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sldIdLst>
    <p:sldId id="256" r:id="rId5"/>
    <p:sldId id="267" r:id="rId6"/>
    <p:sldId id="294" r:id="rId7"/>
    <p:sldId id="303" r:id="rId8"/>
    <p:sldId id="304" r:id="rId9"/>
    <p:sldId id="305" r:id="rId10"/>
    <p:sldId id="306" r:id="rId11"/>
    <p:sldId id="307" r:id="rId12"/>
  </p:sldIdLst>
  <p:sldSz cx="9144000" cy="6858000" type="screen4x3"/>
  <p:notesSz cx="6805613" cy="99441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GB" altLang="en-US"/>
          </a:p>
        </p:txBody>
      </p:sp>
      <p:sp>
        <p:nvSpPr>
          <p:cNvPr id="87043" name="Rectangle 3"/>
          <p:cNvSpPr>
            <a:spLocks noGrp="1" noChangeArrowheads="1"/>
          </p:cNvSpPr>
          <p:nvPr>
            <p:ph type="dt" idx="1"/>
          </p:nvPr>
        </p:nvSpPr>
        <p:spPr bwMode="auto">
          <a:xfrm>
            <a:off x="3854450" y="0"/>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GB" altLang="en-US"/>
          </a:p>
        </p:txBody>
      </p:sp>
      <p:sp>
        <p:nvSpPr>
          <p:cNvPr id="2052" name="Rectangle 4"/>
          <p:cNvSpPr>
            <a:spLocks noGrp="1" noRot="1" noChangeAspect="1" noChangeArrowheads="1" noTextEdit="1"/>
          </p:cNvSpPr>
          <p:nvPr>
            <p:ph type="sldImg" idx="2"/>
          </p:nvPr>
        </p:nvSpPr>
        <p:spPr bwMode="auto">
          <a:xfrm>
            <a:off x="917575" y="746125"/>
            <a:ext cx="4972050" cy="3729038"/>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87045" name="Rectangle 5"/>
          <p:cNvSpPr>
            <a:spLocks noGrp="1" noChangeArrowheads="1"/>
          </p:cNvSpPr>
          <p:nvPr>
            <p:ph type="body" sz="quarter" idx="3"/>
          </p:nvPr>
        </p:nvSpPr>
        <p:spPr bwMode="auto">
          <a:xfrm>
            <a:off x="681038" y="4722813"/>
            <a:ext cx="5443537" cy="4475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noProof="0" smtClean="0"/>
              <a:t>Click to edit Master text styles</a:t>
            </a:r>
          </a:p>
          <a:p>
            <a:pPr lvl="1"/>
            <a:r>
              <a:rPr lang="en-GB" altLang="en-US" noProof="0" smtClean="0"/>
              <a:t>Second level</a:t>
            </a:r>
          </a:p>
          <a:p>
            <a:pPr lvl="2"/>
            <a:r>
              <a:rPr lang="en-GB" altLang="en-US" noProof="0" smtClean="0"/>
              <a:t>Third level</a:t>
            </a:r>
          </a:p>
          <a:p>
            <a:pPr lvl="3"/>
            <a:r>
              <a:rPr lang="en-GB" altLang="en-US" noProof="0" smtClean="0"/>
              <a:t>Fourth level</a:t>
            </a:r>
          </a:p>
          <a:p>
            <a:pPr lvl="4"/>
            <a:r>
              <a:rPr lang="en-GB" altLang="en-US" noProof="0" smtClean="0"/>
              <a:t>Fifth level</a:t>
            </a:r>
          </a:p>
        </p:txBody>
      </p:sp>
      <p:sp>
        <p:nvSpPr>
          <p:cNvPr id="87046" name="Rectangle 6"/>
          <p:cNvSpPr>
            <a:spLocks noGrp="1" noChangeArrowheads="1"/>
          </p:cNvSpPr>
          <p:nvPr>
            <p:ph type="ftr" sz="quarter" idx="4"/>
          </p:nvPr>
        </p:nvSpPr>
        <p:spPr bwMode="auto">
          <a:xfrm>
            <a:off x="0" y="9445625"/>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GB" altLang="en-US"/>
          </a:p>
        </p:txBody>
      </p:sp>
      <p:sp>
        <p:nvSpPr>
          <p:cNvPr id="87047" name="Rectangle 7"/>
          <p:cNvSpPr>
            <a:spLocks noGrp="1" noChangeArrowheads="1"/>
          </p:cNvSpPr>
          <p:nvPr>
            <p:ph type="sldNum" sz="quarter" idx="5"/>
          </p:nvPr>
        </p:nvSpPr>
        <p:spPr bwMode="auto">
          <a:xfrm>
            <a:off x="3854450" y="9445625"/>
            <a:ext cx="2949575"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D14E17C2-714E-4402-BF41-12F99A4CDC30}" type="slidenum">
              <a:rPr lang="en-GB" altLang="en-US"/>
              <a:pPr>
                <a:defRPr/>
              </a:pPr>
              <a:t>‹#›</a:t>
            </a:fld>
            <a:endParaRPr lang="en-GB" altLang="en-US"/>
          </a:p>
        </p:txBody>
      </p:sp>
    </p:spTree>
    <p:extLst>
      <p:ext uri="{BB962C8B-B14F-4D97-AF65-F5344CB8AC3E}">
        <p14:creationId xmlns:p14="http://schemas.microsoft.com/office/powerpoint/2010/main" val="31223012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D14E17C2-714E-4402-BF41-12F99A4CDC30}" type="slidenum">
              <a:rPr lang="en-GB" altLang="en-US" smtClean="0"/>
              <a:pPr>
                <a:defRPr/>
              </a:pPr>
              <a:t>1</a:t>
            </a:fld>
            <a:endParaRPr lang="en-GB" altLang="en-US"/>
          </a:p>
        </p:txBody>
      </p:sp>
    </p:spTree>
    <p:extLst>
      <p:ext uri="{BB962C8B-B14F-4D97-AF65-F5344CB8AC3E}">
        <p14:creationId xmlns:p14="http://schemas.microsoft.com/office/powerpoint/2010/main" val="2683745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D14E17C2-714E-4402-BF41-12F99A4CDC30}" type="slidenum">
              <a:rPr lang="en-GB" altLang="en-US" smtClean="0"/>
              <a:pPr>
                <a:defRPr/>
              </a:pPr>
              <a:t>2</a:t>
            </a:fld>
            <a:endParaRPr lang="en-GB" altLang="en-US"/>
          </a:p>
        </p:txBody>
      </p:sp>
    </p:spTree>
    <p:extLst>
      <p:ext uri="{BB962C8B-B14F-4D97-AF65-F5344CB8AC3E}">
        <p14:creationId xmlns:p14="http://schemas.microsoft.com/office/powerpoint/2010/main" val="146168901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D14E17C2-714E-4402-BF41-12F99A4CDC30}" type="slidenum">
              <a:rPr lang="en-GB" altLang="en-US" smtClean="0"/>
              <a:pPr>
                <a:defRPr/>
              </a:pPr>
              <a:t>3</a:t>
            </a:fld>
            <a:endParaRPr lang="en-GB" altLang="en-US"/>
          </a:p>
        </p:txBody>
      </p:sp>
    </p:spTree>
    <p:extLst>
      <p:ext uri="{BB962C8B-B14F-4D97-AF65-F5344CB8AC3E}">
        <p14:creationId xmlns:p14="http://schemas.microsoft.com/office/powerpoint/2010/main" val="9915075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ln/>
        </p:spPr>
      </p:sp>
      <p:sp>
        <p:nvSpPr>
          <p:cNvPr id="9219" name="Notes Placeholder 2"/>
          <p:cNvSpPr>
            <a:spLocks noGrp="1"/>
          </p:cNvSpPr>
          <p:nvPr>
            <p:ph type="body" idx="1"/>
          </p:nvPr>
        </p:nvSpPr>
        <p:spPr>
          <a:noFill/>
        </p:spPr>
        <p:txBody>
          <a:bodyPr/>
          <a:lstStyle/>
          <a:p>
            <a:pPr eaLnBrk="1" hangingPunct="1"/>
            <a:endParaRPr lang="en-US" altLang="en-US" smtClean="0"/>
          </a:p>
        </p:txBody>
      </p:sp>
      <p:sp>
        <p:nvSpPr>
          <p:cNvPr id="9220" name="Slide Number Placeholder 3"/>
          <p:cNvSpPr>
            <a:spLocks noGrp="1"/>
          </p:cNvSpPr>
          <p:nvPr>
            <p:ph type="sldNum" sz="quarter" idx="5"/>
          </p:nvPr>
        </p:nvSpPr>
        <p:spPr>
          <a:noFill/>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68EE32E-484E-4FD9-944E-405B923FCECD}" type="slidenum">
              <a:rPr lang="en-GB" altLang="en-US"/>
              <a:pPr/>
              <a:t>5</a:t>
            </a:fld>
            <a:endParaRPr lang="en-GB" altLang="en-US"/>
          </a:p>
        </p:txBody>
      </p:sp>
    </p:spTree>
    <p:extLst>
      <p:ext uri="{BB962C8B-B14F-4D97-AF65-F5344CB8AC3E}">
        <p14:creationId xmlns:p14="http://schemas.microsoft.com/office/powerpoint/2010/main" val="1977892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40A19D05-7A95-43DA-AAEB-30529F1C558E}" type="slidenum">
              <a:rPr lang="en-GB" altLang="en-US"/>
              <a:pPr>
                <a:defRPr/>
              </a:pPr>
              <a:t>‹#›</a:t>
            </a:fld>
            <a:endParaRPr lang="en-GB" altLang="en-US"/>
          </a:p>
        </p:txBody>
      </p:sp>
    </p:spTree>
    <p:extLst>
      <p:ext uri="{BB962C8B-B14F-4D97-AF65-F5344CB8AC3E}">
        <p14:creationId xmlns:p14="http://schemas.microsoft.com/office/powerpoint/2010/main" val="1080763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FC7BF9DE-F165-41DC-826A-C17D9F442A51}" type="slidenum">
              <a:rPr lang="en-GB" altLang="en-US"/>
              <a:pPr>
                <a:defRPr/>
              </a:pPr>
              <a:t>‹#›</a:t>
            </a:fld>
            <a:endParaRPr lang="en-GB" altLang="en-US"/>
          </a:p>
        </p:txBody>
      </p:sp>
    </p:spTree>
    <p:extLst>
      <p:ext uri="{BB962C8B-B14F-4D97-AF65-F5344CB8AC3E}">
        <p14:creationId xmlns:p14="http://schemas.microsoft.com/office/powerpoint/2010/main" val="3792332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53E940C9-CFD6-4796-B375-DBE7CAAA9622}" type="slidenum">
              <a:rPr lang="en-GB" altLang="en-US"/>
              <a:pPr>
                <a:defRPr/>
              </a:pPr>
              <a:t>‹#›</a:t>
            </a:fld>
            <a:endParaRPr lang="en-GB" altLang="en-US"/>
          </a:p>
        </p:txBody>
      </p:sp>
    </p:spTree>
    <p:extLst>
      <p:ext uri="{BB962C8B-B14F-4D97-AF65-F5344CB8AC3E}">
        <p14:creationId xmlns:p14="http://schemas.microsoft.com/office/powerpoint/2010/main" val="229661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AF6B531E-C08F-4874-AABA-1A066C9AC673}" type="slidenum">
              <a:rPr lang="en-GB" altLang="en-US"/>
              <a:pPr>
                <a:defRPr/>
              </a:pPr>
              <a:t>‹#›</a:t>
            </a:fld>
            <a:endParaRPr lang="en-GB" altLang="en-US"/>
          </a:p>
        </p:txBody>
      </p:sp>
    </p:spTree>
    <p:extLst>
      <p:ext uri="{BB962C8B-B14F-4D97-AF65-F5344CB8AC3E}">
        <p14:creationId xmlns:p14="http://schemas.microsoft.com/office/powerpoint/2010/main" val="39825929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6"/>
          <p:cNvSpPr>
            <a:spLocks noGrp="1" noChangeArrowheads="1"/>
          </p:cNvSpPr>
          <p:nvPr>
            <p:ph type="sldNum" sz="quarter" idx="12"/>
          </p:nvPr>
        </p:nvSpPr>
        <p:spPr>
          <a:ln/>
        </p:spPr>
        <p:txBody>
          <a:bodyPr/>
          <a:lstStyle>
            <a:lvl1pPr>
              <a:defRPr/>
            </a:lvl1pPr>
          </a:lstStyle>
          <a:p>
            <a:pPr>
              <a:defRPr/>
            </a:pPr>
            <a:fld id="{5726D060-BCB6-41F4-B95B-C8569393AAFB}" type="slidenum">
              <a:rPr lang="en-GB" altLang="en-US"/>
              <a:pPr>
                <a:defRPr/>
              </a:pPr>
              <a:t>‹#›</a:t>
            </a:fld>
            <a:endParaRPr lang="en-GB" altLang="en-US"/>
          </a:p>
        </p:txBody>
      </p:sp>
    </p:spTree>
    <p:extLst>
      <p:ext uri="{BB962C8B-B14F-4D97-AF65-F5344CB8AC3E}">
        <p14:creationId xmlns:p14="http://schemas.microsoft.com/office/powerpoint/2010/main" val="1255792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91EBD7E0-8A5D-416F-AEB7-E70F92527E69}" type="slidenum">
              <a:rPr lang="en-GB" altLang="en-US"/>
              <a:pPr>
                <a:defRPr/>
              </a:pPr>
              <a:t>‹#›</a:t>
            </a:fld>
            <a:endParaRPr lang="en-GB" altLang="en-US"/>
          </a:p>
        </p:txBody>
      </p:sp>
    </p:spTree>
    <p:extLst>
      <p:ext uri="{BB962C8B-B14F-4D97-AF65-F5344CB8AC3E}">
        <p14:creationId xmlns:p14="http://schemas.microsoft.com/office/powerpoint/2010/main" val="846940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6"/>
          <p:cNvSpPr>
            <a:spLocks noGrp="1" noChangeArrowheads="1"/>
          </p:cNvSpPr>
          <p:nvPr>
            <p:ph type="sldNum" sz="quarter" idx="12"/>
          </p:nvPr>
        </p:nvSpPr>
        <p:spPr>
          <a:ln/>
        </p:spPr>
        <p:txBody>
          <a:bodyPr/>
          <a:lstStyle>
            <a:lvl1pPr>
              <a:defRPr/>
            </a:lvl1pPr>
          </a:lstStyle>
          <a:p>
            <a:pPr>
              <a:defRPr/>
            </a:pPr>
            <a:fld id="{39FF5C8E-BDA1-44FA-858D-D091809EA323}" type="slidenum">
              <a:rPr lang="en-GB" altLang="en-US"/>
              <a:pPr>
                <a:defRPr/>
              </a:pPr>
              <a:t>‹#›</a:t>
            </a:fld>
            <a:endParaRPr lang="en-GB" altLang="en-US"/>
          </a:p>
        </p:txBody>
      </p:sp>
    </p:spTree>
    <p:extLst>
      <p:ext uri="{BB962C8B-B14F-4D97-AF65-F5344CB8AC3E}">
        <p14:creationId xmlns:p14="http://schemas.microsoft.com/office/powerpoint/2010/main" val="2974983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6"/>
          <p:cNvSpPr>
            <a:spLocks noGrp="1" noChangeArrowheads="1"/>
          </p:cNvSpPr>
          <p:nvPr>
            <p:ph type="sldNum" sz="quarter" idx="12"/>
          </p:nvPr>
        </p:nvSpPr>
        <p:spPr>
          <a:ln/>
        </p:spPr>
        <p:txBody>
          <a:bodyPr/>
          <a:lstStyle>
            <a:lvl1pPr>
              <a:defRPr/>
            </a:lvl1pPr>
          </a:lstStyle>
          <a:p>
            <a:pPr>
              <a:defRPr/>
            </a:pPr>
            <a:fld id="{0073DC96-5CCD-4B43-9301-774A10B4A730}" type="slidenum">
              <a:rPr lang="en-GB" altLang="en-US"/>
              <a:pPr>
                <a:defRPr/>
              </a:pPr>
              <a:t>‹#›</a:t>
            </a:fld>
            <a:endParaRPr lang="en-GB" altLang="en-US"/>
          </a:p>
        </p:txBody>
      </p:sp>
    </p:spTree>
    <p:extLst>
      <p:ext uri="{BB962C8B-B14F-4D97-AF65-F5344CB8AC3E}">
        <p14:creationId xmlns:p14="http://schemas.microsoft.com/office/powerpoint/2010/main" val="3656804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6"/>
          <p:cNvSpPr>
            <a:spLocks noGrp="1" noChangeArrowheads="1"/>
          </p:cNvSpPr>
          <p:nvPr>
            <p:ph type="sldNum" sz="quarter" idx="12"/>
          </p:nvPr>
        </p:nvSpPr>
        <p:spPr>
          <a:ln/>
        </p:spPr>
        <p:txBody>
          <a:bodyPr/>
          <a:lstStyle>
            <a:lvl1pPr>
              <a:defRPr/>
            </a:lvl1pPr>
          </a:lstStyle>
          <a:p>
            <a:pPr>
              <a:defRPr/>
            </a:pPr>
            <a:fld id="{5B2DE140-399B-454F-AE64-59E1DBD486B6}" type="slidenum">
              <a:rPr lang="en-GB" altLang="en-US"/>
              <a:pPr>
                <a:defRPr/>
              </a:pPr>
              <a:t>‹#›</a:t>
            </a:fld>
            <a:endParaRPr lang="en-GB" altLang="en-US"/>
          </a:p>
        </p:txBody>
      </p:sp>
    </p:spTree>
    <p:extLst>
      <p:ext uri="{BB962C8B-B14F-4D97-AF65-F5344CB8AC3E}">
        <p14:creationId xmlns:p14="http://schemas.microsoft.com/office/powerpoint/2010/main" val="4004743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9D56449B-9B3E-4360-8632-C769E1FD05F9}" type="slidenum">
              <a:rPr lang="en-GB" altLang="en-US"/>
              <a:pPr>
                <a:defRPr/>
              </a:pPr>
              <a:t>‹#›</a:t>
            </a:fld>
            <a:endParaRPr lang="en-GB" altLang="en-US"/>
          </a:p>
        </p:txBody>
      </p:sp>
    </p:spTree>
    <p:extLst>
      <p:ext uri="{BB962C8B-B14F-4D97-AF65-F5344CB8AC3E}">
        <p14:creationId xmlns:p14="http://schemas.microsoft.com/office/powerpoint/2010/main" val="2400651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6"/>
          <p:cNvSpPr>
            <a:spLocks noGrp="1" noChangeArrowheads="1"/>
          </p:cNvSpPr>
          <p:nvPr>
            <p:ph type="sldNum" sz="quarter" idx="12"/>
          </p:nvPr>
        </p:nvSpPr>
        <p:spPr>
          <a:ln/>
        </p:spPr>
        <p:txBody>
          <a:bodyPr/>
          <a:lstStyle>
            <a:lvl1pPr>
              <a:defRPr/>
            </a:lvl1pPr>
          </a:lstStyle>
          <a:p>
            <a:pPr>
              <a:defRPr/>
            </a:pPr>
            <a:fld id="{8CBC8DAF-84B0-4B07-B9D6-46DD2187640D}" type="slidenum">
              <a:rPr lang="en-GB" altLang="en-US"/>
              <a:pPr>
                <a:defRPr/>
              </a:pPr>
              <a:t>‹#›</a:t>
            </a:fld>
            <a:endParaRPr lang="en-GB" altLang="en-US"/>
          </a:p>
        </p:txBody>
      </p:sp>
    </p:spTree>
    <p:extLst>
      <p:ext uri="{BB962C8B-B14F-4D97-AF65-F5344CB8AC3E}">
        <p14:creationId xmlns:p14="http://schemas.microsoft.com/office/powerpoint/2010/main" val="3055128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GB" alt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GB" alt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443579A1-CE1D-446B-A9F0-AF8867114C0F}"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hf hdr="0" ftr="0" dt="0"/>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ctrTitle"/>
          </p:nvPr>
        </p:nvSpPr>
        <p:spPr>
          <a:xfrm>
            <a:off x="685800" y="2130425"/>
            <a:ext cx="7772400" cy="1470025"/>
          </a:xfrm>
        </p:spPr>
        <p:txBody>
          <a:bodyPr anchor="ctr"/>
          <a:lstStyle/>
          <a:p>
            <a:pPr eaLnBrk="1" hangingPunct="1"/>
            <a:r>
              <a:rPr lang="en-GB" altLang="en-US" sz="4000" smtClean="0">
                <a:solidFill>
                  <a:schemeClr val="accent2"/>
                </a:solidFill>
              </a:rPr>
              <a:t>Business Rates Update</a:t>
            </a:r>
            <a:br>
              <a:rPr lang="en-GB" altLang="en-US" sz="4000" smtClean="0">
                <a:solidFill>
                  <a:schemeClr val="accent2"/>
                </a:solidFill>
              </a:rPr>
            </a:br>
            <a:r>
              <a:rPr lang="en-GB" altLang="en-US" sz="4000" smtClean="0">
                <a:solidFill>
                  <a:schemeClr val="accent2"/>
                </a:solidFill>
              </a:rPr>
              <a:t>July 2016</a:t>
            </a:r>
          </a:p>
        </p:txBody>
      </p:sp>
      <p:sp>
        <p:nvSpPr>
          <p:cNvPr id="2" name="Slide Number Placeholder 1"/>
          <p:cNvSpPr>
            <a:spLocks noGrp="1"/>
          </p:cNvSpPr>
          <p:nvPr>
            <p:ph type="sldNum" sz="quarter" idx="12"/>
          </p:nvPr>
        </p:nvSpPr>
        <p:spPr/>
        <p:txBody>
          <a:bodyPr/>
          <a:lstStyle/>
          <a:p>
            <a:pPr>
              <a:defRPr/>
            </a:pPr>
            <a:fld id="{40A19D05-7A95-43DA-AAEB-30529F1C558E}" type="slidenum">
              <a:rPr lang="en-GB" altLang="en-US" smtClean="0"/>
              <a:pPr>
                <a:defRPr/>
              </a:pPr>
              <a:t>1</a:t>
            </a:fld>
            <a:endParaRPr lang="en-GB" altLang="en-US"/>
          </a:p>
        </p:txBody>
      </p:sp>
      <p:sp>
        <p:nvSpPr>
          <p:cNvPr id="3" name="Footer Placeholder 2"/>
          <p:cNvSpPr>
            <a:spLocks noGrp="1"/>
          </p:cNvSpPr>
          <p:nvPr>
            <p:ph type="ftr" sz="quarter" idx="11"/>
          </p:nvPr>
        </p:nvSpPr>
        <p:spPr/>
        <p:txBody>
          <a:bodyPr/>
          <a:lstStyle/>
          <a:p>
            <a:pPr>
              <a:defRPr/>
            </a:pPr>
            <a:r>
              <a:rPr lang="en-GB" altLang="en-US" smtClean="0"/>
              <a:t>Business Rates Steering Group 19 July 2016</a:t>
            </a:r>
            <a:endParaRPr lang="en-GB" altLang="en-US"/>
          </a:p>
        </p:txBody>
      </p:sp>
      <p:sp>
        <p:nvSpPr>
          <p:cNvPr id="4" name="TextBox 3"/>
          <p:cNvSpPr txBox="1"/>
          <p:nvPr/>
        </p:nvSpPr>
        <p:spPr>
          <a:xfrm>
            <a:off x="7315200" y="76200"/>
            <a:ext cx="1447800" cy="261610"/>
          </a:xfrm>
          <a:prstGeom prst="rect">
            <a:avLst/>
          </a:prstGeom>
          <a:noFill/>
        </p:spPr>
        <p:txBody>
          <a:bodyPr wrap="square" rtlCol="0">
            <a:spAutoFit/>
          </a:bodyPr>
          <a:lstStyle/>
          <a:p>
            <a:r>
              <a:rPr lang="en-GB" sz="1100" dirty="0" smtClean="0"/>
              <a:t>Item 3 - Appendix A</a:t>
            </a:r>
            <a:endParaRPr lang="en-GB" sz="11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457200"/>
            <a:ext cx="8229600" cy="868363"/>
          </a:xfrm>
        </p:spPr>
        <p:txBody>
          <a:bodyPr/>
          <a:lstStyle/>
          <a:p>
            <a:pPr eaLnBrk="1" hangingPunct="1"/>
            <a:r>
              <a:rPr lang="en-GB" altLang="en-US" b="1" smtClean="0">
                <a:solidFill>
                  <a:schemeClr val="accent2"/>
                </a:solidFill>
              </a:rPr>
              <a:t>Context</a:t>
            </a:r>
          </a:p>
        </p:txBody>
      </p:sp>
      <p:sp>
        <p:nvSpPr>
          <p:cNvPr id="4099" name="Rectangle 3"/>
          <p:cNvSpPr>
            <a:spLocks noGrp="1" noChangeArrowheads="1"/>
          </p:cNvSpPr>
          <p:nvPr>
            <p:ph type="body" idx="1"/>
          </p:nvPr>
        </p:nvSpPr>
        <p:spPr>
          <a:xfrm>
            <a:off x="914400" y="1524000"/>
            <a:ext cx="7467600" cy="4267200"/>
          </a:xfrm>
        </p:spPr>
        <p:txBody>
          <a:bodyPr/>
          <a:lstStyle/>
          <a:p>
            <a:pPr eaLnBrk="1" hangingPunct="1">
              <a:lnSpc>
                <a:spcPct val="80000"/>
              </a:lnSpc>
            </a:pPr>
            <a:r>
              <a:rPr lang="en-GB" altLang="en-US" sz="2000" dirty="0" smtClean="0"/>
              <a:t>The government has committed to delivering 100% Business Rates retention for local authorities in England by the end of this Parliament. </a:t>
            </a:r>
          </a:p>
          <a:p>
            <a:pPr eaLnBrk="1" hangingPunct="1">
              <a:lnSpc>
                <a:spcPct val="80000"/>
              </a:lnSpc>
            </a:pPr>
            <a:r>
              <a:rPr lang="en-GB" altLang="en-US" sz="2000" dirty="0" smtClean="0"/>
              <a:t>This does not represent additional funding for local government.</a:t>
            </a:r>
          </a:p>
          <a:p>
            <a:pPr eaLnBrk="1" hangingPunct="1">
              <a:lnSpc>
                <a:spcPct val="80000"/>
              </a:lnSpc>
            </a:pPr>
            <a:r>
              <a:rPr lang="en-GB" altLang="en-US" sz="2000" dirty="0" smtClean="0"/>
              <a:t>They will pilot the approach in Greater Manchester, Liverpool City Region and Greater London. </a:t>
            </a:r>
          </a:p>
          <a:p>
            <a:pPr eaLnBrk="1" hangingPunct="1">
              <a:lnSpc>
                <a:spcPct val="80000"/>
              </a:lnSpc>
            </a:pPr>
            <a:r>
              <a:rPr lang="en-GB" altLang="en-US" sz="2000" dirty="0" smtClean="0"/>
              <a:t>For Greater Manchester assurance has been given that Authorities will be collectively no worse off as a result in taking part in the pilot. </a:t>
            </a:r>
          </a:p>
          <a:p>
            <a:pPr eaLnBrk="1" hangingPunct="1">
              <a:lnSpc>
                <a:spcPct val="80000"/>
              </a:lnSpc>
            </a:pPr>
            <a:r>
              <a:rPr lang="en-GB" altLang="en-US" sz="2000" dirty="0" smtClean="0"/>
              <a:t>The pilots will help to develop the mechanisms that will be needed to manage risk and reward.</a:t>
            </a:r>
          </a:p>
          <a:p>
            <a:pPr eaLnBrk="1" hangingPunct="1">
              <a:lnSpc>
                <a:spcPct val="80000"/>
              </a:lnSpc>
            </a:pPr>
            <a:r>
              <a:rPr lang="en-GB" altLang="en-US" sz="2000" dirty="0" smtClean="0"/>
              <a:t>The approach may include financing from additional business rates new responsibilities and/or existing funding streams, including those that support economic growth at district or regional level.</a:t>
            </a:r>
          </a:p>
        </p:txBody>
      </p:sp>
      <p:sp>
        <p:nvSpPr>
          <p:cNvPr id="2" name="Slide Number Placeholder 1"/>
          <p:cNvSpPr>
            <a:spLocks noGrp="1"/>
          </p:cNvSpPr>
          <p:nvPr>
            <p:ph type="sldNum" sz="quarter" idx="12"/>
          </p:nvPr>
        </p:nvSpPr>
        <p:spPr/>
        <p:txBody>
          <a:bodyPr/>
          <a:lstStyle/>
          <a:p>
            <a:pPr>
              <a:defRPr/>
            </a:pPr>
            <a:fld id="{AF6B531E-C08F-4874-AABA-1A066C9AC673}" type="slidenum">
              <a:rPr lang="en-GB" altLang="en-US" smtClean="0"/>
              <a:pPr>
                <a:defRPr/>
              </a:pPr>
              <a:t>2</a:t>
            </a:fld>
            <a:endParaRPr lang="en-GB"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GB" altLang="en-US" sz="4000" dirty="0" smtClean="0">
                <a:solidFill>
                  <a:schemeClr val="accent2"/>
                </a:solidFill>
              </a:rPr>
              <a:t>Areas of focus for the GM </a:t>
            </a:r>
            <a:br>
              <a:rPr lang="en-GB" altLang="en-US" sz="4000" dirty="0" smtClean="0">
                <a:solidFill>
                  <a:schemeClr val="accent2"/>
                </a:solidFill>
              </a:rPr>
            </a:br>
            <a:r>
              <a:rPr lang="en-GB" altLang="en-US" sz="4000" dirty="0" smtClean="0">
                <a:solidFill>
                  <a:schemeClr val="accent2"/>
                </a:solidFill>
              </a:rPr>
              <a:t>Business Rates Retention Pilot</a:t>
            </a:r>
          </a:p>
        </p:txBody>
      </p:sp>
      <p:sp>
        <p:nvSpPr>
          <p:cNvPr id="5123" name="Rectangle 3"/>
          <p:cNvSpPr>
            <a:spLocks noGrp="1" noChangeArrowheads="1"/>
          </p:cNvSpPr>
          <p:nvPr>
            <p:ph type="body" idx="1"/>
          </p:nvPr>
        </p:nvSpPr>
        <p:spPr/>
        <p:txBody>
          <a:bodyPr/>
          <a:lstStyle/>
          <a:p>
            <a:pPr eaLnBrk="1" hangingPunct="1">
              <a:lnSpc>
                <a:spcPct val="80000"/>
              </a:lnSpc>
              <a:buFontTx/>
              <a:buNone/>
            </a:pPr>
            <a:r>
              <a:rPr lang="en-GB" altLang="en-US" sz="1800" dirty="0" smtClean="0">
                <a:solidFill>
                  <a:schemeClr val="accent2"/>
                </a:solidFill>
              </a:rPr>
              <a:t>There are four areas of focus for the GM pilot as follows: </a:t>
            </a:r>
          </a:p>
          <a:p>
            <a:pPr eaLnBrk="1" hangingPunct="1">
              <a:lnSpc>
                <a:spcPct val="80000"/>
              </a:lnSpc>
              <a:buFontTx/>
              <a:buNone/>
            </a:pPr>
            <a:endParaRPr lang="en-GB" altLang="en-US" sz="1800" dirty="0" smtClean="0">
              <a:solidFill>
                <a:schemeClr val="accent2"/>
              </a:solidFill>
            </a:endParaRPr>
          </a:p>
          <a:p>
            <a:pPr eaLnBrk="1" hangingPunct="1">
              <a:lnSpc>
                <a:spcPct val="80000"/>
              </a:lnSpc>
            </a:pPr>
            <a:r>
              <a:rPr lang="en-GB" altLang="en-US" sz="1800" dirty="0" smtClean="0">
                <a:solidFill>
                  <a:schemeClr val="accent2"/>
                </a:solidFill>
              </a:rPr>
              <a:t>Incentivising economic growth</a:t>
            </a:r>
          </a:p>
          <a:p>
            <a:pPr lvl="2" eaLnBrk="1" hangingPunct="1">
              <a:lnSpc>
                <a:spcPct val="80000"/>
              </a:lnSpc>
              <a:buFont typeface="Wingdings" panose="05000000000000000000" pitchFamily="2" charset="2"/>
              <a:buChar char="§"/>
            </a:pPr>
            <a:r>
              <a:rPr lang="en-GB" altLang="en-US" sz="1400" dirty="0" smtClean="0"/>
              <a:t>How growth can be incentivised and headroom for investment created</a:t>
            </a:r>
          </a:p>
          <a:p>
            <a:pPr lvl="2" eaLnBrk="1" hangingPunct="1">
              <a:lnSpc>
                <a:spcPct val="80000"/>
              </a:lnSpc>
              <a:buFont typeface="Wingdings" panose="05000000000000000000" pitchFamily="2" charset="2"/>
              <a:buChar char="§"/>
            </a:pPr>
            <a:r>
              <a:rPr lang="en-GB" altLang="en-US" sz="1400" dirty="0" smtClean="0"/>
              <a:t>Mayoral supplement (ability to do this from 2018)</a:t>
            </a:r>
          </a:p>
          <a:p>
            <a:pPr lvl="2" eaLnBrk="1" hangingPunct="1">
              <a:lnSpc>
                <a:spcPct val="80000"/>
              </a:lnSpc>
              <a:buFont typeface="Wingdings" panose="05000000000000000000" pitchFamily="2" charset="2"/>
              <a:buChar char="§"/>
            </a:pPr>
            <a:r>
              <a:rPr lang="en-GB" altLang="en-US" sz="1400" dirty="0" smtClean="0"/>
              <a:t>Flexibility on mandatory reliefs</a:t>
            </a:r>
          </a:p>
          <a:p>
            <a:pPr eaLnBrk="1" hangingPunct="1">
              <a:lnSpc>
                <a:spcPct val="80000"/>
              </a:lnSpc>
            </a:pPr>
            <a:r>
              <a:rPr lang="en-GB" altLang="en-US" sz="1800" dirty="0" smtClean="0">
                <a:solidFill>
                  <a:schemeClr val="accent2"/>
                </a:solidFill>
              </a:rPr>
              <a:t>Transfer of Functions</a:t>
            </a:r>
          </a:p>
          <a:p>
            <a:pPr lvl="2" eaLnBrk="1" hangingPunct="1">
              <a:lnSpc>
                <a:spcPct val="80000"/>
              </a:lnSpc>
            </a:pPr>
            <a:r>
              <a:rPr lang="en-GB" altLang="en-US" sz="1400" dirty="0" smtClean="0"/>
              <a:t>Services to devolve – and how this aligns with functions already devolved in Devolution Deals and future aspirations – linked to both growth and public sector reform</a:t>
            </a:r>
          </a:p>
          <a:p>
            <a:pPr eaLnBrk="1" hangingPunct="1">
              <a:lnSpc>
                <a:spcPct val="80000"/>
              </a:lnSpc>
            </a:pPr>
            <a:r>
              <a:rPr lang="en-GB" altLang="en-US" sz="1800" dirty="0" smtClean="0">
                <a:solidFill>
                  <a:schemeClr val="accent2"/>
                </a:solidFill>
              </a:rPr>
              <a:t>Creating a stable funding stream</a:t>
            </a:r>
          </a:p>
          <a:p>
            <a:pPr lvl="2" eaLnBrk="1" hangingPunct="1">
              <a:lnSpc>
                <a:spcPct val="80000"/>
              </a:lnSpc>
              <a:buFont typeface="Wingdings" panose="05000000000000000000" pitchFamily="2" charset="2"/>
              <a:buChar char="§"/>
            </a:pPr>
            <a:r>
              <a:rPr lang="en-GB" altLang="en-US" sz="1400" dirty="0" smtClean="0"/>
              <a:t>Changes in how risk is dealt with</a:t>
            </a:r>
          </a:p>
          <a:p>
            <a:pPr lvl="2" eaLnBrk="1" hangingPunct="1">
              <a:lnSpc>
                <a:spcPct val="80000"/>
              </a:lnSpc>
              <a:buFont typeface="Wingdings" panose="05000000000000000000" pitchFamily="2" charset="2"/>
              <a:buChar char="§"/>
            </a:pPr>
            <a:r>
              <a:rPr lang="en-GB" altLang="en-US" sz="1400" dirty="0" smtClean="0"/>
              <a:t>Changes to safety net regime</a:t>
            </a:r>
          </a:p>
          <a:p>
            <a:pPr lvl="2" eaLnBrk="1" hangingPunct="1">
              <a:lnSpc>
                <a:spcPct val="80000"/>
              </a:lnSpc>
              <a:buFont typeface="Wingdings" panose="05000000000000000000" pitchFamily="2" charset="2"/>
              <a:buChar char="§"/>
            </a:pPr>
            <a:r>
              <a:rPr lang="en-GB" altLang="en-US" sz="1400" dirty="0" smtClean="0"/>
              <a:t>Impact of levy abolition</a:t>
            </a:r>
          </a:p>
          <a:p>
            <a:pPr lvl="2" eaLnBrk="1" hangingPunct="1">
              <a:lnSpc>
                <a:spcPct val="80000"/>
              </a:lnSpc>
              <a:buFont typeface="Wingdings" panose="05000000000000000000" pitchFamily="2" charset="2"/>
              <a:buChar char="§"/>
            </a:pPr>
            <a:r>
              <a:rPr lang="en-GB" altLang="en-US" sz="1400" dirty="0" smtClean="0"/>
              <a:t>Implications for pooling and role of CA</a:t>
            </a:r>
          </a:p>
          <a:p>
            <a:pPr eaLnBrk="1" hangingPunct="1">
              <a:lnSpc>
                <a:spcPct val="80000"/>
              </a:lnSpc>
            </a:pPr>
            <a:r>
              <a:rPr lang="en-GB" altLang="en-US" sz="1800" dirty="0" smtClean="0">
                <a:solidFill>
                  <a:schemeClr val="accent2"/>
                </a:solidFill>
              </a:rPr>
              <a:t>Redistribution of business rates income</a:t>
            </a:r>
          </a:p>
          <a:p>
            <a:pPr lvl="2" eaLnBrk="1" hangingPunct="1">
              <a:lnSpc>
                <a:spcPct val="80000"/>
              </a:lnSpc>
              <a:buFont typeface="Wingdings" panose="05000000000000000000" pitchFamily="2" charset="2"/>
              <a:buChar char="§"/>
            </a:pPr>
            <a:r>
              <a:rPr lang="en-GB" altLang="en-US" sz="1400" dirty="0" smtClean="0"/>
              <a:t>Will need to develop an understanding about how resets and revaluations work</a:t>
            </a:r>
          </a:p>
          <a:p>
            <a:pPr lvl="2" eaLnBrk="1" hangingPunct="1">
              <a:lnSpc>
                <a:spcPct val="80000"/>
              </a:lnSpc>
              <a:buFont typeface="Wingdings" panose="05000000000000000000" pitchFamily="2" charset="2"/>
              <a:buChar char="§"/>
            </a:pPr>
            <a:r>
              <a:rPr lang="en-GB" altLang="en-US" sz="1400" dirty="0" smtClean="0"/>
              <a:t>Role of CA – both in retaining share of business rates, but also in ‘distributing’ growth </a:t>
            </a:r>
            <a:r>
              <a:rPr lang="en-GB" altLang="en-US" sz="1400" dirty="0" err="1" smtClean="0"/>
              <a:t>ie</a:t>
            </a:r>
            <a:r>
              <a:rPr lang="en-GB" altLang="en-US" sz="1400" dirty="0" smtClean="0"/>
              <a:t> ensuring that ‘growth’ benefits the whole of GM and leads to authorities co-operating, instead of competing, for business, housing </a:t>
            </a:r>
            <a:r>
              <a:rPr lang="en-GB" altLang="en-US" sz="1400" dirty="0" err="1" smtClean="0"/>
              <a:t>etc</a:t>
            </a:r>
            <a:endParaRPr lang="en-GB" altLang="en-US" sz="1400" dirty="0" smtClean="0"/>
          </a:p>
        </p:txBody>
      </p:sp>
      <p:sp>
        <p:nvSpPr>
          <p:cNvPr id="2" name="Slide Number Placeholder 1"/>
          <p:cNvSpPr>
            <a:spLocks noGrp="1"/>
          </p:cNvSpPr>
          <p:nvPr>
            <p:ph type="sldNum" sz="quarter" idx="12"/>
          </p:nvPr>
        </p:nvSpPr>
        <p:spPr/>
        <p:txBody>
          <a:bodyPr/>
          <a:lstStyle/>
          <a:p>
            <a:pPr>
              <a:defRPr/>
            </a:pPr>
            <a:fld id="{AF6B531E-C08F-4874-AABA-1A066C9AC673}" type="slidenum">
              <a:rPr lang="en-GB" altLang="en-US" smtClean="0"/>
              <a:pPr>
                <a:defRPr/>
              </a:pPr>
              <a:t>3</a:t>
            </a:fld>
            <a:endParaRPr lang="en-GB"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idx="4294967295"/>
          </p:nvPr>
        </p:nvSpPr>
        <p:spPr>
          <a:xfrm>
            <a:off x="457200" y="381000"/>
            <a:ext cx="8229600" cy="715963"/>
          </a:xfrm>
        </p:spPr>
        <p:txBody>
          <a:bodyPr lIns="0" tIns="0" rIns="0" bIns="0" anchor="t"/>
          <a:lstStyle/>
          <a:p>
            <a:pPr eaLnBrk="1" hangingPunct="1"/>
            <a:r>
              <a:rPr lang="en-GB" altLang="en-US" sz="3200" b="1" smtClean="0">
                <a:solidFill>
                  <a:schemeClr val="accent2"/>
                </a:solidFill>
              </a:rPr>
              <a:t>Incentivising Economic Growth</a:t>
            </a:r>
          </a:p>
        </p:txBody>
      </p:sp>
      <p:sp>
        <p:nvSpPr>
          <p:cNvPr id="6147" name="Rectangle 3"/>
          <p:cNvSpPr>
            <a:spLocks noGrp="1"/>
          </p:cNvSpPr>
          <p:nvPr>
            <p:ph type="body" idx="4294967295"/>
          </p:nvPr>
        </p:nvSpPr>
        <p:spPr>
          <a:xfrm>
            <a:off x="528638" y="1239838"/>
            <a:ext cx="8010525" cy="5019675"/>
          </a:xfrm>
        </p:spPr>
        <p:txBody>
          <a:bodyPr lIns="0" tIns="0" rIns="0" bIns="0"/>
          <a:lstStyle/>
          <a:p>
            <a:pPr marL="609600" indent="-609600" defTabSz="457200" eaLnBrk="1" hangingPunct="1"/>
            <a:r>
              <a:rPr lang="en-GB" altLang="ja-JP" sz="1400" dirty="0" smtClean="0">
                <a:ea typeface="MS PGothic" panose="020B0600070205080204" pitchFamily="34" charset="-128"/>
              </a:rPr>
              <a:t>Objective to support productivity and growth in a way that is fiscally neutral to HMT and GM. </a:t>
            </a:r>
          </a:p>
          <a:p>
            <a:pPr marL="609600" indent="-609600" defTabSz="457200" eaLnBrk="1" hangingPunct="1"/>
            <a:endParaRPr lang="en-GB" altLang="ja-JP" sz="1400" dirty="0" smtClean="0">
              <a:ea typeface="MS PGothic" panose="020B0600070205080204" pitchFamily="34" charset="-128"/>
            </a:endParaRPr>
          </a:p>
          <a:p>
            <a:pPr marL="609600" indent="-609600" defTabSz="457200" eaLnBrk="1" hangingPunct="1"/>
            <a:r>
              <a:rPr lang="en-GB" altLang="ja-JP" sz="1400" dirty="0" smtClean="0">
                <a:ea typeface="MS PGothic" panose="020B0600070205080204" pitchFamily="34" charset="-128"/>
              </a:rPr>
              <a:t>Must be underpinned by the ability to retain savings achieved through successfully reducing demand and growing the business rates base. </a:t>
            </a:r>
          </a:p>
          <a:p>
            <a:pPr marL="609600" indent="-609600" defTabSz="457200" eaLnBrk="1" hangingPunct="1"/>
            <a:endParaRPr lang="en-GB" altLang="ja-JP" sz="1400" dirty="0" smtClean="0">
              <a:ea typeface="MS PGothic" panose="020B0600070205080204" pitchFamily="34" charset="-128"/>
            </a:endParaRPr>
          </a:p>
          <a:p>
            <a:pPr marL="609600" indent="-609600" defTabSz="457200" eaLnBrk="1" hangingPunct="1"/>
            <a:r>
              <a:rPr lang="en-GB" altLang="ja-JP" sz="1400" dirty="0" smtClean="0">
                <a:ea typeface="MS PGothic" panose="020B0600070205080204" pitchFamily="34" charset="-128"/>
              </a:rPr>
              <a:t>Aim to create a revenue stream of £15m to £20m per annum to create a platform for a sustainable investment fund which would be used to unlock development through funding remediation and infrastructure costs.</a:t>
            </a:r>
          </a:p>
          <a:p>
            <a:pPr marL="609600" indent="-609600" defTabSz="457200" eaLnBrk="1" hangingPunct="1"/>
            <a:endParaRPr lang="en-GB" altLang="ja-JP" sz="1400" dirty="0" smtClean="0">
              <a:ea typeface="MS PGothic" panose="020B0600070205080204" pitchFamily="34" charset="-128"/>
            </a:endParaRPr>
          </a:p>
          <a:p>
            <a:pPr marL="609600" indent="-609600" defTabSz="457200" eaLnBrk="1" hangingPunct="1"/>
            <a:r>
              <a:rPr lang="en-GB" altLang="ja-JP" sz="1400" dirty="0" smtClean="0">
                <a:ea typeface="MS PGothic" panose="020B0600070205080204" pitchFamily="34" charset="-128"/>
              </a:rPr>
              <a:t>Areas to be explored: </a:t>
            </a:r>
          </a:p>
          <a:p>
            <a:pPr lvl="2" defTabSz="457200" eaLnBrk="1" hangingPunct="1">
              <a:lnSpc>
                <a:spcPct val="80000"/>
              </a:lnSpc>
              <a:buFont typeface="Wingdings" panose="05000000000000000000" pitchFamily="2" charset="2"/>
              <a:buChar char="§"/>
            </a:pPr>
            <a:r>
              <a:rPr lang="en-GB" altLang="ja-JP" sz="1400" dirty="0" smtClean="0">
                <a:ea typeface="MS PGothic" panose="020B0600070205080204" pitchFamily="34" charset="-128"/>
              </a:rPr>
              <a:t>How growth can be incentivised and headroom for investment created</a:t>
            </a:r>
          </a:p>
          <a:p>
            <a:pPr lvl="2" defTabSz="457200" eaLnBrk="1" hangingPunct="1">
              <a:lnSpc>
                <a:spcPct val="80000"/>
              </a:lnSpc>
              <a:buFont typeface="Wingdings" panose="05000000000000000000" pitchFamily="2" charset="2"/>
              <a:buChar char="§"/>
            </a:pPr>
            <a:r>
              <a:rPr lang="en-GB" altLang="ja-JP" sz="1400" dirty="0" smtClean="0">
                <a:ea typeface="MS PGothic" panose="020B0600070205080204" pitchFamily="34" charset="-128"/>
              </a:rPr>
              <a:t>How the Mayoral supplement (ability to do this from 2018) could be utilised</a:t>
            </a:r>
          </a:p>
          <a:p>
            <a:pPr lvl="2" defTabSz="457200" eaLnBrk="1" hangingPunct="1">
              <a:lnSpc>
                <a:spcPct val="80000"/>
              </a:lnSpc>
              <a:buFont typeface="Wingdings" panose="05000000000000000000" pitchFamily="2" charset="2"/>
              <a:buChar char="§"/>
            </a:pPr>
            <a:r>
              <a:rPr lang="en-GB" altLang="ja-JP" sz="1400" dirty="0" smtClean="0">
                <a:ea typeface="MS PGothic" panose="020B0600070205080204" pitchFamily="34" charset="-128"/>
              </a:rPr>
              <a:t>Exploring the potential for flexibility on mandatory reliefs</a:t>
            </a:r>
          </a:p>
          <a:p>
            <a:pPr lvl="2" defTabSz="457200" eaLnBrk="1" hangingPunct="1">
              <a:lnSpc>
                <a:spcPct val="80000"/>
              </a:lnSpc>
              <a:buFont typeface="Wingdings" panose="05000000000000000000" pitchFamily="2" charset="2"/>
              <a:buChar char="§"/>
            </a:pPr>
            <a:r>
              <a:rPr lang="en-GB" altLang="en-US" sz="1400" dirty="0" smtClean="0"/>
              <a:t>Alignment of the spatial strategy with the impact on revenues such as business rates and council tax</a:t>
            </a:r>
          </a:p>
          <a:p>
            <a:pPr marL="609600" indent="-609600" defTabSz="457200" eaLnBrk="1" hangingPunct="1">
              <a:lnSpc>
                <a:spcPct val="80000"/>
              </a:lnSpc>
            </a:pPr>
            <a:endParaRPr lang="en-GB" altLang="en-US" sz="1400" dirty="0" smtClean="0"/>
          </a:p>
          <a:p>
            <a:pPr marL="609600" indent="-609600" defTabSz="457200" eaLnBrk="1" hangingPunct="1">
              <a:lnSpc>
                <a:spcPct val="80000"/>
              </a:lnSpc>
            </a:pPr>
            <a:r>
              <a:rPr lang="en-GB" altLang="en-US" sz="1400" dirty="0" smtClean="0"/>
              <a:t>Work is underway to produce case studies to illustrate the above and better develop an understanding of what drives business rates growth and limiting factors – demonstrating link between investment and future income</a:t>
            </a:r>
          </a:p>
          <a:p>
            <a:pPr marL="0" indent="0" defTabSz="457200" eaLnBrk="1" hangingPunct="1">
              <a:lnSpc>
                <a:spcPct val="80000"/>
              </a:lnSpc>
              <a:buNone/>
            </a:pPr>
            <a:endParaRPr lang="en-GB" altLang="en-US" sz="1400" dirty="0" smtClean="0"/>
          </a:p>
          <a:p>
            <a:pPr marL="609600" indent="-609600" defTabSz="457200" eaLnBrk="1" hangingPunct="1">
              <a:lnSpc>
                <a:spcPct val="80000"/>
              </a:lnSpc>
            </a:pPr>
            <a:r>
              <a:rPr lang="en-GB" altLang="en-US" sz="1400" dirty="0" smtClean="0"/>
              <a:t>Note the impact of the changes in SBRR – SMEs may no longer pay business rates</a:t>
            </a:r>
          </a:p>
        </p:txBody>
      </p:sp>
      <p:sp>
        <p:nvSpPr>
          <p:cNvPr id="2" name="Slide Number Placeholder 1"/>
          <p:cNvSpPr>
            <a:spLocks noGrp="1"/>
          </p:cNvSpPr>
          <p:nvPr>
            <p:ph type="sldNum" sz="quarter" idx="12"/>
          </p:nvPr>
        </p:nvSpPr>
        <p:spPr/>
        <p:txBody>
          <a:bodyPr/>
          <a:lstStyle/>
          <a:p>
            <a:pPr>
              <a:defRPr/>
            </a:pPr>
            <a:fld id="{5B2DE140-399B-454F-AE64-59E1DBD486B6}" type="slidenum">
              <a:rPr lang="en-GB" altLang="en-US" smtClean="0"/>
              <a:pPr>
                <a:defRPr/>
              </a:pPr>
              <a:t>4</a:t>
            </a:fld>
            <a:endParaRPr lang="en-GB"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28588"/>
            <a:ext cx="8229600" cy="639762"/>
          </a:xfrm>
        </p:spPr>
        <p:txBody>
          <a:bodyPr/>
          <a:lstStyle/>
          <a:p>
            <a:pPr eaLnBrk="1" hangingPunct="1"/>
            <a:r>
              <a:rPr lang="en-GB" altLang="en-US" sz="3200" b="1" smtClean="0">
                <a:solidFill>
                  <a:schemeClr val="accent2"/>
                </a:solidFill>
              </a:rPr>
              <a:t>Transfer of Functions</a:t>
            </a:r>
          </a:p>
        </p:txBody>
      </p:sp>
      <p:sp>
        <p:nvSpPr>
          <p:cNvPr id="82947" name="Rectangle 3"/>
          <p:cNvSpPr>
            <a:spLocks noGrp="1" noChangeArrowheads="1"/>
          </p:cNvSpPr>
          <p:nvPr>
            <p:ph type="body" idx="1"/>
          </p:nvPr>
        </p:nvSpPr>
        <p:spPr>
          <a:xfrm>
            <a:off x="457200" y="762000"/>
            <a:ext cx="8229600" cy="5715000"/>
          </a:xfrm>
        </p:spPr>
        <p:txBody>
          <a:bodyPr/>
          <a:lstStyle/>
          <a:p>
            <a:pPr marL="609600" indent="-609600" eaLnBrk="1" hangingPunct="1">
              <a:lnSpc>
                <a:spcPct val="80000"/>
              </a:lnSpc>
              <a:defRPr/>
            </a:pPr>
            <a:r>
              <a:rPr lang="en-GB" altLang="ja-JP" sz="1200" dirty="0" smtClean="0">
                <a:ea typeface="MS PGothic" panose="020B0600070205080204" pitchFamily="34" charset="-128"/>
              </a:rPr>
              <a:t>Danger that the functions that can transfer driven purely by headroom within the business rates system.</a:t>
            </a:r>
          </a:p>
          <a:p>
            <a:pPr marL="0" indent="0" eaLnBrk="1" hangingPunct="1">
              <a:lnSpc>
                <a:spcPct val="80000"/>
              </a:lnSpc>
              <a:buNone/>
              <a:defRPr/>
            </a:pPr>
            <a:r>
              <a:rPr lang="en-GB" altLang="ja-JP" sz="1200" dirty="0" smtClean="0">
                <a:ea typeface="MS PGothic" panose="020B0600070205080204" pitchFamily="34" charset="-128"/>
              </a:rPr>
              <a:t> </a:t>
            </a:r>
          </a:p>
          <a:p>
            <a:pPr marL="609600" lvl="1" indent="-609600" eaLnBrk="1" hangingPunct="1">
              <a:lnSpc>
                <a:spcPct val="80000"/>
              </a:lnSpc>
              <a:buFontTx/>
              <a:buChar char="•"/>
              <a:defRPr/>
            </a:pPr>
            <a:r>
              <a:rPr lang="en-GB" altLang="ja-JP" sz="1200" dirty="0" smtClean="0">
                <a:ea typeface="MS PGothic" panose="020B0600070205080204" pitchFamily="34" charset="-128"/>
              </a:rPr>
              <a:t>Tension between those seeking stability of funding and functions previously funded by specific grant and testing more potentially risky areas linked to devolution deals that will drive growth and reform.</a:t>
            </a:r>
          </a:p>
          <a:p>
            <a:pPr marL="609600" indent="-609600" eaLnBrk="1" hangingPunct="1">
              <a:lnSpc>
                <a:spcPct val="80000"/>
              </a:lnSpc>
              <a:defRPr/>
            </a:pPr>
            <a:endParaRPr lang="en-GB" altLang="ja-JP" sz="1200" dirty="0" smtClean="0">
              <a:ea typeface="MS PGothic" panose="020B0600070205080204" pitchFamily="34" charset="-128"/>
            </a:endParaRPr>
          </a:p>
          <a:p>
            <a:pPr marL="609600" indent="-609600" eaLnBrk="1" hangingPunct="1">
              <a:lnSpc>
                <a:spcPct val="80000"/>
              </a:lnSpc>
              <a:defRPr/>
            </a:pPr>
            <a:r>
              <a:rPr lang="en-GB" altLang="ja-JP" sz="1200" dirty="0" smtClean="0">
                <a:ea typeface="MS PGothic" panose="020B0600070205080204" pitchFamily="34" charset="-128"/>
              </a:rPr>
              <a:t>GM Principles:</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Functions must be relevant to supporting productivity and growth in a way that is fiscally neutral to HMT and GM </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Transfer of growth related functions needs to be accompanied by the ability to generate an investment capacity </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This is not a one size fits all approach – different local authorities and city regions / CAs should be able to have different arrangements</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Should avoid the transfer of demand-led budgets purely as a means of capping demand</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The pilot should support the testing of more innovative ideas in a ‘safe environment’ to inform the proposals for full devolution</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The transfer of functions should be tested at both CA and individual local authority level </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Functions transferred should not have any ring-fencing constraints and there needs to be the ability to shape / influence / redesign those functions at a locality level – this could include co-commissioning arrangements with central government</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GM should still be able to access any additional funding streams that may be announced during the SR period that relate to those functions or any relevant new burdens funding</a:t>
            </a:r>
          </a:p>
          <a:p>
            <a:pPr eaLnBrk="1" hangingPunct="1">
              <a:lnSpc>
                <a:spcPct val="80000"/>
              </a:lnSpc>
              <a:buFont typeface="Wingdings" panose="05000000000000000000" pitchFamily="2" charset="2"/>
              <a:buChar char="§"/>
              <a:defRPr/>
            </a:pPr>
            <a:endParaRPr lang="en-GB" altLang="ja-JP" sz="1000" dirty="0" smtClean="0">
              <a:ea typeface="MS PGothic" panose="020B0600070205080204" pitchFamily="34" charset="-128"/>
            </a:endParaRPr>
          </a:p>
          <a:p>
            <a:pPr marL="609600" indent="-609600" eaLnBrk="1" hangingPunct="1">
              <a:lnSpc>
                <a:spcPct val="80000"/>
              </a:lnSpc>
              <a:defRPr/>
            </a:pPr>
            <a:r>
              <a:rPr lang="en-GB" altLang="ja-JP" sz="1200" dirty="0" smtClean="0">
                <a:ea typeface="MS PGothic" panose="020B0600070205080204" pitchFamily="34" charset="-128"/>
              </a:rPr>
              <a:t>RSG and Public Health likely to transfer.</a:t>
            </a:r>
          </a:p>
          <a:p>
            <a:pPr marL="609600" indent="-609600" eaLnBrk="1" hangingPunct="1">
              <a:lnSpc>
                <a:spcPct val="80000"/>
              </a:lnSpc>
              <a:defRPr/>
            </a:pPr>
            <a:endParaRPr lang="en-GB" altLang="ja-JP" sz="1200" dirty="0" smtClean="0">
              <a:ea typeface="MS PGothic" panose="020B0600070205080204" pitchFamily="34" charset="-128"/>
            </a:endParaRPr>
          </a:p>
          <a:p>
            <a:pPr marL="609600" indent="-609600" eaLnBrk="1" hangingPunct="1">
              <a:lnSpc>
                <a:spcPct val="80000"/>
              </a:lnSpc>
              <a:defRPr/>
            </a:pPr>
            <a:r>
              <a:rPr lang="en-GB" altLang="ja-JP" sz="1200" dirty="0" smtClean="0">
                <a:ea typeface="MS PGothic" panose="020B0600070205080204" pitchFamily="34" charset="-128"/>
              </a:rPr>
              <a:t>Areas to explore that align with the priorities for GM could include:</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Growth and Infrastructure Development – including future devolution asks to underpin a Local Growth Deal </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Transport related revenue and potentially capital funding – including in the context of being a bus franchise area and the need to support more bus operations</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Education and skills including functions that link with the leadership of schools and PSR such as the remaining elements of ESG and the high needs / early years block of DSG; careers guidance, 16-18 vocational skills funding from the EFA in line with the forthcoming Skills White Paper and Adults skills funding (19+)</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Funding that is relevant to the scope of the Better Life Chances fund </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Funding streams linked to the devolution deal relating to the criminal justice system</a:t>
            </a:r>
          </a:p>
          <a:p>
            <a:pPr lvl="1" eaLnBrk="1" hangingPunct="1">
              <a:lnSpc>
                <a:spcPct val="80000"/>
              </a:lnSpc>
              <a:buFont typeface="Wingdings" panose="05000000000000000000" pitchFamily="2" charset="2"/>
              <a:buChar char="§"/>
              <a:defRPr/>
            </a:pPr>
            <a:r>
              <a:rPr lang="en-GB" altLang="ja-JP" sz="1000" dirty="0" smtClean="0">
                <a:ea typeface="MS PGothic" panose="020B0600070205080204" pitchFamily="34" charset="-128"/>
              </a:rPr>
              <a:t>There is also a potential to pilot some form of bespoke ‘growth fund’ accessed through deals via an offer in return for reform, and to develop this into a bespoke growth deal. These areas should be explored further with CLG and links with the work outlined on how to capture headroom in investment to create future growth</a:t>
            </a:r>
          </a:p>
          <a:p>
            <a:pPr eaLnBrk="1" hangingPunct="1">
              <a:lnSpc>
                <a:spcPct val="80000"/>
              </a:lnSpc>
              <a:buFont typeface="Wingdings" panose="05000000000000000000" pitchFamily="2" charset="2"/>
              <a:buChar char="§"/>
              <a:defRPr/>
            </a:pPr>
            <a:endParaRPr lang="en-GB" altLang="ja-JP" sz="1000" dirty="0" smtClean="0">
              <a:ea typeface="MS PGothic" panose="020B0600070205080204" pitchFamily="34" charset="-128"/>
            </a:endParaRPr>
          </a:p>
          <a:p>
            <a:pPr marL="609600" indent="-609600" eaLnBrk="1" hangingPunct="1">
              <a:lnSpc>
                <a:spcPct val="80000"/>
              </a:lnSpc>
              <a:defRPr/>
            </a:pPr>
            <a:r>
              <a:rPr lang="en-GB" altLang="ja-JP" sz="1200" dirty="0" smtClean="0">
                <a:ea typeface="MS PGothic" panose="020B0600070205080204" pitchFamily="34" charset="-128"/>
              </a:rPr>
              <a:t>Is there an appetite </a:t>
            </a:r>
            <a:r>
              <a:rPr lang="en-GB" altLang="ja-JP" sz="1200" dirty="0">
                <a:ea typeface="MS PGothic" panose="020B0600070205080204" pitchFamily="34" charset="-128"/>
              </a:rPr>
              <a:t>also </a:t>
            </a:r>
            <a:r>
              <a:rPr lang="en-GB" altLang="ja-JP" sz="1200" dirty="0" smtClean="0">
                <a:ea typeface="MS PGothic" panose="020B0600070205080204" pitchFamily="34" charset="-128"/>
              </a:rPr>
              <a:t>to test some more risk areas that promote reform, </a:t>
            </a:r>
            <a:r>
              <a:rPr lang="en-GB" altLang="ja-JP" sz="1200" dirty="0" err="1" smtClean="0">
                <a:ea typeface="MS PGothic" panose="020B0600070205080204" pitchFamily="34" charset="-128"/>
              </a:rPr>
              <a:t>eg</a:t>
            </a:r>
            <a:r>
              <a:rPr lang="en-GB" altLang="ja-JP" sz="1200" dirty="0" smtClean="0">
                <a:ea typeface="MS PGothic" panose="020B0600070205080204" pitchFamily="34" charset="-128"/>
              </a:rPr>
              <a:t> linked to welfare reforms and incentives to support people into work?</a:t>
            </a:r>
          </a:p>
        </p:txBody>
      </p:sp>
      <p:sp>
        <p:nvSpPr>
          <p:cNvPr id="2" name="Slide Number Placeholder 1"/>
          <p:cNvSpPr>
            <a:spLocks noGrp="1"/>
          </p:cNvSpPr>
          <p:nvPr>
            <p:ph type="sldNum" sz="quarter" idx="12"/>
          </p:nvPr>
        </p:nvSpPr>
        <p:spPr/>
        <p:txBody>
          <a:bodyPr/>
          <a:lstStyle/>
          <a:p>
            <a:pPr>
              <a:defRPr/>
            </a:pPr>
            <a:fld id="{AF6B531E-C08F-4874-AABA-1A066C9AC673}" type="slidenum">
              <a:rPr lang="en-GB" altLang="en-US" smtClean="0"/>
              <a:pPr>
                <a:defRPr/>
              </a:pPr>
              <a:t>5</a:t>
            </a:fld>
            <a:endParaRPr lang="en-GB"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altLang="en-US" sz="3200" b="1" smtClean="0">
                <a:solidFill>
                  <a:schemeClr val="accent2"/>
                </a:solidFill>
              </a:rPr>
              <a:t>Stable Funding Stream and Redistribution of Resources</a:t>
            </a:r>
          </a:p>
        </p:txBody>
      </p:sp>
      <p:sp>
        <p:nvSpPr>
          <p:cNvPr id="10243" name="Rectangle 3"/>
          <p:cNvSpPr>
            <a:spLocks noGrp="1" noChangeArrowheads="1"/>
          </p:cNvSpPr>
          <p:nvPr>
            <p:ph type="body" idx="1"/>
          </p:nvPr>
        </p:nvSpPr>
        <p:spPr/>
        <p:txBody>
          <a:bodyPr/>
          <a:lstStyle/>
          <a:p>
            <a:pPr eaLnBrk="1" hangingPunct="1">
              <a:lnSpc>
                <a:spcPct val="80000"/>
              </a:lnSpc>
            </a:pPr>
            <a:r>
              <a:rPr lang="en-GB" altLang="en-US" sz="2000" dirty="0" smtClean="0"/>
              <a:t>Need to consider: </a:t>
            </a:r>
          </a:p>
          <a:p>
            <a:pPr lvl="1" eaLnBrk="1" hangingPunct="1">
              <a:lnSpc>
                <a:spcPct val="80000"/>
              </a:lnSpc>
              <a:buFont typeface="Wingdings" panose="05000000000000000000" pitchFamily="2" charset="2"/>
              <a:buChar char="§"/>
            </a:pPr>
            <a:r>
              <a:rPr lang="en-GB" altLang="en-US" sz="1800" dirty="0" smtClean="0"/>
              <a:t>Further discussions to test appetite for a different definition of fiscal neutrality and how we use this to create some headroom for investment in infrastructure and other areas that support growth </a:t>
            </a:r>
          </a:p>
          <a:p>
            <a:pPr lvl="1" eaLnBrk="1" hangingPunct="1">
              <a:lnSpc>
                <a:spcPct val="80000"/>
              </a:lnSpc>
              <a:buFont typeface="Wingdings" panose="05000000000000000000" pitchFamily="2" charset="2"/>
              <a:buChar char="§"/>
            </a:pPr>
            <a:r>
              <a:rPr lang="en-GB" altLang="en-US" sz="1800" dirty="0" smtClean="0"/>
              <a:t>Some shared thinking on the role of the CA in this and how this leads us to consider how business rates are distributed across a CA/LEP area </a:t>
            </a:r>
          </a:p>
          <a:p>
            <a:pPr lvl="1" eaLnBrk="1" hangingPunct="1">
              <a:lnSpc>
                <a:spcPct val="80000"/>
              </a:lnSpc>
              <a:buFont typeface="Wingdings" panose="05000000000000000000" pitchFamily="2" charset="2"/>
              <a:buChar char="§"/>
            </a:pPr>
            <a:r>
              <a:rPr lang="en-GB" altLang="en-US" sz="1800" dirty="0" smtClean="0"/>
              <a:t>Involvement in the Fairer Funding formula work and the issues we want to raise </a:t>
            </a:r>
          </a:p>
          <a:p>
            <a:pPr lvl="1" eaLnBrk="1" hangingPunct="1">
              <a:lnSpc>
                <a:spcPct val="80000"/>
              </a:lnSpc>
              <a:buFont typeface="Wingdings" panose="05000000000000000000" pitchFamily="2" charset="2"/>
              <a:buChar char="§"/>
            </a:pPr>
            <a:r>
              <a:rPr lang="en-GB" altLang="en-US" sz="1800" dirty="0" smtClean="0"/>
              <a:t>Technical work – agree with CLG programme of work which would include: </a:t>
            </a:r>
          </a:p>
          <a:p>
            <a:pPr lvl="2" eaLnBrk="1" hangingPunct="1">
              <a:lnSpc>
                <a:spcPct val="80000"/>
              </a:lnSpc>
              <a:buFont typeface="Wingdings" panose="05000000000000000000" pitchFamily="2" charset="2"/>
              <a:buChar char="§"/>
            </a:pPr>
            <a:r>
              <a:rPr lang="en-GB" altLang="en-US" sz="1600" dirty="0" smtClean="0"/>
              <a:t>What baseline are we measuring our 'no worse off' guarantee against?</a:t>
            </a:r>
          </a:p>
          <a:p>
            <a:pPr lvl="2" eaLnBrk="1" hangingPunct="1">
              <a:lnSpc>
                <a:spcPct val="80000"/>
              </a:lnSpc>
              <a:buFont typeface="Wingdings" panose="05000000000000000000" pitchFamily="2" charset="2"/>
              <a:buChar char="§"/>
            </a:pPr>
            <a:r>
              <a:rPr lang="en-GB" altLang="en-US" sz="1600" dirty="0" smtClean="0"/>
              <a:t>How 100% devolution and abolition of the levy will operate in practice</a:t>
            </a:r>
          </a:p>
          <a:p>
            <a:pPr lvl="1" eaLnBrk="1" hangingPunct="1">
              <a:lnSpc>
                <a:spcPct val="80000"/>
              </a:lnSpc>
              <a:buFont typeface="Wingdings" panose="05000000000000000000" pitchFamily="2" charset="2"/>
              <a:buChar char="§"/>
            </a:pPr>
            <a:r>
              <a:rPr lang="en-GB" altLang="en-US" sz="1800" dirty="0" smtClean="0"/>
              <a:t>Work to understand the impact of the revaluation and the potential impact that might have and the potential shift of resource to London / South East</a:t>
            </a:r>
          </a:p>
          <a:p>
            <a:pPr lvl="1" eaLnBrk="1" hangingPunct="1">
              <a:lnSpc>
                <a:spcPct val="80000"/>
              </a:lnSpc>
              <a:buFont typeface="Wingdings" panose="05000000000000000000" pitchFamily="2" charset="2"/>
              <a:buChar char="§"/>
            </a:pPr>
            <a:r>
              <a:rPr lang="en-GB" altLang="en-US" sz="1800" dirty="0" smtClean="0"/>
              <a:t>Further work on appeals and management of risk – issues being discussed at the moment which we need to influence around the role of the </a:t>
            </a:r>
            <a:r>
              <a:rPr lang="en-GB" altLang="en-US" sz="1800" dirty="0" err="1" smtClean="0"/>
              <a:t>VoA</a:t>
            </a:r>
            <a:r>
              <a:rPr lang="en-GB" altLang="en-US" sz="1800" dirty="0" smtClean="0"/>
              <a:t>, what should be on the central v national list </a:t>
            </a:r>
            <a:r>
              <a:rPr lang="en-GB" altLang="en-US" sz="1800" dirty="0" err="1" smtClean="0"/>
              <a:t>etc</a:t>
            </a:r>
            <a:endParaRPr lang="en-GB" altLang="en-US" sz="1800" dirty="0" smtClean="0"/>
          </a:p>
          <a:p>
            <a:pPr eaLnBrk="1" hangingPunct="1">
              <a:lnSpc>
                <a:spcPct val="80000"/>
              </a:lnSpc>
            </a:pPr>
            <a:endParaRPr lang="en-GB" altLang="en-US" sz="2000" dirty="0" smtClean="0"/>
          </a:p>
          <a:p>
            <a:pPr eaLnBrk="1" hangingPunct="1">
              <a:lnSpc>
                <a:spcPct val="80000"/>
              </a:lnSpc>
            </a:pPr>
            <a:endParaRPr lang="en-GB" altLang="en-US" sz="2000" dirty="0" smtClean="0"/>
          </a:p>
        </p:txBody>
      </p:sp>
      <p:sp>
        <p:nvSpPr>
          <p:cNvPr id="2" name="Slide Number Placeholder 1"/>
          <p:cNvSpPr>
            <a:spLocks noGrp="1"/>
          </p:cNvSpPr>
          <p:nvPr>
            <p:ph type="sldNum" sz="quarter" idx="12"/>
          </p:nvPr>
        </p:nvSpPr>
        <p:spPr/>
        <p:txBody>
          <a:bodyPr/>
          <a:lstStyle/>
          <a:p>
            <a:pPr>
              <a:defRPr/>
            </a:pPr>
            <a:fld id="{AF6B531E-C08F-4874-AABA-1A066C9AC673}" type="slidenum">
              <a:rPr lang="en-GB" altLang="en-US" smtClean="0"/>
              <a:pPr>
                <a:defRPr/>
              </a:pPr>
              <a:t>6</a:t>
            </a:fld>
            <a:endParaRPr lang="en-GB"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563562"/>
          </a:xfrm>
        </p:spPr>
        <p:txBody>
          <a:bodyPr/>
          <a:lstStyle/>
          <a:p>
            <a:pPr eaLnBrk="1" hangingPunct="1"/>
            <a:r>
              <a:rPr lang="en-GB" altLang="en-US" sz="2800" b="1" smtClean="0">
                <a:solidFill>
                  <a:schemeClr val="accent2"/>
                </a:solidFill>
              </a:rPr>
              <a:t>Work Underway</a:t>
            </a:r>
          </a:p>
        </p:txBody>
      </p:sp>
      <p:sp>
        <p:nvSpPr>
          <p:cNvPr id="12291" name="Rectangle 3"/>
          <p:cNvSpPr>
            <a:spLocks noGrp="1" noChangeArrowheads="1"/>
          </p:cNvSpPr>
          <p:nvPr>
            <p:ph type="body" idx="1"/>
          </p:nvPr>
        </p:nvSpPr>
        <p:spPr>
          <a:xfrm>
            <a:off x="457200" y="990600"/>
            <a:ext cx="8229600" cy="5562600"/>
          </a:xfrm>
        </p:spPr>
        <p:txBody>
          <a:bodyPr/>
          <a:lstStyle/>
          <a:p>
            <a:pPr eaLnBrk="1" hangingPunct="1">
              <a:lnSpc>
                <a:spcPct val="80000"/>
              </a:lnSpc>
              <a:buFontTx/>
              <a:buNone/>
            </a:pPr>
            <a:r>
              <a:rPr lang="en-GB" altLang="en-US" sz="1600" b="1" dirty="0" smtClean="0">
                <a:solidFill>
                  <a:schemeClr val="accent2"/>
                </a:solidFill>
              </a:rPr>
              <a:t>1. City Region View on the </a:t>
            </a:r>
            <a:r>
              <a:rPr lang="en-GB" altLang="en-US" sz="1600" b="1" i="1" dirty="0" smtClean="0">
                <a:solidFill>
                  <a:schemeClr val="accent2"/>
                </a:solidFill>
              </a:rPr>
              <a:t>needs based </a:t>
            </a:r>
            <a:r>
              <a:rPr lang="en-GB" altLang="en-US" sz="1600" b="1" dirty="0" smtClean="0">
                <a:solidFill>
                  <a:schemeClr val="accent2"/>
                </a:solidFill>
              </a:rPr>
              <a:t>formula – now looking to view as ‘cost drivers’ rather than needs based</a:t>
            </a:r>
          </a:p>
          <a:p>
            <a:pPr eaLnBrk="1" hangingPunct="1">
              <a:lnSpc>
                <a:spcPct val="80000"/>
              </a:lnSpc>
            </a:pPr>
            <a:r>
              <a:rPr lang="en-GB" altLang="en-US" sz="1600" dirty="0" smtClean="0"/>
              <a:t>We are concerned that the development of the replacement formula with potential focus on being simple and per capita driven will not reflect the reality in city regions.</a:t>
            </a:r>
          </a:p>
          <a:p>
            <a:pPr eaLnBrk="1" hangingPunct="1">
              <a:lnSpc>
                <a:spcPct val="80000"/>
              </a:lnSpc>
            </a:pPr>
            <a:r>
              <a:rPr lang="en-GB" altLang="en-US" sz="1600" dirty="0" smtClean="0"/>
              <a:t>Must ensure retain narrative of reform and not rewarding failure whilst ensuring that the baseline spend requirement is equitable and reflects the different drivers of spend. These are both needs based and reflect the costs of being an urban centre.</a:t>
            </a:r>
          </a:p>
          <a:p>
            <a:pPr eaLnBrk="1" hangingPunct="1">
              <a:lnSpc>
                <a:spcPct val="80000"/>
              </a:lnSpc>
            </a:pPr>
            <a:r>
              <a:rPr lang="en-GB" altLang="en-US" sz="1600" dirty="0" smtClean="0"/>
              <a:t>Will consider some high level principles and identification of key needs based and economic drivers to be completed by September and longer term piece of work with the more detailed modelling.</a:t>
            </a:r>
          </a:p>
          <a:p>
            <a:pPr eaLnBrk="1" hangingPunct="1">
              <a:lnSpc>
                <a:spcPct val="80000"/>
              </a:lnSpc>
            </a:pPr>
            <a:endParaRPr lang="en-GB" altLang="en-US" sz="1600" dirty="0" smtClean="0">
              <a:solidFill>
                <a:schemeClr val="accent2"/>
              </a:solidFill>
            </a:endParaRPr>
          </a:p>
          <a:p>
            <a:pPr eaLnBrk="1" hangingPunct="1">
              <a:lnSpc>
                <a:spcPct val="80000"/>
              </a:lnSpc>
              <a:buFontTx/>
              <a:buNone/>
            </a:pPr>
            <a:r>
              <a:rPr lang="en-GB" altLang="en-US" sz="1600" b="1" dirty="0" smtClean="0">
                <a:solidFill>
                  <a:schemeClr val="accent2"/>
                </a:solidFill>
              </a:rPr>
              <a:t>2. Impact of revaluation</a:t>
            </a:r>
          </a:p>
          <a:p>
            <a:pPr eaLnBrk="1" hangingPunct="1">
              <a:lnSpc>
                <a:spcPct val="80000"/>
              </a:lnSpc>
            </a:pPr>
            <a:r>
              <a:rPr lang="en-GB" altLang="en-US" sz="1600" dirty="0" smtClean="0"/>
              <a:t>Will use the macro level data on the </a:t>
            </a:r>
            <a:r>
              <a:rPr lang="en-GB" altLang="en-US" sz="1600" dirty="0" err="1" smtClean="0"/>
              <a:t>reval</a:t>
            </a:r>
            <a:r>
              <a:rPr lang="en-GB" altLang="en-US" sz="1600" dirty="0" smtClean="0"/>
              <a:t> potentially due to be published by the </a:t>
            </a:r>
            <a:r>
              <a:rPr lang="en-GB" altLang="en-US" sz="1600" dirty="0" err="1" smtClean="0"/>
              <a:t>VoA</a:t>
            </a:r>
            <a:r>
              <a:rPr lang="en-GB" altLang="en-US" sz="1600" dirty="0" smtClean="0"/>
              <a:t> in July. Timescale driven by availability of data.</a:t>
            </a:r>
          </a:p>
          <a:p>
            <a:pPr eaLnBrk="1" hangingPunct="1">
              <a:lnSpc>
                <a:spcPct val="80000"/>
              </a:lnSpc>
            </a:pPr>
            <a:endParaRPr lang="en-GB" altLang="en-US" sz="1600" dirty="0" smtClean="0">
              <a:solidFill>
                <a:schemeClr val="accent2"/>
              </a:solidFill>
            </a:endParaRPr>
          </a:p>
          <a:p>
            <a:pPr eaLnBrk="1" hangingPunct="1">
              <a:lnSpc>
                <a:spcPct val="80000"/>
              </a:lnSpc>
              <a:buFontTx/>
              <a:buNone/>
            </a:pPr>
            <a:r>
              <a:rPr lang="en-GB" altLang="en-US" sz="1600" b="1" dirty="0" smtClean="0">
                <a:solidFill>
                  <a:schemeClr val="accent2"/>
                </a:solidFill>
              </a:rPr>
              <a:t>3. More in-depth case for the functions to be transferred</a:t>
            </a:r>
          </a:p>
          <a:p>
            <a:pPr eaLnBrk="1" hangingPunct="1">
              <a:lnSpc>
                <a:spcPct val="80000"/>
              </a:lnSpc>
            </a:pPr>
            <a:r>
              <a:rPr lang="en-GB" altLang="en-US" sz="1600" dirty="0" smtClean="0"/>
              <a:t>Need a more detailed analysis behind the current high level areas identified.</a:t>
            </a:r>
          </a:p>
          <a:p>
            <a:pPr eaLnBrk="1" hangingPunct="1">
              <a:lnSpc>
                <a:spcPct val="80000"/>
              </a:lnSpc>
            </a:pPr>
            <a:r>
              <a:rPr lang="en-GB" altLang="en-US" sz="1600" dirty="0" smtClean="0"/>
              <a:t>Agreed we should seek further areas that align with our devolution aspirations. It remains a priority to try and carve out some headroom for investment to generate further growth.</a:t>
            </a:r>
          </a:p>
          <a:p>
            <a:pPr eaLnBrk="1" hangingPunct="1">
              <a:lnSpc>
                <a:spcPct val="80000"/>
              </a:lnSpc>
            </a:pPr>
            <a:r>
              <a:rPr lang="en-GB" altLang="en-US" sz="1600" dirty="0" smtClean="0"/>
              <a:t>Discussion around fiscal neutrality and seeking fiscal neutrality across public spend at place level rather than a more narrow definition.</a:t>
            </a:r>
          </a:p>
          <a:p>
            <a:pPr eaLnBrk="1" hangingPunct="1">
              <a:lnSpc>
                <a:spcPct val="80000"/>
              </a:lnSpc>
            </a:pPr>
            <a:r>
              <a:rPr lang="en-GB" altLang="en-US" sz="1600" dirty="0" smtClean="0"/>
              <a:t>Analysis on relevant funding streams, how they support objectives, pros and cons. </a:t>
            </a:r>
            <a:endParaRPr lang="en-GB" altLang="en-US" sz="1400" dirty="0" smtClean="0"/>
          </a:p>
        </p:txBody>
      </p:sp>
      <p:sp>
        <p:nvSpPr>
          <p:cNvPr id="2" name="Slide Number Placeholder 1"/>
          <p:cNvSpPr>
            <a:spLocks noGrp="1"/>
          </p:cNvSpPr>
          <p:nvPr>
            <p:ph type="sldNum" sz="quarter" idx="12"/>
          </p:nvPr>
        </p:nvSpPr>
        <p:spPr/>
        <p:txBody>
          <a:bodyPr/>
          <a:lstStyle/>
          <a:p>
            <a:pPr>
              <a:defRPr/>
            </a:pPr>
            <a:fld id="{AF6B531E-C08F-4874-AABA-1A066C9AC673}" type="slidenum">
              <a:rPr lang="en-GB" altLang="en-US" smtClean="0"/>
              <a:pPr>
                <a:defRPr/>
              </a:pPr>
              <a:t>7</a:t>
            </a:fld>
            <a:endParaRPr lang="en-GB" alt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274638"/>
            <a:ext cx="8229600" cy="715962"/>
          </a:xfrm>
        </p:spPr>
        <p:txBody>
          <a:bodyPr/>
          <a:lstStyle/>
          <a:p>
            <a:pPr eaLnBrk="1" hangingPunct="1"/>
            <a:r>
              <a:rPr lang="en-GB" altLang="en-US" sz="3200" b="1" dirty="0" smtClean="0">
                <a:solidFill>
                  <a:schemeClr val="accent2"/>
                </a:solidFill>
              </a:rPr>
              <a:t>Work Underway – Technical</a:t>
            </a:r>
          </a:p>
        </p:txBody>
      </p:sp>
      <p:sp>
        <p:nvSpPr>
          <p:cNvPr id="13315" name="Rectangle 3"/>
          <p:cNvSpPr>
            <a:spLocks noGrp="1" noChangeArrowheads="1"/>
          </p:cNvSpPr>
          <p:nvPr>
            <p:ph type="body" idx="1"/>
          </p:nvPr>
        </p:nvSpPr>
        <p:spPr>
          <a:xfrm>
            <a:off x="533400" y="990600"/>
            <a:ext cx="8001000" cy="5410200"/>
          </a:xfrm>
        </p:spPr>
        <p:txBody>
          <a:bodyPr/>
          <a:lstStyle/>
          <a:p>
            <a:pPr eaLnBrk="1" hangingPunct="1">
              <a:lnSpc>
                <a:spcPct val="80000"/>
              </a:lnSpc>
              <a:buFontTx/>
              <a:buNone/>
            </a:pPr>
            <a:r>
              <a:rPr lang="en-GB" altLang="en-US" sz="1400" b="1" dirty="0" smtClean="0">
                <a:solidFill>
                  <a:schemeClr val="accent2"/>
                </a:solidFill>
              </a:rPr>
              <a:t>Methodology around how to calculate business rate percentage shares – discussion</a:t>
            </a:r>
          </a:p>
          <a:p>
            <a:pPr eaLnBrk="1" hangingPunct="1">
              <a:lnSpc>
                <a:spcPct val="80000"/>
              </a:lnSpc>
            </a:pPr>
            <a:r>
              <a:rPr lang="en-GB" altLang="en-US" sz="1400" dirty="0" smtClean="0"/>
              <a:t>Discussion around how to set the most appropriate baseline, taking into account growing inflationary and demand pressures in adult social care in particular which will probably grow at faster rate than business rates</a:t>
            </a:r>
          </a:p>
          <a:p>
            <a:pPr eaLnBrk="1" hangingPunct="1">
              <a:lnSpc>
                <a:spcPct val="80000"/>
              </a:lnSpc>
            </a:pPr>
            <a:r>
              <a:rPr lang="en-GB" altLang="en-US" sz="1400" dirty="0" smtClean="0"/>
              <a:t>At what level to set the safety net? Under review by systems design technical working group. To note that the current level of the safety net is 7.5%</a:t>
            </a:r>
          </a:p>
          <a:p>
            <a:pPr eaLnBrk="1" hangingPunct="1">
              <a:lnSpc>
                <a:spcPct val="80000"/>
              </a:lnSpc>
            </a:pPr>
            <a:r>
              <a:rPr lang="en-GB" altLang="en-US" sz="1400" dirty="0" smtClean="0"/>
              <a:t>Central list – Systems design group is also looking at this. Key question – what is the intended purpose of the central list in the future business rates retention system? Is it to insure against appeals risk? Fundamental review of rationale for which types of hereditament to retain on the central list. No chance of changing the purpose of the list before 2018/19, but feasible to move hereditaments to/from central list. As part of its devolution deal, GMCA wants some of the allocations to central list challenging </a:t>
            </a:r>
            <a:r>
              <a:rPr lang="en-GB" altLang="en-US" sz="1400" dirty="0" err="1" smtClean="0"/>
              <a:t>eg</a:t>
            </a:r>
            <a:r>
              <a:rPr lang="en-GB" altLang="en-US" sz="1400" dirty="0" smtClean="0"/>
              <a:t> railway stations in its area to be transferred to the local list in return for the capital investment</a:t>
            </a:r>
          </a:p>
          <a:p>
            <a:pPr eaLnBrk="1" hangingPunct="1">
              <a:lnSpc>
                <a:spcPct val="80000"/>
              </a:lnSpc>
            </a:pPr>
            <a:r>
              <a:rPr lang="en-GB" altLang="en-US" sz="1400" dirty="0" smtClean="0"/>
              <a:t>CLG to send illustrative figures and methodology for exchange of grants in return for higher BR %, using RSG only</a:t>
            </a:r>
          </a:p>
          <a:p>
            <a:pPr lvl="2" eaLnBrk="1" hangingPunct="1">
              <a:lnSpc>
                <a:spcPct val="80000"/>
              </a:lnSpc>
            </a:pPr>
            <a:endParaRPr lang="en-GB" altLang="en-US" sz="1400" dirty="0" smtClean="0">
              <a:solidFill>
                <a:schemeClr val="accent2"/>
              </a:solidFill>
            </a:endParaRPr>
          </a:p>
          <a:p>
            <a:pPr eaLnBrk="1" hangingPunct="1">
              <a:lnSpc>
                <a:spcPct val="80000"/>
              </a:lnSpc>
              <a:buFontTx/>
              <a:buNone/>
            </a:pPr>
            <a:r>
              <a:rPr lang="en-GB" altLang="en-US" sz="1400" b="1" dirty="0" smtClean="0">
                <a:solidFill>
                  <a:schemeClr val="accent2"/>
                </a:solidFill>
              </a:rPr>
              <a:t>How do we define ‘no detriment’ – looking to seek agreement</a:t>
            </a:r>
          </a:p>
          <a:p>
            <a:pPr eaLnBrk="1" hangingPunct="1">
              <a:lnSpc>
                <a:spcPct val="80000"/>
              </a:lnSpc>
            </a:pPr>
            <a:r>
              <a:rPr lang="en-GB" altLang="en-US" sz="1400" dirty="0" smtClean="0"/>
              <a:t>CLG to advise how ‘no detriment’ would work. GM could measure the outcome of the pilot on a ‘shadow’ basis, with any upside from a local authority point of view being paid directly to each local authority via section 31 grant</a:t>
            </a:r>
          </a:p>
          <a:p>
            <a:pPr eaLnBrk="1" hangingPunct="1">
              <a:lnSpc>
                <a:spcPct val="80000"/>
              </a:lnSpc>
            </a:pPr>
            <a:endParaRPr lang="en-GB" altLang="en-US" sz="1400" dirty="0" smtClean="0"/>
          </a:p>
          <a:p>
            <a:pPr eaLnBrk="1" hangingPunct="1">
              <a:lnSpc>
                <a:spcPct val="80000"/>
              </a:lnSpc>
              <a:buFontTx/>
              <a:buNone/>
            </a:pPr>
            <a:r>
              <a:rPr lang="en-GB" altLang="en-US" sz="1400" b="1" dirty="0" smtClean="0">
                <a:solidFill>
                  <a:schemeClr val="accent2"/>
                </a:solidFill>
              </a:rPr>
              <a:t>Timeline and key milestones – progress updates</a:t>
            </a:r>
          </a:p>
          <a:p>
            <a:pPr eaLnBrk="1" hangingPunct="1">
              <a:lnSpc>
                <a:spcPct val="80000"/>
              </a:lnSpc>
            </a:pPr>
            <a:r>
              <a:rPr lang="en-GB" altLang="en-US" sz="1400" dirty="0" smtClean="0"/>
              <a:t>CLG noted that the pilot propositions will need to be finalised by September 2016 at the latest to allow sufficient time to reflect in the provisional local government finance settlement</a:t>
            </a:r>
          </a:p>
        </p:txBody>
      </p:sp>
      <p:sp>
        <p:nvSpPr>
          <p:cNvPr id="2" name="Slide Number Placeholder 1"/>
          <p:cNvSpPr>
            <a:spLocks noGrp="1"/>
          </p:cNvSpPr>
          <p:nvPr>
            <p:ph type="sldNum" sz="quarter" idx="12"/>
          </p:nvPr>
        </p:nvSpPr>
        <p:spPr/>
        <p:txBody>
          <a:bodyPr/>
          <a:lstStyle/>
          <a:p>
            <a:pPr>
              <a:defRPr/>
            </a:pPr>
            <a:fld id="{AF6B531E-C08F-4874-AABA-1A066C9AC673}" type="slidenum">
              <a:rPr lang="en-GB" altLang="en-US" smtClean="0"/>
              <a:pPr>
                <a:defRPr/>
              </a:pPr>
              <a:t>8</a:t>
            </a:fld>
            <a:endParaRPr lang="en-GB"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F5C372B467C794D98A244C807443814" ma:contentTypeVersion="0" ma:contentTypeDescription="Create a new document." ma:contentTypeScope="" ma:versionID="21a0f498c2b2e0ad76be74f544720734">
  <xsd:schema xmlns:xsd="http://www.w3.org/2001/XMLSchema" xmlns:xs="http://www.w3.org/2001/XMLSchema" xmlns:p="http://schemas.microsoft.com/office/2006/metadata/properties" targetNamespace="http://schemas.microsoft.com/office/2006/metadata/properties" ma:root="true" ma:fieldsID="aa1222beb234debe96d12a98d24ff8a0">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C8BC05D-446B-4555-AA71-32F2C3CA1527}">
  <ds:schemaRefs>
    <ds:schemaRef ds:uri="http://schemas.microsoft.com/sharepoint/v3/contenttype/forms"/>
  </ds:schemaRefs>
</ds:datastoreItem>
</file>

<file path=customXml/itemProps2.xml><?xml version="1.0" encoding="utf-8"?>
<ds:datastoreItem xmlns:ds="http://schemas.openxmlformats.org/officeDocument/2006/customXml" ds:itemID="{D7C0AE02-7A4A-4E01-BC59-5204BA34261D}">
  <ds:schemaRefs>
    <ds:schemaRef ds:uri="http://schemas.microsoft.com/office/2006/documentManagement/types"/>
    <ds:schemaRef ds:uri="http://schemas.microsoft.com/office/infopath/2007/PartnerControls"/>
    <ds:schemaRef ds:uri="http://purl.org/dc/dcmitype/"/>
    <ds:schemaRef ds:uri="http://purl.org/dc/terms/"/>
    <ds:schemaRef ds:uri="http://www.w3.org/XML/1998/namespace"/>
    <ds:schemaRef ds:uri="http://purl.org/dc/elements/1.1/"/>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CD121EF2-DAD1-4160-AFD3-62CA4207539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2011</TotalTime>
  <Words>1713</Words>
  <Application>Microsoft Office PowerPoint</Application>
  <PresentationFormat>On-screen Show (4:3)</PresentationFormat>
  <Paragraphs>117</Paragraphs>
  <Slides>8</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MS PGothic</vt:lpstr>
      <vt:lpstr>Arial</vt:lpstr>
      <vt:lpstr>Wingdings</vt:lpstr>
      <vt:lpstr>Default Design</vt:lpstr>
      <vt:lpstr>Business Rates Update July 2016</vt:lpstr>
      <vt:lpstr>Context</vt:lpstr>
      <vt:lpstr>Areas of focus for the GM  Business Rates Retention Pilot</vt:lpstr>
      <vt:lpstr>Incentivising Economic Growth</vt:lpstr>
      <vt:lpstr>Transfer of Functions</vt:lpstr>
      <vt:lpstr>Stable Funding Stream and Redistribution of Resources</vt:lpstr>
      <vt:lpstr>Work Underway</vt:lpstr>
      <vt:lpstr>Work Underway – Technical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Janice Gotts</dc:creator>
  <cp:lastModifiedBy>John Wilesmith</cp:lastModifiedBy>
  <cp:revision>67</cp:revision>
  <cp:lastPrinted>1601-01-01T00:00:00Z</cp:lastPrinted>
  <dcterms:created xsi:type="dcterms:W3CDTF">1601-01-01T00:00:00Z</dcterms:created>
  <dcterms:modified xsi:type="dcterms:W3CDTF">2016-07-18T18:16:47Z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y fmtid="{D5CDD505-2E9C-101B-9397-08002B2CF9AE}" pid="3" name="ContentTypeId">
    <vt:lpwstr>0x0101000F5C372B467C794D98A244C807443814</vt:lpwstr>
  </property>
</Properties>
</file>