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345" r:id="rId2"/>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3" autoAdjust="0"/>
  </p:normalViewPr>
  <p:slideViewPr>
    <p:cSldViewPr>
      <p:cViewPr varScale="1">
        <p:scale>
          <a:sx n="60" d="100"/>
          <a:sy n="60" d="100"/>
        </p:scale>
        <p:origin x="-7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C9F4-B423-463D-8A47-18FF4DE40CEB}" type="datetimeFigureOut">
              <a:rPr lang="en-GB" smtClean="0"/>
              <a:t>25/02/2015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99EC4-D3DD-4770-93F3-0F1DE1BB8A72}" type="slidenum">
              <a:rPr lang="en-GB" smtClean="0"/>
              <a:t>‹#›</a:t>
            </a:fld>
            <a:endParaRPr lang="en-GB"/>
          </a:p>
        </p:txBody>
      </p:sp>
    </p:spTree>
    <p:extLst>
      <p:ext uri="{BB962C8B-B14F-4D97-AF65-F5344CB8AC3E}">
        <p14:creationId xmlns:p14="http://schemas.microsoft.com/office/powerpoint/2010/main" val="15809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GB" smtClean="0"/>
              <a:t>Very </a:t>
            </a:r>
            <a:r>
              <a:rPr lang="en-GB" dirty="0" smtClean="0"/>
              <a:t>exciting and potentially very rewarding project to work on </a:t>
            </a:r>
          </a:p>
          <a:p>
            <a:pPr marL="171450" indent="-171450">
              <a:buFont typeface="Courier New" panose="02070309020205020404" pitchFamily="49" charset="0"/>
              <a:buChar char="o"/>
            </a:pPr>
            <a:r>
              <a:rPr lang="en-GB" dirty="0" smtClean="0"/>
              <a:t>Site clearly has significant potential – a regeneration site in the town centre </a:t>
            </a:r>
          </a:p>
          <a:p>
            <a:pPr marL="171450" indent="-171450">
              <a:buFont typeface="Courier New" panose="02070309020205020404" pitchFamily="49" charset="0"/>
              <a:buChar char="o"/>
            </a:pPr>
            <a:r>
              <a:rPr lang="en-GB" dirty="0" smtClean="0"/>
              <a:t>Requires working through a myriad of issues in order to secure development  </a:t>
            </a:r>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33588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Making it clear to developers the advantages of an LDO </a:t>
            </a:r>
          </a:p>
          <a:p>
            <a:pPr marL="171450" indent="-171450">
              <a:buFont typeface="Arial" charset="0"/>
              <a:buChar char="•"/>
            </a:pPr>
            <a:r>
              <a:rPr lang="en-GB" dirty="0" smtClean="0"/>
              <a:t>We will invite agents and developers to the options workshop in March and expect that this will generate interest in the site and encourage constructive dialogue in terms of taking it forward </a:t>
            </a:r>
            <a:endParaRPr lang="en-GB" dirty="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50847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Currently preparing for an options workshop with stakeholders, to be held in March </a:t>
            </a:r>
          </a:p>
          <a:p>
            <a:pPr marL="171450" indent="-171450">
              <a:buFont typeface="Arial" charset="0"/>
              <a:buChar char="•"/>
            </a:pPr>
            <a:r>
              <a:rPr lang="en-GB" dirty="0" smtClean="0"/>
              <a:t>Drop in public consultation event also </a:t>
            </a:r>
            <a:endParaRPr lang="en-GB" dirty="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6564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93753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338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01130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History of the site dates back to the 2 WW when the site was bombed</a:t>
            </a:r>
          </a:p>
          <a:p>
            <a:pPr marL="171450" indent="-171450">
              <a:buFont typeface="Arial" charset="0"/>
              <a:buChar char="•"/>
            </a:pPr>
            <a:r>
              <a:rPr lang="en-GB" dirty="0" smtClean="0"/>
              <a:t>A long established priority for regeneration in Teignmouth </a:t>
            </a:r>
            <a:endParaRPr lang="en-GB" dirty="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91468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Map shows the Local Plan allocation </a:t>
            </a:r>
          </a:p>
          <a:p>
            <a:pPr marL="171450" indent="-171450">
              <a:buFont typeface="Arial" charset="0"/>
              <a:buChar char="•"/>
            </a:pPr>
            <a:r>
              <a:rPr lang="en-GB" dirty="0" smtClean="0"/>
              <a:t>Boundary for the LDO is not straightforward – buildings to be demolished and those which could potentially be refurbished and retained.  A number of complex issues to address in </a:t>
            </a:r>
            <a:r>
              <a:rPr lang="en-GB" smtClean="0"/>
              <a:t>this respect </a:t>
            </a:r>
            <a:endParaRPr lang="en-GB" dirty="0" smtClean="0"/>
          </a:p>
          <a:p>
            <a:pPr marL="171450" indent="-171450">
              <a:buFont typeface="Arial" charset="0"/>
              <a:buChar char="•"/>
            </a:pPr>
            <a:r>
              <a:rPr lang="en-GB" dirty="0" smtClean="0"/>
              <a:t>Site encompasses a surface level car park</a:t>
            </a:r>
          </a:p>
          <a:p>
            <a:pPr marL="171450" indent="-171450">
              <a:buFont typeface="Arial" charset="0"/>
              <a:buChar char="•"/>
            </a:pPr>
            <a:r>
              <a:rPr lang="en-GB" dirty="0" smtClean="0"/>
              <a:t>Also a 2WW Memorial Garden which is not well located </a:t>
            </a:r>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18096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Tight built form surrounding the site </a:t>
            </a:r>
          </a:p>
          <a:p>
            <a:pPr marL="171450" indent="-171450">
              <a:buFont typeface="Arial" charset="0"/>
              <a:buChar char="•"/>
            </a:pPr>
            <a:r>
              <a:rPr lang="en-GB" dirty="0" smtClean="0"/>
              <a:t>The project is very much about how the site will integrate into Teignmouth as opposed o what it will offer on its own </a:t>
            </a:r>
            <a:endParaRPr lang="en-GB" dirty="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07804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Establish a momentum and a drive to bring forward development </a:t>
            </a:r>
          </a:p>
          <a:p>
            <a:pPr marL="171450" indent="-171450">
              <a:buFont typeface="Arial" charset="0"/>
              <a:buChar char="•"/>
            </a:pPr>
            <a:r>
              <a:rPr lang="en-GB" dirty="0" smtClean="0"/>
              <a:t>Raise the profile of the site </a:t>
            </a:r>
          </a:p>
          <a:p>
            <a:pPr marL="171450" indent="-171450">
              <a:buFont typeface="Arial" charset="0"/>
              <a:buChar char="•"/>
            </a:pPr>
            <a:r>
              <a:rPr lang="en-GB" dirty="0" smtClean="0"/>
              <a:t>Ensure a collaborative approach between Officers and with stakeholders </a:t>
            </a:r>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2080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Sensitivities over which should be retained, given the Conservation Area status, and the need for demolition and rebuild to realise the regeneration potential</a:t>
            </a:r>
          </a:p>
          <a:p>
            <a:pPr marL="171450" indent="-171450">
              <a:buFont typeface="Arial" charset="0"/>
              <a:buChar char="•"/>
            </a:pPr>
            <a:r>
              <a:rPr lang="en-GB" dirty="0" smtClean="0"/>
              <a:t>Clarity over which buildings are of architectural merit and those which are not viable -  building survey underway at present </a:t>
            </a:r>
          </a:p>
          <a:p>
            <a:pPr marL="171450" indent="-171450">
              <a:buFont typeface="Arial" charset="0"/>
              <a:buChar char="•"/>
            </a:pPr>
            <a:r>
              <a:rPr lang="en-GB" dirty="0" smtClean="0"/>
              <a:t>Flood Zone 3 status which remains unchanged post flood defence work </a:t>
            </a:r>
          </a:p>
          <a:p>
            <a:pPr marL="171450" indent="-171450">
              <a:buFont typeface="Arial" charset="0"/>
              <a:buChar char="•"/>
            </a:pPr>
            <a:r>
              <a:rPr lang="en-GB" dirty="0" smtClean="0"/>
              <a:t>Constraints in terms of avoiding residential on the ground floor, or raising levels </a:t>
            </a:r>
          </a:p>
          <a:p>
            <a:pPr marL="171450" indent="-171450">
              <a:buFont typeface="Arial" charset="0"/>
              <a:buChar char="•"/>
            </a:pPr>
            <a:r>
              <a:rPr lang="en-GB" dirty="0" smtClean="0"/>
              <a:t>Contamination relating to 2 former petrol filling stations </a:t>
            </a:r>
          </a:p>
          <a:p>
            <a:pPr marL="171450" indent="-171450">
              <a:buFont typeface="Arial" charset="0"/>
              <a:buChar char="•"/>
            </a:pPr>
            <a:r>
              <a:rPr lang="en-GB" dirty="0" smtClean="0"/>
              <a:t>Car parking is a contentious issue in Teignmouth and the displacement of 56 spaces from the Brunswick Street site is to be provided elsewhere in the town – something that the council is addressing </a:t>
            </a:r>
            <a:r>
              <a:rPr lang="en-GB" dirty="0" err="1" smtClean="0"/>
              <a:t>separetey</a:t>
            </a:r>
            <a:r>
              <a:rPr lang="en-GB" dirty="0" smtClean="0"/>
              <a:t>  </a:t>
            </a:r>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93304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First step for PBA was to recognise viability as a critical factor in deliverability </a:t>
            </a:r>
          </a:p>
          <a:p>
            <a:pPr marL="171450" indent="-171450">
              <a:buFont typeface="Arial" charset="0"/>
              <a:buChar char="•"/>
            </a:pPr>
            <a:r>
              <a:rPr lang="en-GB" dirty="0" smtClean="0"/>
              <a:t>Assess the uses/mix of uses which stack up financially </a:t>
            </a:r>
          </a:p>
          <a:p>
            <a:pPr marL="171450" indent="-171450">
              <a:buFont typeface="Arial" charset="0"/>
              <a:buChar char="•"/>
            </a:pPr>
            <a:r>
              <a:rPr lang="en-GB" dirty="0" smtClean="0"/>
              <a:t>Divided the site into 3 parcels, phased</a:t>
            </a:r>
          </a:p>
          <a:p>
            <a:pPr marL="171450" indent="-171450">
              <a:buFont typeface="Arial" charset="0"/>
              <a:buChar char="•"/>
            </a:pPr>
            <a:r>
              <a:rPr lang="en-GB" dirty="0" smtClean="0"/>
              <a:t>Most likely that development will be phased and it could be that the middle parcel (currently the car park) comes forward last, when a solution for a relocated car park has been sorted </a:t>
            </a:r>
          </a:p>
          <a:p>
            <a:pPr marL="171450" indent="-171450">
              <a:buFont typeface="Arial" charset="0"/>
              <a:buChar char="•"/>
            </a:pPr>
            <a:r>
              <a:rPr lang="en-GB" dirty="0" smtClean="0"/>
              <a:t>Residential led and possible accommodation for the elderly </a:t>
            </a:r>
          </a:p>
          <a:p>
            <a:pPr marL="171450" indent="-171450">
              <a:buFont typeface="Arial" charset="0"/>
              <a:buChar char="•"/>
            </a:pPr>
            <a:r>
              <a:rPr lang="en-GB" dirty="0" smtClean="0"/>
              <a:t>Hotel use, a boost to the local economy</a:t>
            </a:r>
          </a:p>
          <a:p>
            <a:pPr marL="171450" indent="-171450">
              <a:buFont typeface="Arial" charset="0"/>
              <a:buChar char="•"/>
            </a:pPr>
            <a:r>
              <a:rPr lang="en-GB" dirty="0" smtClean="0"/>
              <a:t>We have explored the potential for relocating the existing library which is currently in an inaccessible location.  Could act as a community hub on the Brunswick Street site </a:t>
            </a:r>
          </a:p>
          <a:p>
            <a:pPr marL="171450" indent="-171450">
              <a:buFont typeface="Arial" charset="0"/>
              <a:buChar char="•"/>
            </a:pPr>
            <a:r>
              <a:rPr lang="en-GB" dirty="0" smtClean="0"/>
              <a:t>Community uses- come together and operate from a shared space </a:t>
            </a:r>
          </a:p>
          <a:p>
            <a:pPr marL="171450" indent="-171450">
              <a:buFont typeface="Arial" charset="0"/>
              <a:buChar char="•"/>
            </a:pPr>
            <a:r>
              <a:rPr lang="en-GB" dirty="0" smtClean="0"/>
              <a:t>Potential for start up work space </a:t>
            </a:r>
          </a:p>
          <a:p>
            <a:endParaRPr lang="en-GB" dirty="0" smtClean="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84148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52368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A case of being well prepared – establishing exactly what the site is capable of – in physical and economic terms</a:t>
            </a:r>
          </a:p>
          <a:p>
            <a:pPr marL="171450" indent="-171450">
              <a:buFont typeface="Arial" charset="0"/>
              <a:buChar char="•"/>
            </a:pPr>
            <a:r>
              <a:rPr lang="en-GB" dirty="0" smtClean="0"/>
              <a:t>A thorough understanding of the constraints and opportunities to ensure that a prospective developer can hit the ground running </a:t>
            </a:r>
          </a:p>
          <a:p>
            <a:pPr marL="171450" indent="-171450">
              <a:buFont typeface="Arial" charset="0"/>
              <a:buChar char="•"/>
            </a:pPr>
            <a:endParaRPr lang="en-GB" dirty="0" smtClean="0"/>
          </a:p>
        </p:txBody>
      </p:sp>
      <p:sp>
        <p:nvSpPr>
          <p:cNvPr id="4" name="Slide Number Placeholder 3"/>
          <p:cNvSpPr>
            <a:spLocks noGrp="1"/>
          </p:cNvSpPr>
          <p:nvPr>
            <p:ph type="sldNum" sz="quarter" idx="10"/>
          </p:nvPr>
        </p:nvSpPr>
        <p:spPr/>
        <p:txBody>
          <a:bodyPr/>
          <a:lstStyle/>
          <a:p>
            <a:fld id="{1307F209-B831-4E09-98D4-2BCCE05C29F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67188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755649" y="2852738"/>
            <a:ext cx="7963823" cy="1470025"/>
          </a:xfrm>
        </p:spPr>
        <p:txBody>
          <a:bodyPr/>
          <a:lstStyle>
            <a:lvl1pPr>
              <a:defRPr b="0"/>
            </a:lvl1pPr>
          </a:lstStyle>
          <a:p>
            <a:pPr lvl="0"/>
            <a:r>
              <a:rPr lang="en-US" noProof="0" smtClean="0"/>
              <a:t>Click to edit Master title style</a:t>
            </a:r>
            <a:endParaRPr lang="en-GB" noProof="0" dirty="0" smtClean="0"/>
          </a:p>
        </p:txBody>
      </p:sp>
      <p:sp>
        <p:nvSpPr>
          <p:cNvPr id="41989" name="Rectangle 5"/>
          <p:cNvSpPr>
            <a:spLocks noGrp="1" noChangeArrowheads="1"/>
          </p:cNvSpPr>
          <p:nvPr>
            <p:ph type="subTitle" idx="1"/>
          </p:nvPr>
        </p:nvSpPr>
        <p:spPr>
          <a:xfrm>
            <a:off x="755650" y="4579938"/>
            <a:ext cx="5976590" cy="1752600"/>
          </a:xfrm>
        </p:spPr>
        <p:txBody>
          <a:bodyPr/>
          <a:lstStyle>
            <a:lvl1pPr marL="0" indent="0">
              <a:buFont typeface="Wingdings" pitchFamily="2" charset="2"/>
              <a:buNone/>
              <a:defRPr sz="2600">
                <a:solidFill>
                  <a:srgbClr val="0082C2"/>
                </a:solidFill>
              </a:defRPr>
            </a:lvl1pPr>
          </a:lstStyle>
          <a:p>
            <a:pPr lvl="0"/>
            <a:r>
              <a:rPr lang="en-US" noProof="0" smtClean="0"/>
              <a:t>Click to edit Master subtitle style</a:t>
            </a:r>
            <a:endParaRPr lang="en-GB" noProof="0" dirty="0" smtClean="0"/>
          </a:p>
        </p:txBody>
      </p:sp>
      <p:sp>
        <p:nvSpPr>
          <p:cNvPr id="11" name="Rectangle 5"/>
          <p:cNvSpPr txBox="1">
            <a:spLocks noChangeArrowheads="1"/>
          </p:cNvSpPr>
          <p:nvPr userDrawn="1"/>
        </p:nvSpPr>
        <p:spPr bwMode="auto">
          <a:xfrm>
            <a:off x="755576" y="6199623"/>
            <a:ext cx="3600450"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Wingdings" pitchFamily="2" charset="2"/>
              <a:buNone/>
              <a:defRPr sz="2600">
                <a:solidFill>
                  <a:srgbClr val="0082C2"/>
                </a:solidFill>
                <a:latin typeface="+mn-lt"/>
                <a:ea typeface="+mn-ea"/>
                <a:cs typeface="+mn-cs"/>
              </a:defRPr>
            </a:lvl1pPr>
            <a:lvl2pPr marL="742950" indent="-285750" algn="l" rtl="0" fontAlgn="base">
              <a:spcBef>
                <a:spcPct val="20000"/>
              </a:spcBef>
              <a:spcAft>
                <a:spcPct val="0"/>
              </a:spcAft>
              <a:buChar char="–"/>
              <a:defRPr sz="2600">
                <a:solidFill>
                  <a:srgbClr val="003357"/>
                </a:solidFill>
                <a:latin typeface="+mn-lt"/>
              </a:defRPr>
            </a:lvl2pPr>
            <a:lvl3pPr marL="1143000" indent="-228600" algn="l" rtl="0" fontAlgn="base">
              <a:spcBef>
                <a:spcPct val="20000"/>
              </a:spcBef>
              <a:spcAft>
                <a:spcPct val="0"/>
              </a:spcAft>
              <a:buFont typeface="Wingdings" pitchFamily="2" charset="2"/>
              <a:buChar char="§"/>
              <a:defRPr sz="2400">
                <a:solidFill>
                  <a:srgbClr val="003357"/>
                </a:solidFill>
                <a:latin typeface="+mn-lt"/>
              </a:defRPr>
            </a:lvl3pPr>
            <a:lvl4pPr marL="1600200" indent="-228600" algn="l" rtl="0" fontAlgn="base">
              <a:spcBef>
                <a:spcPct val="20000"/>
              </a:spcBef>
              <a:spcAft>
                <a:spcPct val="0"/>
              </a:spcAft>
              <a:buChar char="–"/>
              <a:defRPr sz="2000">
                <a:solidFill>
                  <a:srgbClr val="003357"/>
                </a:solidFill>
                <a:latin typeface="+mn-lt"/>
              </a:defRPr>
            </a:lvl4pPr>
            <a:lvl5pPr marL="2057400" indent="-228600" algn="l" rtl="0" fontAlgn="base">
              <a:spcBef>
                <a:spcPct val="20000"/>
              </a:spcBef>
              <a:spcAft>
                <a:spcPct val="0"/>
              </a:spcAft>
              <a:buFont typeface="Arial" charset="0"/>
              <a:buChar char="–"/>
              <a:defRPr sz="2000">
                <a:solidFill>
                  <a:srgbClr val="003357"/>
                </a:solidFill>
                <a:latin typeface="+mn-lt"/>
              </a:defRPr>
            </a:lvl5pPr>
            <a:lvl6pPr marL="2514600" indent="-228600" algn="l" rtl="0" fontAlgn="base">
              <a:spcBef>
                <a:spcPct val="20000"/>
              </a:spcBef>
              <a:spcAft>
                <a:spcPct val="0"/>
              </a:spcAft>
              <a:buFont typeface="Arial" charset="0"/>
              <a:buChar char="–"/>
              <a:defRPr sz="2000">
                <a:solidFill>
                  <a:srgbClr val="003357"/>
                </a:solidFill>
                <a:latin typeface="+mn-lt"/>
              </a:defRPr>
            </a:lvl6pPr>
            <a:lvl7pPr marL="2971800" indent="-228600" algn="l" rtl="0" fontAlgn="base">
              <a:spcBef>
                <a:spcPct val="20000"/>
              </a:spcBef>
              <a:spcAft>
                <a:spcPct val="0"/>
              </a:spcAft>
              <a:buFont typeface="Arial" charset="0"/>
              <a:buChar char="–"/>
              <a:defRPr sz="2000">
                <a:solidFill>
                  <a:srgbClr val="003357"/>
                </a:solidFill>
                <a:latin typeface="+mn-lt"/>
              </a:defRPr>
            </a:lvl7pPr>
            <a:lvl8pPr marL="3429000" indent="-228600" algn="l" rtl="0" fontAlgn="base">
              <a:spcBef>
                <a:spcPct val="20000"/>
              </a:spcBef>
              <a:spcAft>
                <a:spcPct val="0"/>
              </a:spcAft>
              <a:buFont typeface="Arial" charset="0"/>
              <a:buChar char="–"/>
              <a:defRPr sz="2000">
                <a:solidFill>
                  <a:srgbClr val="003357"/>
                </a:solidFill>
                <a:latin typeface="+mn-lt"/>
              </a:defRPr>
            </a:lvl8pPr>
            <a:lvl9pPr marL="3886200" indent="-228600" algn="l" rtl="0" fontAlgn="base">
              <a:spcBef>
                <a:spcPct val="20000"/>
              </a:spcBef>
              <a:spcAft>
                <a:spcPct val="0"/>
              </a:spcAft>
              <a:buFont typeface="Arial" charset="0"/>
              <a:buChar char="–"/>
              <a:defRPr sz="2000">
                <a:solidFill>
                  <a:srgbClr val="003357"/>
                </a:solidFill>
                <a:latin typeface="+mn-lt"/>
              </a:defRPr>
            </a:lvl9pPr>
          </a:lstStyle>
          <a:p>
            <a:r>
              <a:rPr lang="en-GB" sz="1400" dirty="0" smtClean="0"/>
              <a:t>Peter Brett Associates LLP</a:t>
            </a:r>
            <a:endParaRPr lang="en-GB" sz="1400" dirty="0"/>
          </a:p>
        </p:txBody>
      </p:sp>
      <p:pic>
        <p:nvPicPr>
          <p:cNvPr id="10" name="Picture 9" descr="C:\Users\RedEight\Desktop\elipsi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6199623"/>
            <a:ext cx="914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553" y="380278"/>
            <a:ext cx="1243061" cy="745431"/>
          </a:xfrm>
          <a:prstGeom prst="rect">
            <a:avLst/>
          </a:prstGeom>
        </p:spPr>
      </p:pic>
    </p:spTree>
    <p:extLst>
      <p:ext uri="{BB962C8B-B14F-4D97-AF65-F5344CB8AC3E}">
        <p14:creationId xmlns:p14="http://schemas.microsoft.com/office/powerpoint/2010/main" val="309222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78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198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13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319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547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8840"/>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988840"/>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257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723"/>
            <a:ext cx="8229600" cy="892125"/>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06084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00610"/>
            <a:ext cx="4040188" cy="32486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20608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00610"/>
            <a:ext cx="4041775" cy="32486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192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5927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52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83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740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bwMode="auto">
          <a:xfrm>
            <a:off x="468313" y="476672"/>
            <a:ext cx="6983412"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0965" name="Rectangle 5"/>
          <p:cNvSpPr>
            <a:spLocks noGrp="1" noChangeArrowheads="1"/>
          </p:cNvSpPr>
          <p:nvPr>
            <p:ph type="body" idx="1"/>
          </p:nvPr>
        </p:nvSpPr>
        <p:spPr bwMode="auto">
          <a:xfrm>
            <a:off x="457200" y="1196851"/>
            <a:ext cx="8229600" cy="489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5"/>
          <p:cNvSpPr txBox="1">
            <a:spLocks noChangeArrowheads="1"/>
          </p:cNvSpPr>
          <p:nvPr/>
        </p:nvSpPr>
        <p:spPr bwMode="auto">
          <a:xfrm>
            <a:off x="755576" y="6199623"/>
            <a:ext cx="3600450"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Wingdings" pitchFamily="2" charset="2"/>
              <a:buNone/>
              <a:defRPr sz="2600">
                <a:solidFill>
                  <a:srgbClr val="0082C2"/>
                </a:solidFill>
                <a:latin typeface="+mn-lt"/>
                <a:ea typeface="+mn-ea"/>
                <a:cs typeface="+mn-cs"/>
              </a:defRPr>
            </a:lvl1pPr>
            <a:lvl2pPr marL="742950" indent="-285750" algn="l" rtl="0" fontAlgn="base">
              <a:spcBef>
                <a:spcPct val="20000"/>
              </a:spcBef>
              <a:spcAft>
                <a:spcPct val="0"/>
              </a:spcAft>
              <a:buChar char="–"/>
              <a:defRPr sz="2600">
                <a:solidFill>
                  <a:srgbClr val="003357"/>
                </a:solidFill>
                <a:latin typeface="+mn-lt"/>
              </a:defRPr>
            </a:lvl2pPr>
            <a:lvl3pPr marL="1143000" indent="-228600" algn="l" rtl="0" fontAlgn="base">
              <a:spcBef>
                <a:spcPct val="20000"/>
              </a:spcBef>
              <a:spcAft>
                <a:spcPct val="0"/>
              </a:spcAft>
              <a:buFont typeface="Wingdings" pitchFamily="2" charset="2"/>
              <a:buChar char="§"/>
              <a:defRPr sz="2400">
                <a:solidFill>
                  <a:srgbClr val="003357"/>
                </a:solidFill>
                <a:latin typeface="+mn-lt"/>
              </a:defRPr>
            </a:lvl3pPr>
            <a:lvl4pPr marL="1600200" indent="-228600" algn="l" rtl="0" fontAlgn="base">
              <a:spcBef>
                <a:spcPct val="20000"/>
              </a:spcBef>
              <a:spcAft>
                <a:spcPct val="0"/>
              </a:spcAft>
              <a:buChar char="–"/>
              <a:defRPr sz="2000">
                <a:solidFill>
                  <a:srgbClr val="003357"/>
                </a:solidFill>
                <a:latin typeface="+mn-lt"/>
              </a:defRPr>
            </a:lvl4pPr>
            <a:lvl5pPr marL="2057400" indent="-228600" algn="l" rtl="0" fontAlgn="base">
              <a:spcBef>
                <a:spcPct val="20000"/>
              </a:spcBef>
              <a:spcAft>
                <a:spcPct val="0"/>
              </a:spcAft>
              <a:buFont typeface="Arial" charset="0"/>
              <a:buChar char="–"/>
              <a:defRPr sz="2000">
                <a:solidFill>
                  <a:srgbClr val="003357"/>
                </a:solidFill>
                <a:latin typeface="+mn-lt"/>
              </a:defRPr>
            </a:lvl5pPr>
            <a:lvl6pPr marL="2514600" indent="-228600" algn="l" rtl="0" fontAlgn="base">
              <a:spcBef>
                <a:spcPct val="20000"/>
              </a:spcBef>
              <a:spcAft>
                <a:spcPct val="0"/>
              </a:spcAft>
              <a:buFont typeface="Arial" charset="0"/>
              <a:buChar char="–"/>
              <a:defRPr sz="2000">
                <a:solidFill>
                  <a:srgbClr val="003357"/>
                </a:solidFill>
                <a:latin typeface="+mn-lt"/>
              </a:defRPr>
            </a:lvl6pPr>
            <a:lvl7pPr marL="2971800" indent="-228600" algn="l" rtl="0" fontAlgn="base">
              <a:spcBef>
                <a:spcPct val="20000"/>
              </a:spcBef>
              <a:spcAft>
                <a:spcPct val="0"/>
              </a:spcAft>
              <a:buFont typeface="Arial" charset="0"/>
              <a:buChar char="–"/>
              <a:defRPr sz="2000">
                <a:solidFill>
                  <a:srgbClr val="003357"/>
                </a:solidFill>
                <a:latin typeface="+mn-lt"/>
              </a:defRPr>
            </a:lvl7pPr>
            <a:lvl8pPr marL="3429000" indent="-228600" algn="l" rtl="0" fontAlgn="base">
              <a:spcBef>
                <a:spcPct val="20000"/>
              </a:spcBef>
              <a:spcAft>
                <a:spcPct val="0"/>
              </a:spcAft>
              <a:buFont typeface="Arial" charset="0"/>
              <a:buChar char="–"/>
              <a:defRPr sz="2000">
                <a:solidFill>
                  <a:srgbClr val="003357"/>
                </a:solidFill>
                <a:latin typeface="+mn-lt"/>
              </a:defRPr>
            </a:lvl8pPr>
            <a:lvl9pPr marL="3886200" indent="-228600" algn="l" rtl="0" fontAlgn="base">
              <a:spcBef>
                <a:spcPct val="20000"/>
              </a:spcBef>
              <a:spcAft>
                <a:spcPct val="0"/>
              </a:spcAft>
              <a:buFont typeface="Arial" charset="0"/>
              <a:buChar char="–"/>
              <a:defRPr sz="2000">
                <a:solidFill>
                  <a:srgbClr val="003357"/>
                </a:solidFill>
                <a:latin typeface="+mn-lt"/>
              </a:defRPr>
            </a:lvl9pPr>
          </a:lstStyle>
          <a:p>
            <a:r>
              <a:rPr lang="en-GB" sz="1400" dirty="0" smtClean="0"/>
              <a:t>Peter Brett Associates LLP</a:t>
            </a:r>
            <a:endParaRPr lang="en-GB" sz="1400" dirty="0"/>
          </a:p>
        </p:txBody>
      </p:sp>
      <p:pic>
        <p:nvPicPr>
          <p:cNvPr id="10" name="Picture 9" descr="C:\Users\RedEight\Desktop\elipsi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0352" y="6199623"/>
            <a:ext cx="9144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329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3200" b="1">
          <a:solidFill>
            <a:srgbClr val="003357"/>
          </a:solidFill>
          <a:latin typeface="+mj-lt"/>
          <a:ea typeface="+mj-ea"/>
          <a:cs typeface="+mj-cs"/>
        </a:defRPr>
      </a:lvl1pPr>
      <a:lvl2pPr algn="l" rtl="0" eaLnBrk="1" fontAlgn="base" hangingPunct="1">
        <a:spcBef>
          <a:spcPct val="0"/>
        </a:spcBef>
        <a:spcAft>
          <a:spcPct val="0"/>
        </a:spcAft>
        <a:defRPr sz="3200" b="1">
          <a:solidFill>
            <a:srgbClr val="003357"/>
          </a:solidFill>
          <a:latin typeface="Arial" charset="0"/>
        </a:defRPr>
      </a:lvl2pPr>
      <a:lvl3pPr algn="l" rtl="0" eaLnBrk="1" fontAlgn="base" hangingPunct="1">
        <a:spcBef>
          <a:spcPct val="0"/>
        </a:spcBef>
        <a:spcAft>
          <a:spcPct val="0"/>
        </a:spcAft>
        <a:defRPr sz="3200" b="1">
          <a:solidFill>
            <a:srgbClr val="003357"/>
          </a:solidFill>
          <a:latin typeface="Arial" charset="0"/>
        </a:defRPr>
      </a:lvl3pPr>
      <a:lvl4pPr algn="l" rtl="0" eaLnBrk="1" fontAlgn="base" hangingPunct="1">
        <a:spcBef>
          <a:spcPct val="0"/>
        </a:spcBef>
        <a:spcAft>
          <a:spcPct val="0"/>
        </a:spcAft>
        <a:defRPr sz="3200" b="1">
          <a:solidFill>
            <a:srgbClr val="003357"/>
          </a:solidFill>
          <a:latin typeface="Arial" charset="0"/>
        </a:defRPr>
      </a:lvl4pPr>
      <a:lvl5pPr algn="l" rtl="0" eaLnBrk="1" fontAlgn="base" hangingPunct="1">
        <a:spcBef>
          <a:spcPct val="0"/>
        </a:spcBef>
        <a:spcAft>
          <a:spcPct val="0"/>
        </a:spcAft>
        <a:defRPr sz="3200" b="1">
          <a:solidFill>
            <a:srgbClr val="003357"/>
          </a:solidFill>
          <a:latin typeface="Arial" charset="0"/>
        </a:defRPr>
      </a:lvl5pPr>
      <a:lvl6pPr marL="457200" algn="l" rtl="0" eaLnBrk="1" fontAlgn="base" hangingPunct="1">
        <a:spcBef>
          <a:spcPct val="0"/>
        </a:spcBef>
        <a:spcAft>
          <a:spcPct val="0"/>
        </a:spcAft>
        <a:defRPr sz="3200" b="1">
          <a:solidFill>
            <a:srgbClr val="003357"/>
          </a:solidFill>
          <a:latin typeface="Arial" charset="0"/>
        </a:defRPr>
      </a:lvl6pPr>
      <a:lvl7pPr marL="914400" algn="l" rtl="0" eaLnBrk="1" fontAlgn="base" hangingPunct="1">
        <a:spcBef>
          <a:spcPct val="0"/>
        </a:spcBef>
        <a:spcAft>
          <a:spcPct val="0"/>
        </a:spcAft>
        <a:defRPr sz="3200" b="1">
          <a:solidFill>
            <a:srgbClr val="003357"/>
          </a:solidFill>
          <a:latin typeface="Arial" charset="0"/>
        </a:defRPr>
      </a:lvl7pPr>
      <a:lvl8pPr marL="1371600" algn="l" rtl="0" eaLnBrk="1" fontAlgn="base" hangingPunct="1">
        <a:spcBef>
          <a:spcPct val="0"/>
        </a:spcBef>
        <a:spcAft>
          <a:spcPct val="0"/>
        </a:spcAft>
        <a:defRPr sz="3200" b="1">
          <a:solidFill>
            <a:srgbClr val="003357"/>
          </a:solidFill>
          <a:latin typeface="Arial" charset="0"/>
        </a:defRPr>
      </a:lvl8pPr>
      <a:lvl9pPr marL="1828800" algn="l" rtl="0" eaLnBrk="1" fontAlgn="base" hangingPunct="1">
        <a:spcBef>
          <a:spcPct val="0"/>
        </a:spcBef>
        <a:spcAft>
          <a:spcPct val="0"/>
        </a:spcAft>
        <a:defRPr sz="3200" b="1">
          <a:solidFill>
            <a:srgbClr val="003357"/>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3200">
          <a:solidFill>
            <a:srgbClr val="003357"/>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003357"/>
          </a:solidFill>
          <a:latin typeface="+mn-lt"/>
        </a:defRPr>
      </a:lvl2pPr>
      <a:lvl3pPr marL="1143000" indent="-228600" algn="l" rtl="0" eaLnBrk="1" fontAlgn="base" hangingPunct="1">
        <a:spcBef>
          <a:spcPct val="20000"/>
        </a:spcBef>
        <a:spcAft>
          <a:spcPct val="0"/>
        </a:spcAft>
        <a:buFont typeface="Arial" pitchFamily="34" charset="0"/>
        <a:buChar char="•"/>
        <a:defRPr sz="2400">
          <a:solidFill>
            <a:srgbClr val="003357"/>
          </a:solidFill>
          <a:latin typeface="+mn-lt"/>
        </a:defRPr>
      </a:lvl3pPr>
      <a:lvl4pPr marL="1600200" indent="-228600" algn="l" rtl="0" eaLnBrk="1" fontAlgn="base" hangingPunct="1">
        <a:spcBef>
          <a:spcPct val="20000"/>
        </a:spcBef>
        <a:spcAft>
          <a:spcPct val="0"/>
        </a:spcAft>
        <a:buFont typeface="Arial" pitchFamily="34" charset="0"/>
        <a:buChar char="•"/>
        <a:defRPr sz="2000">
          <a:solidFill>
            <a:srgbClr val="003357"/>
          </a:solidFill>
          <a:latin typeface="+mn-lt"/>
        </a:defRPr>
      </a:lvl4pPr>
      <a:lvl5pPr marL="2057400" indent="-228600" algn="l" rtl="0" eaLnBrk="1" fontAlgn="base" hangingPunct="1">
        <a:spcBef>
          <a:spcPct val="20000"/>
        </a:spcBef>
        <a:spcAft>
          <a:spcPct val="0"/>
        </a:spcAft>
        <a:buFont typeface="Arial" pitchFamily="34" charset="0"/>
        <a:buChar char="•"/>
        <a:defRPr sz="2000">
          <a:solidFill>
            <a:srgbClr val="003357"/>
          </a:solidFill>
          <a:latin typeface="+mn-lt"/>
        </a:defRPr>
      </a:lvl5pPr>
      <a:lvl6pPr marL="2514600" indent="-228600" algn="l" rtl="0" eaLnBrk="1" fontAlgn="base" hangingPunct="1">
        <a:spcBef>
          <a:spcPct val="20000"/>
        </a:spcBef>
        <a:spcAft>
          <a:spcPct val="0"/>
        </a:spcAft>
        <a:buFont typeface="Arial" charset="0"/>
        <a:buChar char="–"/>
        <a:defRPr sz="2000">
          <a:solidFill>
            <a:srgbClr val="003357"/>
          </a:solidFill>
          <a:latin typeface="+mn-lt"/>
        </a:defRPr>
      </a:lvl6pPr>
      <a:lvl7pPr marL="2971800" indent="-228600" algn="l" rtl="0" eaLnBrk="1" fontAlgn="base" hangingPunct="1">
        <a:spcBef>
          <a:spcPct val="20000"/>
        </a:spcBef>
        <a:spcAft>
          <a:spcPct val="0"/>
        </a:spcAft>
        <a:buFont typeface="Arial" charset="0"/>
        <a:buChar char="–"/>
        <a:defRPr sz="2000">
          <a:solidFill>
            <a:srgbClr val="003357"/>
          </a:solidFill>
          <a:latin typeface="+mn-lt"/>
        </a:defRPr>
      </a:lvl7pPr>
      <a:lvl8pPr marL="3429000" indent="-228600" algn="l" rtl="0" eaLnBrk="1" fontAlgn="base" hangingPunct="1">
        <a:spcBef>
          <a:spcPct val="20000"/>
        </a:spcBef>
        <a:spcAft>
          <a:spcPct val="0"/>
        </a:spcAft>
        <a:buFont typeface="Arial" charset="0"/>
        <a:buChar char="–"/>
        <a:defRPr sz="2000">
          <a:solidFill>
            <a:srgbClr val="003357"/>
          </a:solidFill>
          <a:latin typeface="+mn-lt"/>
        </a:defRPr>
      </a:lvl8pPr>
      <a:lvl9pPr marL="3886200" indent="-228600" algn="l" rtl="0" eaLnBrk="1" fontAlgn="base" hangingPunct="1">
        <a:spcBef>
          <a:spcPct val="20000"/>
        </a:spcBef>
        <a:spcAft>
          <a:spcPct val="0"/>
        </a:spcAft>
        <a:buFont typeface="Arial" charset="0"/>
        <a:buChar char="–"/>
        <a:defRPr sz="2000">
          <a:solidFill>
            <a:srgbClr val="0033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5" y="857684"/>
            <a:ext cx="6622472" cy="1470025"/>
          </a:xfrm>
        </p:spPr>
        <p:txBody>
          <a:bodyPr/>
          <a:lstStyle/>
          <a:p>
            <a:r>
              <a:rPr lang="en-GB" dirty="0" smtClean="0"/>
              <a:t>Brunswick Street, Teignmouth</a:t>
            </a:r>
            <a:br>
              <a:rPr lang="en-GB" dirty="0" smtClean="0"/>
            </a:br>
            <a:r>
              <a:rPr lang="en-GB" dirty="0" smtClean="0"/>
              <a:t>Local Development Order			</a:t>
            </a:r>
            <a:endParaRPr lang="en-GB" dirty="0"/>
          </a:p>
        </p:txBody>
      </p:sp>
      <p:sp>
        <p:nvSpPr>
          <p:cNvPr id="3" name="Subtitle 2"/>
          <p:cNvSpPr>
            <a:spLocks noGrp="1"/>
          </p:cNvSpPr>
          <p:nvPr>
            <p:ph type="subTitle" idx="1"/>
          </p:nvPr>
        </p:nvSpPr>
        <p:spPr/>
        <p:txBody>
          <a:bodyPr/>
          <a:lstStyle/>
          <a:p>
            <a:endParaRPr lang="en-GB" dirty="0" smtClean="0"/>
          </a:p>
          <a:p>
            <a:r>
              <a:rPr lang="en-GB" dirty="0" smtClean="0"/>
              <a:t>Mary Crew, PBA</a:t>
            </a:r>
          </a:p>
          <a:p>
            <a:r>
              <a:rPr lang="en-GB" dirty="0" smtClean="0"/>
              <a:t>24</a:t>
            </a:r>
            <a:r>
              <a:rPr lang="en-GB" baseline="30000" dirty="0" smtClean="0"/>
              <a:t>th</a:t>
            </a:r>
            <a:r>
              <a:rPr lang="en-GB" dirty="0" smtClean="0"/>
              <a:t> February 2015</a:t>
            </a:r>
          </a:p>
          <a:p>
            <a:endParaRPr lang="en-GB"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10" t="24207" r="13547" b="12103"/>
          <a:stretch/>
        </p:blipFill>
        <p:spPr bwMode="auto">
          <a:xfrm>
            <a:off x="471055" y="1950491"/>
            <a:ext cx="6580910" cy="278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547" y="4736992"/>
            <a:ext cx="3222418" cy="127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90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LDO Made Clear</a:t>
            </a:r>
            <a:endParaRPr lang="en-GB" dirty="0"/>
          </a:p>
        </p:txBody>
      </p:sp>
      <p:sp>
        <p:nvSpPr>
          <p:cNvPr id="3" name="Content Placeholder 2"/>
          <p:cNvSpPr>
            <a:spLocks noGrp="1"/>
          </p:cNvSpPr>
          <p:nvPr>
            <p:ph idx="1"/>
          </p:nvPr>
        </p:nvSpPr>
        <p:spPr/>
        <p:txBody>
          <a:bodyPr/>
          <a:lstStyle/>
          <a:p>
            <a:r>
              <a:rPr lang="en-GB" dirty="0"/>
              <a:t>Explain the benefits to </a:t>
            </a:r>
            <a:r>
              <a:rPr lang="en-GB" dirty="0" smtClean="0"/>
              <a:t>developers</a:t>
            </a:r>
          </a:p>
          <a:p>
            <a:r>
              <a:rPr lang="en-GB" dirty="0"/>
              <a:t>LDO a marketing tool</a:t>
            </a:r>
          </a:p>
          <a:p>
            <a:pPr marL="0" indent="0">
              <a:buNone/>
            </a:pPr>
            <a:r>
              <a:rPr lang="en-GB" dirty="0" smtClean="0"/>
              <a:t> </a:t>
            </a:r>
            <a:endParaRPr lang="en-GB" dirty="0"/>
          </a:p>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89" t="18056" r="7411" b="15477"/>
          <a:stretch/>
        </p:blipFill>
        <p:spPr bwMode="auto">
          <a:xfrm>
            <a:off x="1136073" y="2423331"/>
            <a:ext cx="5898080" cy="311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774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LDO Work Involves </a:t>
            </a:r>
            <a:endParaRPr lang="en-GB" dirty="0"/>
          </a:p>
        </p:txBody>
      </p:sp>
      <p:sp>
        <p:nvSpPr>
          <p:cNvPr id="3" name="Content Placeholder 2"/>
          <p:cNvSpPr>
            <a:spLocks noGrp="1"/>
          </p:cNvSpPr>
          <p:nvPr>
            <p:ph idx="1"/>
          </p:nvPr>
        </p:nvSpPr>
        <p:spPr/>
        <p:txBody>
          <a:bodyPr/>
          <a:lstStyle/>
          <a:p>
            <a:r>
              <a:rPr lang="en-US" dirty="0"/>
              <a:t>Technical support and reports </a:t>
            </a:r>
            <a:r>
              <a:rPr lang="en-US" dirty="0" smtClean="0"/>
              <a:t>including viability</a:t>
            </a:r>
            <a:r>
              <a:rPr lang="en-US" dirty="0"/>
              <a:t>, design, flood </a:t>
            </a:r>
            <a:r>
              <a:rPr lang="en-US" dirty="0" smtClean="0"/>
              <a:t>risk, </a:t>
            </a:r>
            <a:r>
              <a:rPr lang="en-GB" dirty="0" smtClean="0"/>
              <a:t>contamination</a:t>
            </a:r>
            <a:endParaRPr lang="en-GB" dirty="0"/>
          </a:p>
          <a:p>
            <a:r>
              <a:rPr lang="en-GB" dirty="0" smtClean="0"/>
              <a:t>Input </a:t>
            </a:r>
            <a:r>
              <a:rPr lang="en-GB" dirty="0"/>
              <a:t>from statutory </a:t>
            </a:r>
            <a:r>
              <a:rPr lang="en-GB" dirty="0" err="1" smtClean="0"/>
              <a:t>consultees</a:t>
            </a:r>
            <a:r>
              <a:rPr lang="en-GB" dirty="0" smtClean="0"/>
              <a:t>, </a:t>
            </a:r>
            <a:r>
              <a:rPr lang="en-US" dirty="0" smtClean="0"/>
              <a:t>stakeholders</a:t>
            </a:r>
            <a:r>
              <a:rPr lang="en-US" dirty="0"/>
              <a:t>, local </a:t>
            </a:r>
            <a:r>
              <a:rPr lang="en-US" dirty="0" err="1"/>
              <a:t>organisations</a:t>
            </a:r>
            <a:r>
              <a:rPr lang="en-US" dirty="0"/>
              <a:t> and groups</a:t>
            </a:r>
          </a:p>
          <a:p>
            <a:r>
              <a:rPr lang="en-US" dirty="0" smtClean="0"/>
              <a:t>Production </a:t>
            </a:r>
            <a:r>
              <a:rPr lang="en-US" dirty="0"/>
              <a:t>of a ‘Statement of </a:t>
            </a:r>
            <a:r>
              <a:rPr lang="en-US" dirty="0" smtClean="0"/>
              <a:t>Reasons’ report </a:t>
            </a:r>
            <a:r>
              <a:rPr lang="en-US" dirty="0"/>
              <a:t>and a Local Development Order </a:t>
            </a:r>
            <a:r>
              <a:rPr lang="en-US" dirty="0" smtClean="0"/>
              <a:t>for </a:t>
            </a:r>
            <a:r>
              <a:rPr lang="en-GB" dirty="0" smtClean="0"/>
              <a:t>consultation</a:t>
            </a:r>
            <a:endParaRPr lang="en-GB" dirty="0"/>
          </a:p>
          <a:p>
            <a:r>
              <a:rPr lang="en-GB" dirty="0" smtClean="0"/>
              <a:t>Public </a:t>
            </a:r>
            <a:r>
              <a:rPr lang="en-GB" dirty="0"/>
              <a:t>consultation and engagement</a:t>
            </a:r>
          </a:p>
        </p:txBody>
      </p:sp>
    </p:spTree>
    <p:extLst>
      <p:ext uri="{BB962C8B-B14F-4D97-AF65-F5344CB8AC3E}">
        <p14:creationId xmlns:p14="http://schemas.microsoft.com/office/powerpoint/2010/main" val="2085858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Drafting the LDO</a:t>
            </a:r>
            <a:endParaRPr lang="en-GB" dirty="0"/>
          </a:p>
        </p:txBody>
      </p:sp>
      <p:sp>
        <p:nvSpPr>
          <p:cNvPr id="3" name="Content Placeholder 2"/>
          <p:cNvSpPr>
            <a:spLocks noGrp="1"/>
          </p:cNvSpPr>
          <p:nvPr>
            <p:ph idx="1"/>
          </p:nvPr>
        </p:nvSpPr>
        <p:spPr/>
        <p:txBody>
          <a:bodyPr/>
          <a:lstStyle/>
          <a:p>
            <a:r>
              <a:rPr lang="en-US" dirty="0" smtClean="0"/>
              <a:t>Details </a:t>
            </a:r>
            <a:r>
              <a:rPr lang="en-US" dirty="0"/>
              <a:t>of which uses are permitted or not</a:t>
            </a:r>
          </a:p>
          <a:p>
            <a:r>
              <a:rPr lang="en-US" dirty="0" smtClean="0"/>
              <a:t>Specific </a:t>
            </a:r>
            <a:r>
              <a:rPr lang="en-US" dirty="0"/>
              <a:t>requirements e.g. </a:t>
            </a:r>
            <a:r>
              <a:rPr lang="en-US" dirty="0" smtClean="0"/>
              <a:t>relating </a:t>
            </a:r>
            <a:r>
              <a:rPr lang="en-US" dirty="0"/>
              <a:t>to flood risk</a:t>
            </a:r>
          </a:p>
          <a:p>
            <a:r>
              <a:rPr lang="en-GB" dirty="0" smtClean="0"/>
              <a:t>Conditions </a:t>
            </a:r>
            <a:r>
              <a:rPr lang="en-GB" dirty="0"/>
              <a:t>and legal agreements</a:t>
            </a:r>
          </a:p>
          <a:p>
            <a:r>
              <a:rPr lang="en-GB" dirty="0" smtClean="0"/>
              <a:t>Phasing</a:t>
            </a:r>
            <a:endParaRPr lang="en-GB" dirty="0"/>
          </a:p>
          <a:p>
            <a:r>
              <a:rPr lang="en-US" dirty="0" smtClean="0"/>
              <a:t>Reference </a:t>
            </a:r>
            <a:r>
              <a:rPr lang="en-US" dirty="0"/>
              <a:t>to other documents to comply </a:t>
            </a:r>
            <a:r>
              <a:rPr lang="en-US" dirty="0" smtClean="0"/>
              <a:t>with </a:t>
            </a:r>
            <a:r>
              <a:rPr lang="en-GB" dirty="0" smtClean="0"/>
              <a:t>e.g</a:t>
            </a:r>
            <a:r>
              <a:rPr lang="en-GB" dirty="0"/>
              <a:t>. </a:t>
            </a:r>
            <a:r>
              <a:rPr lang="en-GB" dirty="0" smtClean="0"/>
              <a:t>design guidance</a:t>
            </a:r>
            <a:endParaRPr lang="en-GB" dirty="0"/>
          </a:p>
        </p:txBody>
      </p:sp>
    </p:spTree>
    <p:extLst>
      <p:ext uri="{BB962C8B-B14F-4D97-AF65-F5344CB8AC3E}">
        <p14:creationId xmlns:p14="http://schemas.microsoft.com/office/powerpoint/2010/main" val="391705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LDO Timetable </a:t>
            </a:r>
            <a:br>
              <a:rPr lang="en-GB" dirty="0" smtClean="0"/>
            </a:br>
            <a:endParaRPr lang="en-GB" dirty="0"/>
          </a:p>
        </p:txBody>
      </p:sp>
      <p:sp>
        <p:nvSpPr>
          <p:cNvPr id="3" name="Content Placeholder 2"/>
          <p:cNvSpPr>
            <a:spLocks noGrp="1"/>
          </p:cNvSpPr>
          <p:nvPr>
            <p:ph idx="1"/>
          </p:nvPr>
        </p:nvSpPr>
        <p:spPr/>
        <p:txBody>
          <a:bodyPr/>
          <a:lstStyle/>
          <a:p>
            <a:r>
              <a:rPr lang="en-US" dirty="0" smtClean="0"/>
              <a:t>March </a:t>
            </a:r>
            <a:r>
              <a:rPr lang="en-US" dirty="0"/>
              <a:t>2015 – consultation on draft LDO (28 days)</a:t>
            </a:r>
          </a:p>
          <a:p>
            <a:r>
              <a:rPr lang="en-US" dirty="0" smtClean="0"/>
              <a:t>May </a:t>
            </a:r>
            <a:r>
              <a:rPr lang="en-US" dirty="0"/>
              <a:t>2015 – appraise feedback and revise LDO</a:t>
            </a:r>
          </a:p>
          <a:p>
            <a:r>
              <a:rPr lang="en-GB" dirty="0" smtClean="0"/>
              <a:t>July </a:t>
            </a:r>
            <a:r>
              <a:rPr lang="en-GB" dirty="0"/>
              <a:t>2015 – finalise and ‘make’ LDO</a:t>
            </a:r>
            <a:r>
              <a:rPr lang="en-GB" dirty="0" smtClean="0"/>
              <a:t> of the site</a:t>
            </a:r>
          </a:p>
          <a:p>
            <a:endParaRPr lang="en-GB" dirty="0"/>
          </a:p>
        </p:txBody>
      </p:sp>
    </p:spTree>
    <p:extLst>
      <p:ext uri="{BB962C8B-B14F-4D97-AF65-F5344CB8AC3E}">
        <p14:creationId xmlns:p14="http://schemas.microsoft.com/office/powerpoint/2010/main" val="2395635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Critical Site in </a:t>
            </a:r>
            <a:r>
              <a:rPr lang="en-GB" dirty="0"/>
              <a:t>T</a:t>
            </a:r>
            <a:r>
              <a:rPr lang="en-GB" dirty="0" smtClean="0"/>
              <a:t>eignmouth </a:t>
            </a:r>
            <a:endParaRPr lang="en-GB" dirty="0"/>
          </a:p>
        </p:txBody>
      </p:sp>
      <p:sp>
        <p:nvSpPr>
          <p:cNvPr id="3" name="Content Placeholder 2"/>
          <p:cNvSpPr>
            <a:spLocks noGrp="1"/>
          </p:cNvSpPr>
          <p:nvPr>
            <p:ph idx="1"/>
          </p:nvPr>
        </p:nvSpPr>
        <p:spPr/>
        <p:txBody>
          <a:bodyPr/>
          <a:lstStyle/>
          <a:p>
            <a:r>
              <a:rPr lang="en-GB" dirty="0" smtClean="0"/>
              <a:t>A simplified planning environment to encourage development to come forward</a:t>
            </a:r>
          </a:p>
          <a:p>
            <a:r>
              <a:rPr lang="en-GB" dirty="0" smtClean="0"/>
              <a:t>A front loaded approach to speed up development</a:t>
            </a:r>
            <a:endParaRPr lang="en-GB" dirty="0"/>
          </a:p>
        </p:txBody>
      </p:sp>
      <p:pic>
        <p:nvPicPr>
          <p:cNvPr id="1027" name="Picture 3" descr="J:\33027 Brunswick St Teignmouth Viability\Project &amp; Site Information\Photos\IMG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80" y="3269673"/>
            <a:ext cx="5264220" cy="281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9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Brunswick Street LDO			</a:t>
            </a:r>
            <a:endParaRPr lang="en-GB" dirty="0"/>
          </a:p>
        </p:txBody>
      </p:sp>
      <p:sp>
        <p:nvSpPr>
          <p:cNvPr id="3" name="Content Placeholder 2"/>
          <p:cNvSpPr>
            <a:spLocks noGrp="1"/>
          </p:cNvSpPr>
          <p:nvPr>
            <p:ph idx="1"/>
          </p:nvPr>
        </p:nvSpPr>
        <p:spPr/>
        <p:txBody>
          <a:bodyPr/>
          <a:lstStyle/>
          <a:p>
            <a:r>
              <a:rPr lang="en-GB" dirty="0" smtClean="0"/>
              <a:t>PBA commissioned by PAS in </a:t>
            </a:r>
            <a:r>
              <a:rPr lang="en-GB" dirty="0"/>
              <a:t>N</a:t>
            </a:r>
            <a:r>
              <a:rPr lang="en-GB" dirty="0" smtClean="0"/>
              <a:t>ovember 2014 – have developed a project management role, working alongside Teignbridge DC</a:t>
            </a:r>
          </a:p>
          <a:p>
            <a:r>
              <a:rPr lang="en-US" dirty="0" smtClean="0"/>
              <a:t>Site </a:t>
            </a:r>
            <a:r>
              <a:rPr lang="en-US" dirty="0"/>
              <a:t>allocated in Local Plan </a:t>
            </a:r>
            <a:r>
              <a:rPr lang="en-US" dirty="0" smtClean="0"/>
              <a:t>for </a:t>
            </a:r>
            <a:r>
              <a:rPr lang="en-GB" dirty="0" smtClean="0"/>
              <a:t>residential</a:t>
            </a:r>
            <a:r>
              <a:rPr lang="en-GB" dirty="0"/>
              <a:t>, retail/commercial </a:t>
            </a:r>
            <a:r>
              <a:rPr lang="en-GB" dirty="0" smtClean="0"/>
              <a:t>and replacement parking, May 2014</a:t>
            </a:r>
            <a:endParaRPr lang="en-GB" dirty="0"/>
          </a:p>
          <a:p>
            <a:r>
              <a:rPr lang="en-US" dirty="0"/>
              <a:t>P</a:t>
            </a:r>
            <a:r>
              <a:rPr lang="en-US" dirty="0" smtClean="0"/>
              <a:t>ilot </a:t>
            </a:r>
            <a:r>
              <a:rPr lang="en-US" dirty="0"/>
              <a:t>project for </a:t>
            </a:r>
            <a:r>
              <a:rPr lang="en-US" dirty="0" smtClean="0"/>
              <a:t>LDO, </a:t>
            </a:r>
            <a:r>
              <a:rPr lang="en-GB" dirty="0" smtClean="0"/>
              <a:t>October 2014</a:t>
            </a:r>
            <a:endParaRPr lang="en-GB" dirty="0"/>
          </a:p>
        </p:txBody>
      </p:sp>
    </p:spTree>
    <p:extLst>
      <p:ext uri="{BB962C8B-B14F-4D97-AF65-F5344CB8AC3E}">
        <p14:creationId xmlns:p14="http://schemas.microsoft.com/office/powerpoint/2010/main" val="125491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Brunswick Street</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2729" y="1155412"/>
            <a:ext cx="4416361"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696" y="1108365"/>
            <a:ext cx="3254536" cy="220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171" y="3685310"/>
            <a:ext cx="3264061" cy="232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786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31" t="22818" r="4287" b="6249"/>
          <a:stretch/>
        </p:blipFill>
        <p:spPr bwMode="auto">
          <a:xfrm>
            <a:off x="442686" y="879434"/>
            <a:ext cx="8519885" cy="518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1981199" y="2521527"/>
            <a:ext cx="387927" cy="799936"/>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279071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an LDO for Brunswick Street?</a:t>
            </a:r>
            <a:endParaRPr lang="en-GB" dirty="0"/>
          </a:p>
        </p:txBody>
      </p:sp>
      <p:sp>
        <p:nvSpPr>
          <p:cNvPr id="3" name="Content Placeholder 2"/>
          <p:cNvSpPr>
            <a:spLocks noGrp="1"/>
          </p:cNvSpPr>
          <p:nvPr>
            <p:ph idx="1"/>
          </p:nvPr>
        </p:nvSpPr>
        <p:spPr/>
        <p:txBody>
          <a:bodyPr/>
          <a:lstStyle/>
          <a:p>
            <a:r>
              <a:rPr lang="en-US" dirty="0"/>
              <a:t>B</a:t>
            </a:r>
            <a:r>
              <a:rPr lang="en-US" dirty="0" smtClean="0"/>
              <a:t>ring </a:t>
            </a:r>
            <a:r>
              <a:rPr lang="en-US" dirty="0"/>
              <a:t>forward regeneration </a:t>
            </a:r>
            <a:r>
              <a:rPr lang="en-US" dirty="0" smtClean="0"/>
              <a:t>faster </a:t>
            </a:r>
            <a:r>
              <a:rPr lang="en-US" dirty="0"/>
              <a:t>and </a:t>
            </a:r>
            <a:r>
              <a:rPr lang="en-US" dirty="0" smtClean="0"/>
              <a:t>avoid</a:t>
            </a:r>
            <a:r>
              <a:rPr lang="en-GB" dirty="0"/>
              <a:t> </a:t>
            </a:r>
            <a:r>
              <a:rPr lang="en-GB" dirty="0" smtClean="0"/>
              <a:t>delays</a:t>
            </a:r>
            <a:endParaRPr lang="en-GB" dirty="0"/>
          </a:p>
          <a:p>
            <a:r>
              <a:rPr lang="en-US" dirty="0"/>
              <a:t>G</a:t>
            </a:r>
            <a:r>
              <a:rPr lang="en-US" dirty="0" smtClean="0"/>
              <a:t>ive </a:t>
            </a:r>
            <a:r>
              <a:rPr lang="en-US" dirty="0"/>
              <a:t>developers confidence and certainty </a:t>
            </a:r>
            <a:r>
              <a:rPr lang="en-US" dirty="0" smtClean="0"/>
              <a:t>to </a:t>
            </a:r>
            <a:r>
              <a:rPr lang="en-GB" dirty="0" smtClean="0"/>
              <a:t>bring </a:t>
            </a:r>
            <a:r>
              <a:rPr lang="en-GB" dirty="0"/>
              <a:t>regeneration </a:t>
            </a:r>
            <a:r>
              <a:rPr lang="en-GB" dirty="0" smtClean="0"/>
              <a:t>forward</a:t>
            </a:r>
          </a:p>
          <a:p>
            <a:r>
              <a:rPr lang="en-US" dirty="0"/>
              <a:t>G</a:t>
            </a:r>
            <a:r>
              <a:rPr lang="en-US" dirty="0" smtClean="0"/>
              <a:t>ive </a:t>
            </a:r>
            <a:r>
              <a:rPr lang="en-US" dirty="0"/>
              <a:t>certainty about the likely type of </a:t>
            </a:r>
            <a:r>
              <a:rPr lang="en-GB" dirty="0"/>
              <a:t>development and </a:t>
            </a:r>
            <a:r>
              <a:rPr lang="en-GB" dirty="0" smtClean="0"/>
              <a:t>uses</a:t>
            </a:r>
            <a:endParaRPr lang="en-GB" dirty="0"/>
          </a:p>
          <a:p>
            <a:r>
              <a:rPr lang="en-US" dirty="0"/>
              <a:t>B</a:t>
            </a:r>
            <a:r>
              <a:rPr lang="en-US" dirty="0" smtClean="0"/>
              <a:t>ring </a:t>
            </a:r>
            <a:r>
              <a:rPr lang="en-US" dirty="0"/>
              <a:t>investment into the </a:t>
            </a:r>
            <a:r>
              <a:rPr lang="en-US" dirty="0" smtClean="0"/>
              <a:t>town</a:t>
            </a:r>
          </a:p>
          <a:p>
            <a:r>
              <a:rPr lang="en-US" dirty="0"/>
              <a:t>D</a:t>
            </a:r>
            <a:r>
              <a:rPr lang="en-US" dirty="0" smtClean="0"/>
              <a:t>evelop a cohesive and collaborative approach to the site</a:t>
            </a:r>
            <a:endParaRPr lang="en-GB" dirty="0"/>
          </a:p>
        </p:txBody>
      </p:sp>
    </p:spTree>
    <p:extLst>
      <p:ext uri="{BB962C8B-B14F-4D97-AF65-F5344CB8AC3E}">
        <p14:creationId xmlns:p14="http://schemas.microsoft.com/office/powerpoint/2010/main" val="751133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a:t>
            </a:r>
            <a:endParaRPr lang="en-GB" dirty="0"/>
          </a:p>
        </p:txBody>
      </p:sp>
      <p:sp>
        <p:nvSpPr>
          <p:cNvPr id="3" name="Content Placeholder 2"/>
          <p:cNvSpPr>
            <a:spLocks noGrp="1"/>
          </p:cNvSpPr>
          <p:nvPr>
            <p:ph idx="1"/>
          </p:nvPr>
        </p:nvSpPr>
        <p:spPr/>
        <p:txBody>
          <a:bodyPr/>
          <a:lstStyle/>
          <a:p>
            <a:r>
              <a:rPr lang="en-GB" dirty="0"/>
              <a:t>Design and </a:t>
            </a:r>
            <a:r>
              <a:rPr lang="en-GB" dirty="0" smtClean="0"/>
              <a:t>conservation</a:t>
            </a:r>
          </a:p>
          <a:p>
            <a:r>
              <a:rPr lang="en-GB" dirty="0" smtClean="0"/>
              <a:t>Heritage </a:t>
            </a:r>
            <a:endParaRPr lang="en-GB" dirty="0"/>
          </a:p>
          <a:p>
            <a:r>
              <a:rPr lang="en-GB" dirty="0"/>
              <a:t>Flooding </a:t>
            </a:r>
          </a:p>
          <a:p>
            <a:r>
              <a:rPr lang="en-GB" dirty="0"/>
              <a:t>Contamination </a:t>
            </a:r>
          </a:p>
          <a:p>
            <a:r>
              <a:rPr lang="en-GB" dirty="0"/>
              <a:t>Car </a:t>
            </a:r>
            <a:r>
              <a:rPr lang="en-GB" dirty="0" smtClean="0"/>
              <a:t>parking</a:t>
            </a:r>
            <a:endParaRPr lang="en-GB" dirty="0"/>
          </a:p>
          <a:p>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691" y="2147455"/>
            <a:ext cx="4364182" cy="326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228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Viability</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Residential</a:t>
            </a:r>
          </a:p>
          <a:p>
            <a:pPr>
              <a:buFont typeface="Wingdings" panose="05000000000000000000" pitchFamily="2" charset="2"/>
              <a:buChar char="Ø"/>
            </a:pPr>
            <a:r>
              <a:rPr lang="en-GB" dirty="0" smtClean="0"/>
              <a:t>Hotel</a:t>
            </a:r>
          </a:p>
          <a:p>
            <a:pPr>
              <a:buFont typeface="Wingdings" panose="05000000000000000000" pitchFamily="2" charset="2"/>
              <a:buChar char="Ø"/>
            </a:pPr>
            <a:r>
              <a:rPr lang="en-GB" dirty="0" smtClean="0"/>
              <a:t>Library</a:t>
            </a:r>
          </a:p>
          <a:p>
            <a:pPr>
              <a:buFont typeface="Wingdings" panose="05000000000000000000" pitchFamily="2" charset="2"/>
              <a:buChar char="Ø"/>
            </a:pPr>
            <a:r>
              <a:rPr lang="en-GB" dirty="0" smtClean="0"/>
              <a:t>Community </a:t>
            </a:r>
          </a:p>
          <a:p>
            <a:pPr>
              <a:buFont typeface="Wingdings" panose="05000000000000000000" pitchFamily="2" charset="2"/>
              <a:buChar char="Ø"/>
            </a:pPr>
            <a:r>
              <a:rPr lang="en-GB" dirty="0" smtClean="0"/>
              <a:t>Health </a:t>
            </a:r>
          </a:p>
          <a:p>
            <a:pPr>
              <a:buFont typeface="Wingdings" panose="05000000000000000000" pitchFamily="2" charset="2"/>
              <a:buChar char="Ø"/>
            </a:pPr>
            <a:r>
              <a:rPr lang="en-GB" dirty="0" smtClean="0"/>
              <a:t>Retail </a:t>
            </a:r>
          </a:p>
          <a:p>
            <a:pPr>
              <a:buFont typeface="Wingdings" panose="05000000000000000000" pitchFamily="2" charset="2"/>
              <a:buChar char="Ø"/>
            </a:pPr>
            <a:r>
              <a:rPr lang="en-GB" dirty="0" smtClean="0"/>
              <a:t>Workspace</a:t>
            </a:r>
          </a:p>
          <a:p>
            <a:pPr>
              <a:buFont typeface="Wingdings" panose="05000000000000000000" pitchFamily="2" charset="2"/>
              <a:buChar char="Ø"/>
            </a:pPr>
            <a:r>
              <a:rPr lang="en-GB" dirty="0" smtClean="0"/>
              <a:t>Public square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08" t="12027" r="33222" b="6156"/>
          <a:stretch/>
        </p:blipFill>
        <p:spPr bwMode="auto">
          <a:xfrm>
            <a:off x="3948544" y="609599"/>
            <a:ext cx="4378037" cy="570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69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671"/>
            <a:ext cx="7802852" cy="867219"/>
          </a:xfrm>
        </p:spPr>
        <p:txBody>
          <a:bodyPr/>
          <a:lstStyle/>
          <a:p>
            <a:r>
              <a:rPr lang="en-GB" dirty="0" smtClean="0"/>
              <a:t>Development Options</a:t>
            </a:r>
            <a:endParaRPr lang="en-GB" dirty="0"/>
          </a:p>
        </p:txBody>
      </p:sp>
      <p:sp>
        <p:nvSpPr>
          <p:cNvPr id="3" name="Content Placeholder 2"/>
          <p:cNvSpPr>
            <a:spLocks noGrp="1"/>
          </p:cNvSpPr>
          <p:nvPr>
            <p:ph idx="1"/>
          </p:nvPr>
        </p:nvSpPr>
        <p:spPr/>
        <p:txBody>
          <a:bodyPr/>
          <a:lstStyle/>
          <a:p>
            <a:pPr marL="0" indent="0">
              <a:buNone/>
            </a:pPr>
            <a:r>
              <a:rPr lang="en-GB" dirty="0" smtClean="0"/>
              <a:t> </a:t>
            </a:r>
          </a:p>
          <a:p>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15" y="1510145"/>
            <a:ext cx="3223550" cy="4558146"/>
          </a:xfrm>
          <a:prstGeom prst="rect">
            <a:avLst/>
          </a:prstGeom>
          <a:noFill/>
          <a:ln>
            <a:noFill/>
          </a:ln>
        </p:spPr>
      </p:pic>
      <p:sp>
        <p:nvSpPr>
          <p:cNvPr id="6" name="Rectangle 5"/>
          <p:cNvSpPr/>
          <p:nvPr/>
        </p:nvSpPr>
        <p:spPr>
          <a:xfrm>
            <a:off x="3699165" y="1387871"/>
            <a:ext cx="4572000" cy="646331"/>
          </a:xfrm>
          <a:prstGeom prst="rect">
            <a:avLst/>
          </a:prstGeom>
        </p:spPr>
        <p:txBody>
          <a:bodyPr>
            <a:spAutoFit/>
          </a:bodyPr>
          <a:lstStyle/>
          <a:p>
            <a:pPr fontAlgn="base">
              <a:spcBef>
                <a:spcPct val="0"/>
              </a:spcBef>
              <a:spcAft>
                <a:spcPct val="0"/>
              </a:spcAft>
            </a:pPr>
            <a:endParaRPr lang="en-GB" dirty="0">
              <a:solidFill>
                <a:srgbClr val="000000"/>
              </a:solidFill>
            </a:endParaRPr>
          </a:p>
          <a:p>
            <a:pPr fontAlgn="base">
              <a:spcBef>
                <a:spcPct val="0"/>
              </a:spcBef>
              <a:spcAft>
                <a:spcPct val="0"/>
              </a:spcAft>
            </a:pPr>
            <a:r>
              <a:rPr lang="en-GB" dirty="0">
                <a:solidFill>
                  <a:srgbClr val="000000"/>
                </a:solidFill>
              </a:rPr>
              <a:t>Residential with parking behind </a:t>
            </a:r>
          </a:p>
        </p:txBody>
      </p:sp>
      <p:sp>
        <p:nvSpPr>
          <p:cNvPr id="7" name="Rectangle 6"/>
          <p:cNvSpPr/>
          <p:nvPr/>
        </p:nvSpPr>
        <p:spPr>
          <a:xfrm>
            <a:off x="3699164" y="1916439"/>
            <a:ext cx="4932217" cy="923330"/>
          </a:xfrm>
          <a:prstGeom prst="rect">
            <a:avLst/>
          </a:prstGeom>
        </p:spPr>
        <p:txBody>
          <a:bodyPr wrap="square">
            <a:spAutoFit/>
          </a:bodyPr>
          <a:lstStyle/>
          <a:p>
            <a:pPr fontAlgn="base">
              <a:spcBef>
                <a:spcPct val="0"/>
              </a:spcBef>
              <a:spcAft>
                <a:spcPct val="0"/>
              </a:spcAft>
            </a:pPr>
            <a:endParaRPr lang="en-GB" dirty="0">
              <a:solidFill>
                <a:srgbClr val="000000"/>
              </a:solidFill>
            </a:endParaRPr>
          </a:p>
          <a:p>
            <a:pPr fontAlgn="base">
              <a:spcBef>
                <a:spcPct val="0"/>
              </a:spcBef>
              <a:spcAft>
                <a:spcPct val="0"/>
              </a:spcAft>
            </a:pPr>
            <a:r>
              <a:rPr lang="en-US" dirty="0">
                <a:solidFill>
                  <a:srgbClr val="000000"/>
                </a:solidFill>
              </a:rPr>
              <a:t>Mixed use - community space with residential above </a:t>
            </a:r>
            <a:r>
              <a:rPr lang="en-US" dirty="0" smtClean="0">
                <a:solidFill>
                  <a:srgbClr val="000000"/>
                </a:solidFill>
              </a:rPr>
              <a:t>focused </a:t>
            </a:r>
            <a:r>
              <a:rPr lang="en-US" dirty="0">
                <a:solidFill>
                  <a:srgbClr val="000000"/>
                </a:solidFill>
              </a:rPr>
              <a:t>around a new public square </a:t>
            </a:r>
          </a:p>
        </p:txBody>
      </p:sp>
      <p:sp>
        <p:nvSpPr>
          <p:cNvPr id="8" name="Rectangle 7"/>
          <p:cNvSpPr/>
          <p:nvPr/>
        </p:nvSpPr>
        <p:spPr>
          <a:xfrm>
            <a:off x="3699164" y="2648727"/>
            <a:ext cx="4779818" cy="1200329"/>
          </a:xfrm>
          <a:prstGeom prst="rect">
            <a:avLst/>
          </a:prstGeom>
        </p:spPr>
        <p:txBody>
          <a:bodyPr wrap="square">
            <a:spAutoFit/>
          </a:bodyPr>
          <a:lstStyle/>
          <a:p>
            <a:pPr fontAlgn="base">
              <a:spcBef>
                <a:spcPct val="0"/>
              </a:spcBef>
              <a:spcAft>
                <a:spcPct val="0"/>
              </a:spcAft>
            </a:pPr>
            <a:endParaRPr lang="en-GB" dirty="0">
              <a:solidFill>
                <a:srgbClr val="000000"/>
              </a:solidFill>
            </a:endParaRPr>
          </a:p>
          <a:p>
            <a:pPr fontAlgn="base">
              <a:spcBef>
                <a:spcPct val="0"/>
              </a:spcBef>
              <a:spcAft>
                <a:spcPct val="0"/>
              </a:spcAft>
            </a:pPr>
            <a:r>
              <a:rPr lang="en-US" dirty="0" smtClean="0">
                <a:solidFill>
                  <a:srgbClr val="000000"/>
                </a:solidFill>
              </a:rPr>
              <a:t>Mixed </a:t>
            </a:r>
            <a:r>
              <a:rPr lang="en-US" dirty="0">
                <a:solidFill>
                  <a:srgbClr val="000000"/>
                </a:solidFill>
              </a:rPr>
              <a:t>use - convenience retail with residential above </a:t>
            </a:r>
            <a:r>
              <a:rPr lang="en-US" dirty="0" smtClean="0">
                <a:solidFill>
                  <a:srgbClr val="000000"/>
                </a:solidFill>
              </a:rPr>
              <a:t>focused </a:t>
            </a:r>
            <a:r>
              <a:rPr lang="en-US" dirty="0">
                <a:solidFill>
                  <a:srgbClr val="000000"/>
                </a:solidFill>
              </a:rPr>
              <a:t>around a new public square </a:t>
            </a:r>
          </a:p>
        </p:txBody>
      </p:sp>
      <p:sp>
        <p:nvSpPr>
          <p:cNvPr id="9" name="Rectangle 8"/>
          <p:cNvSpPr/>
          <p:nvPr/>
        </p:nvSpPr>
        <p:spPr>
          <a:xfrm>
            <a:off x="3699164" y="3989604"/>
            <a:ext cx="4405744" cy="646331"/>
          </a:xfrm>
          <a:prstGeom prst="rect">
            <a:avLst/>
          </a:prstGeom>
        </p:spPr>
        <p:txBody>
          <a:bodyPr wrap="square">
            <a:spAutoFit/>
          </a:bodyPr>
          <a:lstStyle/>
          <a:p>
            <a:pPr fontAlgn="base">
              <a:spcBef>
                <a:spcPct val="0"/>
              </a:spcBef>
              <a:spcAft>
                <a:spcPct val="0"/>
              </a:spcAft>
            </a:pPr>
            <a:endParaRPr lang="en-GB" dirty="0">
              <a:solidFill>
                <a:srgbClr val="000000"/>
              </a:solidFill>
            </a:endParaRPr>
          </a:p>
          <a:p>
            <a:pPr fontAlgn="base">
              <a:spcBef>
                <a:spcPct val="0"/>
              </a:spcBef>
              <a:spcAft>
                <a:spcPct val="0"/>
              </a:spcAft>
            </a:pPr>
            <a:r>
              <a:rPr lang="en-US" dirty="0">
                <a:solidFill>
                  <a:srgbClr val="000000"/>
                </a:solidFill>
              </a:rPr>
              <a:t>Small scale hotel with bar/restaurant </a:t>
            </a:r>
          </a:p>
        </p:txBody>
      </p:sp>
    </p:spTree>
    <p:extLst>
      <p:ext uri="{BB962C8B-B14F-4D97-AF65-F5344CB8AC3E}">
        <p14:creationId xmlns:p14="http://schemas.microsoft.com/office/powerpoint/2010/main" val="205502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Delivery </a:t>
            </a:r>
            <a:endParaRPr lang="en-GB" dirty="0"/>
          </a:p>
        </p:txBody>
      </p:sp>
      <p:sp>
        <p:nvSpPr>
          <p:cNvPr id="3" name="Content Placeholder 2"/>
          <p:cNvSpPr>
            <a:spLocks noGrp="1"/>
          </p:cNvSpPr>
          <p:nvPr>
            <p:ph idx="1"/>
          </p:nvPr>
        </p:nvSpPr>
        <p:spPr/>
        <p:txBody>
          <a:bodyPr/>
          <a:lstStyle/>
          <a:p>
            <a:r>
              <a:rPr lang="en-GB" dirty="0"/>
              <a:t>A more clearly defined planning context is </a:t>
            </a:r>
            <a:r>
              <a:rPr lang="en-GB" dirty="0" smtClean="0"/>
              <a:t>particularly </a:t>
            </a:r>
            <a:r>
              <a:rPr lang="en-GB" dirty="0"/>
              <a:t>beneficial to smaller developers </a:t>
            </a:r>
            <a:endParaRPr lang="en-GB" dirty="0" smtClean="0"/>
          </a:p>
          <a:p>
            <a:r>
              <a:rPr lang="en-GB" dirty="0" smtClean="0"/>
              <a:t>Statutory </a:t>
            </a:r>
            <a:r>
              <a:rPr lang="en-GB" dirty="0" err="1" smtClean="0"/>
              <a:t>consultees</a:t>
            </a:r>
            <a:endParaRPr lang="en-GB" dirty="0" smtClean="0"/>
          </a:p>
          <a:p>
            <a:r>
              <a:rPr lang="en-GB" dirty="0" smtClean="0"/>
              <a:t>TC Manager</a:t>
            </a:r>
          </a:p>
          <a:p>
            <a:r>
              <a:rPr lang="en-GB" dirty="0" smtClean="0"/>
              <a:t>De-risks the site</a:t>
            </a:r>
            <a:endParaRPr lang="en-GB" dirty="0"/>
          </a:p>
          <a:p>
            <a:pPr marL="0" indent="0">
              <a:buNone/>
            </a:pPr>
            <a:endParaRPr lang="en-GB" dirty="0" smtClean="0"/>
          </a:p>
          <a:p>
            <a:pPr marL="0" indent="0">
              <a:buNone/>
            </a:pPr>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943" y="2900220"/>
            <a:ext cx="4105565" cy="304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83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BA_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A_Se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BA_Sept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BA_Sept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BA_Sept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BA_Sept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BA_Sept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BA_Sept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BA_Sept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BA_Sept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BA_Sept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BA_Sept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BA_Sept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862</Words>
  <Application>Microsoft Office PowerPoint</Application>
  <PresentationFormat>On-screen Show (4:3)</PresentationFormat>
  <Paragraphs>123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vt:lpstr>
      <vt:lpstr>Brunswick Street, Teignmouth Local Development Order   </vt:lpstr>
      <vt:lpstr>Brunswick Street LDO   </vt:lpstr>
      <vt:lpstr>Brunswick Street</vt:lpstr>
      <vt:lpstr>PowerPoint Presentation</vt:lpstr>
      <vt:lpstr>Why an LDO for Brunswick Street?</vt:lpstr>
      <vt:lpstr>Key Issues </vt:lpstr>
      <vt:lpstr>Viability</vt:lpstr>
      <vt:lpstr>Development Options</vt:lpstr>
      <vt:lpstr>Delivery </vt:lpstr>
      <vt:lpstr>LDO Made Clear</vt:lpstr>
      <vt:lpstr>What the LDO Work Involves </vt:lpstr>
      <vt:lpstr>Drafting the LDO</vt:lpstr>
      <vt:lpstr>LDO Timetable  </vt:lpstr>
      <vt:lpstr>A Critical Site in Teignmouth </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Brownfield land and local development orders masterclass</dc:title>
  <dc:creator>Phillipa Silcock</dc:creator>
  <cp:lastModifiedBy>Nicholas Wardle</cp:lastModifiedBy>
  <cp:revision>21</cp:revision>
  <dcterms:created xsi:type="dcterms:W3CDTF">2015-02-19T09:35:28Z</dcterms:created>
  <dcterms:modified xsi:type="dcterms:W3CDTF">2015-02-25T14:24:55Z</dcterms:modified>
</cp:coreProperties>
</file>