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7" r:id="rId2"/>
    <p:sldId id="258" r:id="rId3"/>
    <p:sldId id="259" r:id="rId4"/>
    <p:sldId id="262" r:id="rId5"/>
    <p:sldId id="261" r:id="rId6"/>
    <p:sldId id="263" r:id="rId7"/>
    <p:sldId id="277"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8" r:id="rId21"/>
    <p:sldId id="275" r:id="rId22"/>
    <p:sldId id="279" r:id="rId23"/>
    <p:sldId id="280" r:id="rId24"/>
    <p:sldId id="282" r:id="rId25"/>
    <p:sldId id="283" r:id="rId26"/>
    <p:sldId id="284"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Thomas" initials="MT" lastIdx="3" clrIdx="0"/>
  <p:cmAuthor id="1" name="Amy Roberts" initials="AR"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60"/>
  </p:normalViewPr>
  <p:slideViewPr>
    <p:cSldViewPr>
      <p:cViewPr>
        <p:scale>
          <a:sx n="80" d="100"/>
          <a:sy n="80" d="100"/>
        </p:scale>
        <p:origin x="-840" y="-5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2-04T11:06:29.374" idx="3">
    <p:pos x="147" y="202"/>
    <p:text>is there a photo you can include here?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0D84F4F7-4FF5-46BD-9408-09C7E079F34A}" type="datetimeFigureOut">
              <a:rPr lang="en-GB" smtClean="0"/>
              <a:t>09/02/2015</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3AAA8F46-11A2-4D16-B0DF-AA83D55B57E6}" type="slidenum">
              <a:rPr lang="en-GB" smtClean="0"/>
              <a:t>‹#›</a:t>
            </a:fld>
            <a:endParaRPr lang="en-GB"/>
          </a:p>
        </p:txBody>
      </p:sp>
    </p:spTree>
    <p:extLst>
      <p:ext uri="{BB962C8B-B14F-4D97-AF65-F5344CB8AC3E}">
        <p14:creationId xmlns:p14="http://schemas.microsoft.com/office/powerpoint/2010/main" val="32835029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544C4F-6E7E-4B7A-8C00-1928161C4BA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EF9C13-C62B-408D-B1F7-2DB950182BD1}" type="slidenum">
              <a:rPr lang="en-GB" smtClean="0"/>
              <a:t>‹#›</a:t>
            </a:fld>
            <a:endParaRPr lang="en-GB"/>
          </a:p>
        </p:txBody>
      </p:sp>
      <p:pic>
        <p:nvPicPr>
          <p:cNvPr id="1026" name="Picture 2" descr="N:\ETE\CRESTS\SBC New Branding\MASTER New Southend Council_Logo Spo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6256" y="6129483"/>
            <a:ext cx="1753270" cy="5229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ETE\CRESTS\Rochford\leaf RDC_ez_35mm.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5996697"/>
            <a:ext cx="2088232" cy="78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5749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44C4F-6E7E-4B7A-8C00-1928161C4BA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403500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44C4F-6E7E-4B7A-8C00-1928161C4BA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325722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44C4F-6E7E-4B7A-8C00-1928161C4BA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4264916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44C4F-6E7E-4B7A-8C00-1928161C4BA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204627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544C4F-6E7E-4B7A-8C00-1928161C4BA9}"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9452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544C4F-6E7E-4B7A-8C00-1928161C4BA9}" type="datetimeFigureOut">
              <a:rPr lang="en-GB" smtClean="0"/>
              <a:t>09/02/2015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382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544C4F-6E7E-4B7A-8C00-1928161C4BA9}" type="datetimeFigureOut">
              <a:rPr lang="en-GB" smtClean="0"/>
              <a:t>09/02/2015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303401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44C4F-6E7E-4B7A-8C00-1928161C4BA9}" type="datetimeFigureOut">
              <a:rPr lang="en-GB" smtClean="0"/>
              <a:t>09/02/2015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202862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44C4F-6E7E-4B7A-8C00-1928161C4BA9}"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325847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44C4F-6E7E-4B7A-8C00-1928161C4BA9}"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EF9C13-C62B-408D-B1F7-2DB950182BD1}" type="slidenum">
              <a:rPr lang="en-GB" smtClean="0"/>
              <a:t>‹#›</a:t>
            </a:fld>
            <a:endParaRPr lang="en-GB"/>
          </a:p>
        </p:txBody>
      </p:sp>
    </p:spTree>
    <p:extLst>
      <p:ext uri="{BB962C8B-B14F-4D97-AF65-F5344CB8AC3E}">
        <p14:creationId xmlns:p14="http://schemas.microsoft.com/office/powerpoint/2010/main" val="168280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44C4F-6E7E-4B7A-8C00-1928161C4BA9}" type="datetimeFigureOut">
              <a:rPr lang="en-GB" smtClean="0"/>
              <a:t>09/02/2015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F9C13-C62B-408D-B1F7-2DB950182BD1}" type="slidenum">
              <a:rPr lang="en-GB" smtClean="0"/>
              <a:t>‹#›</a:t>
            </a:fld>
            <a:endParaRPr lang="en-GB"/>
          </a:p>
        </p:txBody>
      </p:sp>
      <p:pic>
        <p:nvPicPr>
          <p:cNvPr id="7" name="Picture 3" descr="N:\ETE\CRESTS\Rochford\leaf RDC_ez_35mm.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3528" y="5996697"/>
            <a:ext cx="2088232" cy="788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ETE\CRESTS\SBC New Branding\MASTER New Southend Council_Logo Spot.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76256" y="6129483"/>
            <a:ext cx="1753270" cy="52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001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smtClean="0">
                <a:solidFill>
                  <a:schemeClr val="tx2">
                    <a:lumMod val="75000"/>
                  </a:schemeClr>
                </a:solidFill>
              </a:rPr>
              <a:t>Positive Planning: Partnership Working</a:t>
            </a:r>
            <a:endParaRPr lang="en-GB" b="1" dirty="0">
              <a:solidFill>
                <a:schemeClr val="tx2">
                  <a:lumMod val="75000"/>
                </a:schemeClr>
              </a:solidFill>
            </a:endParaRPr>
          </a:p>
        </p:txBody>
      </p:sp>
      <p:sp>
        <p:nvSpPr>
          <p:cNvPr id="3" name="Subtitle 2"/>
          <p:cNvSpPr>
            <a:spLocks noGrp="1"/>
          </p:cNvSpPr>
          <p:nvPr>
            <p:ph type="subTitle" idx="1"/>
          </p:nvPr>
        </p:nvSpPr>
        <p:spPr/>
        <p:txBody>
          <a:bodyPr/>
          <a:lstStyle/>
          <a:p>
            <a:r>
              <a:rPr lang="en-GB" dirty="0" smtClean="0">
                <a:solidFill>
                  <a:schemeClr val="tx1"/>
                </a:solidFill>
              </a:rPr>
              <a:t>Southend Borough Council &amp; Rochford District Council</a:t>
            </a:r>
            <a:endParaRPr lang="en-GB" dirty="0">
              <a:solidFill>
                <a:schemeClr val="tx1"/>
              </a:solidFill>
            </a:endParaRPr>
          </a:p>
        </p:txBody>
      </p:sp>
    </p:spTree>
    <p:extLst>
      <p:ext uri="{BB962C8B-B14F-4D97-AF65-F5344CB8AC3E}">
        <p14:creationId xmlns:p14="http://schemas.microsoft.com/office/powerpoint/2010/main" val="241423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3">
                    <a:lumMod val="50000"/>
                  </a:schemeClr>
                </a:solidFill>
              </a:rPr>
              <a:t>National Planning Policy Framework</a:t>
            </a:r>
            <a:endParaRPr lang="en-GB" b="1" dirty="0">
              <a:solidFill>
                <a:schemeClr val="accent3">
                  <a:lumMod val="50000"/>
                </a:schemeClr>
              </a:solidFill>
            </a:endParaRPr>
          </a:p>
        </p:txBody>
      </p:sp>
      <p:sp>
        <p:nvSpPr>
          <p:cNvPr id="3" name="Content Placeholder 2"/>
          <p:cNvSpPr>
            <a:spLocks noGrp="1"/>
          </p:cNvSpPr>
          <p:nvPr>
            <p:ph idx="1"/>
          </p:nvPr>
        </p:nvSpPr>
        <p:spPr>
          <a:xfrm>
            <a:off x="467544" y="1340768"/>
            <a:ext cx="5976664" cy="5112568"/>
          </a:xfrm>
        </p:spPr>
        <p:txBody>
          <a:bodyPr>
            <a:normAutofit/>
          </a:bodyPr>
          <a:lstStyle/>
          <a:p>
            <a:r>
              <a:rPr lang="en-GB" sz="2000" b="1" dirty="0" smtClean="0">
                <a:solidFill>
                  <a:schemeClr val="tx2">
                    <a:lumMod val="75000"/>
                  </a:schemeClr>
                </a:solidFill>
              </a:rPr>
              <a:t>Paragraph 179</a:t>
            </a:r>
          </a:p>
          <a:p>
            <a:pPr lvl="1">
              <a:buFont typeface="Wingdings" pitchFamily="2" charset="2"/>
              <a:buChar char="§"/>
            </a:pPr>
            <a:r>
              <a:rPr lang="en-GB" sz="2000" dirty="0" smtClean="0"/>
              <a:t>Local planning authorities should work collaboratively in relation to  strategic priorities </a:t>
            </a:r>
          </a:p>
          <a:p>
            <a:pPr lvl="1">
              <a:buFont typeface="Wingdings" pitchFamily="2" charset="2"/>
              <a:buChar char="§"/>
            </a:pPr>
            <a:r>
              <a:rPr lang="en-GB" sz="2000" dirty="0" smtClean="0"/>
              <a:t>Should consider producing joint planning policies on strategic matters and informal strategies such as joint infrastructure and investment plans </a:t>
            </a:r>
          </a:p>
          <a:p>
            <a:r>
              <a:rPr lang="en-GB" sz="2000" b="1" dirty="0" smtClean="0">
                <a:solidFill>
                  <a:schemeClr val="tx2">
                    <a:lumMod val="75000"/>
                  </a:schemeClr>
                </a:solidFill>
              </a:rPr>
              <a:t>Paragraph 182:</a:t>
            </a:r>
          </a:p>
          <a:p>
            <a:pPr lvl="1">
              <a:buFont typeface="Wingdings" pitchFamily="2" charset="2"/>
              <a:buChar char="§"/>
            </a:pPr>
            <a:r>
              <a:rPr lang="en-GB" sz="2000" dirty="0" smtClean="0"/>
              <a:t>Demonstrate evidence of have effectively cooperated for cross boundary issues</a:t>
            </a:r>
          </a:p>
          <a:p>
            <a:pPr lvl="1">
              <a:buFont typeface="Wingdings" pitchFamily="2" charset="2"/>
              <a:buChar char="§"/>
            </a:pPr>
            <a:r>
              <a:rPr lang="en-GB" sz="2000" dirty="0" smtClean="0"/>
              <a:t>Options of J</a:t>
            </a:r>
            <a:r>
              <a:rPr lang="en-GB" sz="2000" dirty="0" smtClean="0"/>
              <a:t>oint </a:t>
            </a:r>
            <a:r>
              <a:rPr lang="en-GB" sz="2000" dirty="0" smtClean="0"/>
              <a:t>committee, a memorandum of understanding or a jointly prepared strategy to show agreed position</a:t>
            </a:r>
          </a:p>
          <a:p>
            <a:pPr lvl="1">
              <a:buFont typeface="Wingdings" pitchFamily="2" charset="2"/>
              <a:buChar char="§"/>
            </a:pPr>
            <a:r>
              <a:rPr lang="en-GB" sz="2000" dirty="0" smtClean="0"/>
              <a:t>Continuous process of engagement throughout </a:t>
            </a:r>
          </a:p>
          <a:p>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700807"/>
            <a:ext cx="2581802" cy="3768525"/>
          </a:xfrm>
          <a:prstGeom prst="rect">
            <a:avLst/>
          </a:prstGeom>
        </p:spPr>
      </p:pic>
    </p:spTree>
    <p:extLst>
      <p:ext uri="{BB962C8B-B14F-4D97-AF65-F5344CB8AC3E}">
        <p14:creationId xmlns:p14="http://schemas.microsoft.com/office/powerpoint/2010/main" val="6422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chemeClr val="tx2">
                    <a:lumMod val="75000"/>
                  </a:schemeClr>
                </a:solidFill>
              </a:rPr>
              <a:t>3</a:t>
            </a:r>
            <a:r>
              <a:rPr lang="en-GB" b="1" dirty="0" smtClean="0">
                <a:solidFill>
                  <a:schemeClr val="tx2">
                    <a:lumMod val="75000"/>
                  </a:schemeClr>
                </a:solidFill>
              </a:rPr>
              <a:t>.	Planning Policy Background</a:t>
            </a:r>
            <a:endParaRPr lang="en-GB" b="1" dirty="0">
              <a:solidFill>
                <a:schemeClr val="tx2">
                  <a:lumMod val="75000"/>
                </a:schemeClr>
              </a:solidFill>
            </a:endParaRPr>
          </a:p>
        </p:txBody>
      </p:sp>
    </p:spTree>
    <p:extLst>
      <p:ext uri="{BB962C8B-B14F-4D97-AF65-F5344CB8AC3E}">
        <p14:creationId xmlns:p14="http://schemas.microsoft.com/office/powerpoint/2010/main" val="3118583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3">
                    <a:lumMod val="50000"/>
                  </a:schemeClr>
                </a:solidFill>
              </a:rPr>
              <a:t>East of England Plan (revoked)  </a:t>
            </a:r>
            <a:endParaRPr lang="en-GB" b="1" dirty="0">
              <a:solidFill>
                <a:schemeClr val="accent3">
                  <a:lumMod val="50000"/>
                </a:schemeClr>
              </a:solidFill>
            </a:endParaRPr>
          </a:p>
        </p:txBody>
      </p:sp>
      <p:sp>
        <p:nvSpPr>
          <p:cNvPr id="3" name="Content Placeholder 2"/>
          <p:cNvSpPr>
            <a:spLocks noGrp="1"/>
          </p:cNvSpPr>
          <p:nvPr>
            <p:ph idx="1"/>
          </p:nvPr>
        </p:nvSpPr>
        <p:spPr>
          <a:xfrm>
            <a:off x="683568" y="1556792"/>
            <a:ext cx="4629200" cy="4032448"/>
          </a:xfrm>
        </p:spPr>
        <p:txBody>
          <a:bodyPr>
            <a:normAutofit/>
          </a:bodyPr>
          <a:lstStyle/>
          <a:p>
            <a:r>
              <a:rPr lang="en-GB" sz="2200" dirty="0" smtClean="0"/>
              <a:t>Included </a:t>
            </a:r>
            <a:r>
              <a:rPr lang="en-GB" sz="2200" dirty="0" smtClean="0"/>
              <a:t>Section and detailed policy on TGSE </a:t>
            </a:r>
            <a:r>
              <a:rPr lang="en-GB" sz="2200" dirty="0" smtClean="0"/>
              <a:t>sub-region </a:t>
            </a:r>
            <a:endParaRPr lang="en-GB" sz="2200" dirty="0" smtClean="0"/>
          </a:p>
          <a:p>
            <a:r>
              <a:rPr lang="en-GB" sz="2200" dirty="0" smtClean="0"/>
              <a:t>Set </a:t>
            </a:r>
            <a:r>
              <a:rPr lang="en-GB" sz="2200" dirty="0" smtClean="0"/>
              <a:t>the </a:t>
            </a:r>
            <a:r>
              <a:rPr lang="en-GB" sz="2200" dirty="0" smtClean="0"/>
              <a:t>adopted minimum targets for dwellings </a:t>
            </a:r>
            <a:r>
              <a:rPr lang="en-GB" sz="2200" dirty="0" smtClean="0"/>
              <a:t>and jobs</a:t>
            </a:r>
          </a:p>
          <a:p>
            <a:r>
              <a:rPr lang="en-GB" sz="2200" dirty="0" smtClean="0"/>
              <a:t>Policy E7 acknowledged support given to regional airport expansion  at Southend to meet local demand and contribute to economic development </a:t>
            </a:r>
          </a:p>
          <a:p>
            <a:endParaRPr lang="en-GB" dirty="0" smtClean="0"/>
          </a:p>
          <a:p>
            <a:endParaRPr lang="en-GB" dirty="0" smtClean="0"/>
          </a:p>
          <a:p>
            <a:endParaRPr lang="en-GB" dirty="0" smtClean="0"/>
          </a:p>
          <a:p>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556792"/>
            <a:ext cx="2849597" cy="4032448"/>
          </a:xfrm>
          <a:prstGeom prst="rect">
            <a:avLst/>
          </a:prstGeom>
        </p:spPr>
      </p:pic>
    </p:spTree>
    <p:extLst>
      <p:ext uri="{BB962C8B-B14F-4D97-AF65-F5344CB8AC3E}">
        <p14:creationId xmlns:p14="http://schemas.microsoft.com/office/powerpoint/2010/main" val="459226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Planning Documents</a:t>
            </a:r>
            <a:endParaRPr lang="en-GB" dirty="0"/>
          </a:p>
        </p:txBody>
      </p:sp>
      <p:sp>
        <p:nvSpPr>
          <p:cNvPr id="3" name="Content Placeholder 2"/>
          <p:cNvSpPr>
            <a:spLocks noGrp="1"/>
          </p:cNvSpPr>
          <p:nvPr>
            <p:ph idx="1"/>
          </p:nvPr>
        </p:nvSpPr>
        <p:spPr>
          <a:xfrm>
            <a:off x="251520" y="1268760"/>
            <a:ext cx="4104456" cy="4713387"/>
          </a:xfrm>
        </p:spPr>
        <p:txBody>
          <a:bodyPr>
            <a:normAutofit lnSpcReduction="10000"/>
          </a:bodyPr>
          <a:lstStyle/>
          <a:p>
            <a:r>
              <a:rPr lang="en-GB" sz="1900" b="1" dirty="0" smtClean="0">
                <a:solidFill>
                  <a:schemeClr val="tx2">
                    <a:lumMod val="75000"/>
                  </a:schemeClr>
                </a:solidFill>
              </a:rPr>
              <a:t>Southend Core Strategy (2007):</a:t>
            </a:r>
          </a:p>
          <a:p>
            <a:pPr lvl="1">
              <a:buFont typeface="Wingdings" pitchFamily="2" charset="2"/>
              <a:buChar char="§"/>
            </a:pPr>
            <a:r>
              <a:rPr lang="en-GB" sz="1900" dirty="0" smtClean="0"/>
              <a:t>KP3 </a:t>
            </a:r>
            <a:r>
              <a:rPr lang="en-GB" sz="1900" dirty="0" smtClean="0"/>
              <a:t>‘need </a:t>
            </a:r>
            <a:r>
              <a:rPr lang="en-GB" sz="1900" dirty="0"/>
              <a:t>to prepare a Joint Area Action Plan </a:t>
            </a:r>
            <a:r>
              <a:rPr lang="en-GB" sz="1900" dirty="0" smtClean="0"/>
              <a:t>in partnership </a:t>
            </a:r>
            <a:r>
              <a:rPr lang="en-GB" sz="1900" dirty="0"/>
              <a:t>with Rochford District </a:t>
            </a:r>
            <a:r>
              <a:rPr lang="en-GB" sz="1900" dirty="0" smtClean="0"/>
              <a:t>Council’, </a:t>
            </a:r>
            <a:r>
              <a:rPr lang="en-GB" sz="1900" dirty="0"/>
              <a:t>and Policy CP1 </a:t>
            </a:r>
            <a:r>
              <a:rPr lang="en-GB" sz="1900" dirty="0" smtClean="0"/>
              <a:t>‘seeks </a:t>
            </a:r>
            <a:r>
              <a:rPr lang="en-GB" sz="1900" dirty="0"/>
              <a:t>to </a:t>
            </a:r>
            <a:r>
              <a:rPr lang="en-GB" sz="1900" dirty="0" smtClean="0"/>
              <a:t>promote economic </a:t>
            </a:r>
            <a:r>
              <a:rPr lang="en-GB" sz="1900" dirty="0"/>
              <a:t>regeneration recognising the contribution of London Southend </a:t>
            </a:r>
            <a:r>
              <a:rPr lang="en-GB" sz="1900" dirty="0" smtClean="0"/>
              <a:t>Airport’</a:t>
            </a:r>
            <a:endParaRPr lang="en-GB" sz="1900" dirty="0"/>
          </a:p>
          <a:p>
            <a:r>
              <a:rPr lang="en-GB" sz="1900" b="1" dirty="0" smtClean="0">
                <a:solidFill>
                  <a:schemeClr val="tx2">
                    <a:lumMod val="75000"/>
                  </a:schemeClr>
                </a:solidFill>
              </a:rPr>
              <a:t>Rochford Core Strategy (2011):</a:t>
            </a:r>
          </a:p>
          <a:p>
            <a:pPr lvl="1">
              <a:buFont typeface="Wingdings" pitchFamily="2" charset="2"/>
              <a:buChar char="§"/>
            </a:pPr>
            <a:r>
              <a:rPr lang="en-GB" sz="1900" dirty="0"/>
              <a:t>Policies </a:t>
            </a:r>
            <a:r>
              <a:rPr lang="en-GB" sz="1900" dirty="0" smtClean="0"/>
              <a:t>ED2 and </a:t>
            </a:r>
            <a:r>
              <a:rPr lang="en-GB" sz="1900" dirty="0"/>
              <a:t>ED4, which support the development of the airport and allocation of land </a:t>
            </a:r>
            <a:r>
              <a:rPr lang="en-GB" sz="1900" dirty="0" smtClean="0"/>
              <a:t>for employment </a:t>
            </a:r>
            <a:r>
              <a:rPr lang="en-GB" sz="1900" dirty="0"/>
              <a:t>to be delivered through an Area Action Plan prepared jointly </a:t>
            </a:r>
            <a:r>
              <a:rPr lang="en-GB" sz="1900" dirty="0" smtClean="0"/>
              <a:t>with Southend </a:t>
            </a:r>
            <a:r>
              <a:rPr lang="en-GB" sz="1900" dirty="0"/>
              <a:t>Borough </a:t>
            </a:r>
            <a:r>
              <a:rPr lang="en-GB" sz="1900" dirty="0" smtClean="0"/>
              <a:t>Council</a:t>
            </a:r>
            <a:endParaRPr lang="en-GB" sz="1900" dirty="0" smtClean="0"/>
          </a:p>
          <a:p>
            <a:pPr lvl="1"/>
            <a:endParaRPr lang="en-GB" sz="1600" dirty="0" smtClean="0"/>
          </a:p>
          <a:p>
            <a:endParaRPr lang="en-GB" sz="2000" dirty="0"/>
          </a:p>
        </p:txBody>
      </p:sp>
      <p:pic>
        <p:nvPicPr>
          <p:cNvPr id="1026" name="Picture 2" descr="C:\Users\Matthew Thomas\Desktop\Presentations\Core Strate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00808"/>
            <a:ext cx="216217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tthew Thomas\Desktop\Presentations\Rochford Core Strateg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760" y="1605558"/>
            <a:ext cx="223837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49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tx2">
                    <a:lumMod val="75000"/>
                  </a:schemeClr>
                </a:solidFill>
              </a:rPr>
              <a:t>4. JAAP – joint working  </a:t>
            </a:r>
            <a:endParaRPr lang="en-GB" b="1" dirty="0">
              <a:solidFill>
                <a:schemeClr val="tx2">
                  <a:lumMod val="75000"/>
                </a:schemeClr>
              </a:solidFill>
            </a:endParaRPr>
          </a:p>
        </p:txBody>
      </p:sp>
    </p:spTree>
    <p:extLst>
      <p:ext uri="{BB962C8B-B14F-4D97-AF65-F5344CB8AC3E}">
        <p14:creationId xmlns:p14="http://schemas.microsoft.com/office/powerpoint/2010/main" val="2096242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3">
                    <a:lumMod val="50000"/>
                  </a:schemeClr>
                </a:solidFill>
              </a:rPr>
              <a:t>London Southend Airport and Environs Joint Area Action Plan (JAAP)</a:t>
            </a:r>
            <a:endParaRPr lang="en-GB" b="1" dirty="0">
              <a:solidFill>
                <a:schemeClr val="accent3">
                  <a:lumMod val="50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1012" y="1600200"/>
            <a:ext cx="5101976" cy="4525963"/>
          </a:xfrm>
        </p:spPr>
      </p:pic>
    </p:spTree>
    <p:extLst>
      <p:ext uri="{BB962C8B-B14F-4D97-AF65-F5344CB8AC3E}">
        <p14:creationId xmlns:p14="http://schemas.microsoft.com/office/powerpoint/2010/main" val="63398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GB" b="1" dirty="0" smtClean="0">
                <a:solidFill>
                  <a:schemeClr val="accent3">
                    <a:lumMod val="50000"/>
                  </a:schemeClr>
                </a:solidFill>
              </a:rPr>
              <a:t>The Need for a Partnership Approach </a:t>
            </a:r>
            <a:endParaRPr lang="en-GB" b="1" dirty="0">
              <a:solidFill>
                <a:schemeClr val="accent3">
                  <a:lumMod val="50000"/>
                </a:schemeClr>
              </a:solidFill>
            </a:endParaRPr>
          </a:p>
        </p:txBody>
      </p:sp>
      <p:sp>
        <p:nvSpPr>
          <p:cNvPr id="3" name="Content Placeholder 2"/>
          <p:cNvSpPr>
            <a:spLocks noGrp="1"/>
          </p:cNvSpPr>
          <p:nvPr>
            <p:ph idx="1"/>
          </p:nvPr>
        </p:nvSpPr>
        <p:spPr>
          <a:xfrm>
            <a:off x="395536" y="1484784"/>
            <a:ext cx="8424936" cy="4680520"/>
          </a:xfrm>
        </p:spPr>
        <p:txBody>
          <a:bodyPr>
            <a:normAutofit fontScale="25000" lnSpcReduction="20000"/>
          </a:bodyPr>
          <a:lstStyle/>
          <a:p>
            <a:r>
              <a:rPr lang="en-GB" sz="8800" dirty="0" smtClean="0"/>
              <a:t>Established in Policy – approach set out in each Core </a:t>
            </a:r>
            <a:r>
              <a:rPr lang="en-GB" sz="8800" dirty="0" smtClean="0"/>
              <a:t>Strategy  </a:t>
            </a:r>
            <a:endParaRPr lang="en-GB" sz="8800" dirty="0" smtClean="0"/>
          </a:p>
          <a:p>
            <a:r>
              <a:rPr lang="en-GB" sz="8800" dirty="0" smtClean="0"/>
              <a:t>A cross </a:t>
            </a:r>
            <a:r>
              <a:rPr lang="en-GB" sz="8800" dirty="0" smtClean="0"/>
              <a:t>boundary </a:t>
            </a:r>
            <a:r>
              <a:rPr lang="en-GB" sz="8800" dirty="0" smtClean="0"/>
              <a:t>matter</a:t>
            </a:r>
            <a:endParaRPr lang="en-GB" sz="8800" dirty="0" smtClean="0"/>
          </a:p>
          <a:p>
            <a:r>
              <a:rPr lang="en-GB" sz="8800" dirty="0" smtClean="0"/>
              <a:t>Major employment </a:t>
            </a:r>
            <a:r>
              <a:rPr lang="en-GB" sz="8800" dirty="0" smtClean="0"/>
              <a:t>growth, airport expansion, green belt changes and transport infrastructure is </a:t>
            </a:r>
            <a:r>
              <a:rPr lang="en-GB" sz="8800" dirty="0" smtClean="0"/>
              <a:t>a strategic </a:t>
            </a:r>
            <a:r>
              <a:rPr lang="en-GB" sz="8800" dirty="0" smtClean="0"/>
              <a:t>issue:</a:t>
            </a:r>
            <a:endParaRPr lang="en-GB" sz="8800" dirty="0" smtClean="0"/>
          </a:p>
          <a:p>
            <a:pPr lvl="1"/>
            <a:r>
              <a:rPr lang="en-GB" sz="8400" dirty="0" smtClean="0"/>
              <a:t>Delivering 7,200 net additional </a:t>
            </a:r>
            <a:r>
              <a:rPr lang="en-GB" sz="8400" dirty="0" smtClean="0"/>
              <a:t>(jobs shared) </a:t>
            </a:r>
          </a:p>
          <a:p>
            <a:pPr lvl="1"/>
            <a:r>
              <a:rPr lang="en-GB" sz="8400" dirty="0" smtClean="0"/>
              <a:t>Major </a:t>
            </a:r>
            <a:r>
              <a:rPr lang="en-GB" sz="8400" dirty="0" smtClean="0"/>
              <a:t>infrastructure for LSA in Southend and </a:t>
            </a:r>
            <a:r>
              <a:rPr lang="en-GB" sz="8400" dirty="0" smtClean="0"/>
              <a:t>Rochford: </a:t>
            </a:r>
            <a:endParaRPr lang="en-GB" sz="8400" dirty="0" smtClean="0"/>
          </a:p>
          <a:p>
            <a:pPr lvl="2">
              <a:buFont typeface="Wingdings" pitchFamily="2" charset="2"/>
              <a:buChar char="§"/>
            </a:pPr>
            <a:r>
              <a:rPr lang="en-GB" sz="8400" dirty="0" smtClean="0"/>
              <a:t>Control tower, railway station, terminal building, runway and hotel </a:t>
            </a:r>
          </a:p>
          <a:p>
            <a:r>
              <a:rPr lang="en-GB" sz="8800" dirty="0" smtClean="0"/>
              <a:t>Upgrade of road junctions along the strategic highway network and around the development - communication between the relevant highway authorities vital </a:t>
            </a:r>
          </a:p>
          <a:p>
            <a:r>
              <a:rPr lang="en-GB" sz="8800" dirty="0" smtClean="0"/>
              <a:t>JAAP </a:t>
            </a:r>
            <a:r>
              <a:rPr lang="en-GB" sz="8800" dirty="0" smtClean="0"/>
              <a:t>also provides a key evidence </a:t>
            </a:r>
            <a:r>
              <a:rPr lang="en-GB" sz="8800" dirty="0" smtClean="0"/>
              <a:t>base </a:t>
            </a:r>
            <a:r>
              <a:rPr lang="en-GB" sz="8800" dirty="0" smtClean="0"/>
              <a:t>document for bidding for </a:t>
            </a:r>
            <a:r>
              <a:rPr lang="en-GB" sz="8800" dirty="0" smtClean="0"/>
              <a:t>local growth fund and </a:t>
            </a:r>
            <a:r>
              <a:rPr lang="en-GB" sz="8800" dirty="0" smtClean="0"/>
              <a:t>there is major advantages </a:t>
            </a:r>
            <a:r>
              <a:rPr lang="en-GB" sz="8800" dirty="0" smtClean="0"/>
              <a:t>to a joined up approach for business </a:t>
            </a:r>
            <a:r>
              <a:rPr lang="en-GB" sz="8800" dirty="0" smtClean="0"/>
              <a:t>case to Government </a:t>
            </a:r>
            <a:endParaRPr lang="en-GB" sz="8800" dirty="0" smtClean="0"/>
          </a:p>
          <a:p>
            <a:endParaRPr lang="en-GB" sz="5100" dirty="0" smtClean="0"/>
          </a:p>
          <a:p>
            <a:pPr marL="0" indent="0">
              <a:buNone/>
            </a:pPr>
            <a:endParaRPr lang="en-GB" sz="2000" dirty="0" smtClean="0"/>
          </a:p>
          <a:p>
            <a:endParaRPr lang="en-GB" sz="2000" dirty="0" smtClean="0"/>
          </a:p>
          <a:p>
            <a:pPr marL="0" indent="0">
              <a:buNone/>
            </a:pPr>
            <a:r>
              <a:rPr lang="en-GB" dirty="0" smtClean="0"/>
              <a:t> </a:t>
            </a:r>
            <a:endParaRPr lang="en-GB" dirty="0"/>
          </a:p>
        </p:txBody>
      </p:sp>
    </p:spTree>
    <p:extLst>
      <p:ext uri="{BB962C8B-B14F-4D97-AF65-F5344CB8AC3E}">
        <p14:creationId xmlns:p14="http://schemas.microsoft.com/office/powerpoint/2010/main" val="476390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4000" b="1" dirty="0" smtClean="0">
                <a:solidFill>
                  <a:schemeClr val="accent3">
                    <a:lumMod val="50000"/>
                  </a:schemeClr>
                </a:solidFill>
              </a:rPr>
              <a:t>The Approach to the JAAP</a:t>
            </a:r>
            <a:endParaRPr lang="en-GB" sz="4000" b="1" dirty="0">
              <a:solidFill>
                <a:schemeClr val="accent3">
                  <a:lumMod val="50000"/>
                </a:schemeClr>
              </a:solidFill>
            </a:endParaRPr>
          </a:p>
        </p:txBody>
      </p:sp>
      <p:sp>
        <p:nvSpPr>
          <p:cNvPr id="3" name="Content Placeholder 2"/>
          <p:cNvSpPr>
            <a:spLocks noGrp="1"/>
          </p:cNvSpPr>
          <p:nvPr>
            <p:ph idx="1"/>
          </p:nvPr>
        </p:nvSpPr>
        <p:spPr>
          <a:xfrm>
            <a:off x="467544" y="1052736"/>
            <a:ext cx="8229600" cy="5069160"/>
          </a:xfrm>
        </p:spPr>
        <p:txBody>
          <a:bodyPr>
            <a:normAutofit fontScale="92500" lnSpcReduction="20000"/>
          </a:bodyPr>
          <a:lstStyle/>
          <a:p>
            <a:r>
              <a:rPr lang="en-GB" sz="2200" dirty="0" smtClean="0"/>
              <a:t>Early and continuous dialogue between </a:t>
            </a:r>
            <a:r>
              <a:rPr lang="en-GB" sz="2200" dirty="0" smtClean="0"/>
              <a:t>officers:</a:t>
            </a:r>
          </a:p>
          <a:p>
            <a:pPr lvl="1"/>
            <a:r>
              <a:rPr lang="en-GB" sz="1800" dirty="0" smtClean="0"/>
              <a:t>Regular meetings between key officers involved in the preparation of the JAAP</a:t>
            </a:r>
          </a:p>
          <a:p>
            <a:pPr lvl="1"/>
            <a:r>
              <a:rPr lang="en-GB" sz="1800" dirty="0" smtClean="0"/>
              <a:t>Senior management kept informed at all stages of production with regular update meetings </a:t>
            </a:r>
          </a:p>
          <a:p>
            <a:pPr lvl="1"/>
            <a:r>
              <a:rPr lang="en-GB" sz="1800" dirty="0" smtClean="0"/>
              <a:t>Regular contact with Committee sections at each </a:t>
            </a:r>
            <a:r>
              <a:rPr lang="en-GB" sz="1800" dirty="0"/>
              <a:t>Council </a:t>
            </a:r>
            <a:r>
              <a:rPr lang="en-GB" sz="1800" dirty="0" smtClean="0"/>
              <a:t>to co-ordinate the </a:t>
            </a:r>
            <a:r>
              <a:rPr lang="en-GB" sz="1800" dirty="0"/>
              <a:t>approach to taking the JAAP through their respective </a:t>
            </a:r>
            <a:r>
              <a:rPr lang="en-GB" sz="1800" dirty="0" smtClean="0"/>
              <a:t>committee</a:t>
            </a:r>
          </a:p>
          <a:p>
            <a:pPr lvl="1"/>
            <a:r>
              <a:rPr lang="en-GB" sz="1800" dirty="0" smtClean="0"/>
              <a:t>Regular meetings with communications teams from both authorities to ensure that the press releases and statements by Members are agreed and co-ordinated </a:t>
            </a:r>
          </a:p>
          <a:p>
            <a:pPr lvl="1"/>
            <a:r>
              <a:rPr lang="en-GB" sz="1800" dirty="0" smtClean="0"/>
              <a:t>JAAP was also on the agenda at the regular EPOA Officer meetings for discussion</a:t>
            </a:r>
            <a:endParaRPr lang="en-GB" sz="1800" dirty="0"/>
          </a:p>
          <a:p>
            <a:pPr lvl="1"/>
            <a:endParaRPr lang="en-GB" sz="1800" dirty="0" smtClean="0"/>
          </a:p>
          <a:p>
            <a:r>
              <a:rPr lang="en-GB" sz="2200" dirty="0" smtClean="0"/>
              <a:t>Early and continuous dialogue with key </a:t>
            </a:r>
            <a:r>
              <a:rPr lang="en-GB" sz="2200" dirty="0" smtClean="0"/>
              <a:t>partners:</a:t>
            </a:r>
          </a:p>
          <a:p>
            <a:pPr lvl="1"/>
            <a:r>
              <a:rPr lang="en-GB" sz="1800" dirty="0" smtClean="0"/>
              <a:t>An Airport and Transport Liaison Group </a:t>
            </a:r>
            <a:r>
              <a:rPr lang="en-GB" sz="1800" dirty="0"/>
              <a:t>was also set up so that there was regular dialogue between key officers from all disciplines as well as TGSE representatives and London Southend </a:t>
            </a:r>
            <a:r>
              <a:rPr lang="en-GB" sz="1800" dirty="0" smtClean="0"/>
              <a:t>Airport and other parties where deemed appropriate</a:t>
            </a:r>
          </a:p>
          <a:p>
            <a:pPr lvl="1"/>
            <a:endParaRPr lang="en-GB" sz="1800" dirty="0" smtClean="0"/>
          </a:p>
          <a:p>
            <a:r>
              <a:rPr lang="en-GB" sz="2200" dirty="0" smtClean="0"/>
              <a:t>Early and continuous dialogue with Members</a:t>
            </a:r>
          </a:p>
          <a:p>
            <a:pPr lvl="1"/>
            <a:r>
              <a:rPr lang="en-GB" sz="1800" dirty="0" smtClean="0"/>
              <a:t>A </a:t>
            </a:r>
            <a:r>
              <a:rPr lang="en-GB" sz="1800" dirty="0" smtClean="0"/>
              <a:t>formal joint committee set up meeting to make decisions at key stages for </a:t>
            </a:r>
            <a:r>
              <a:rPr lang="en-GB" sz="1800" dirty="0" smtClean="0"/>
              <a:t>JAAP</a:t>
            </a:r>
            <a:r>
              <a:rPr lang="en-GB" sz="1800" dirty="0" smtClean="0"/>
              <a:t> </a:t>
            </a:r>
            <a:r>
              <a:rPr lang="en-GB" sz="1800" dirty="0" smtClean="0"/>
              <a:t>preparation and </a:t>
            </a:r>
            <a:r>
              <a:rPr lang="en-GB" sz="1800" dirty="0" smtClean="0"/>
              <a:t>delivery – this is continuing through Implementation stage</a:t>
            </a:r>
          </a:p>
          <a:p>
            <a:pPr lvl="1"/>
            <a:r>
              <a:rPr lang="en-GB" sz="1800" dirty="0" smtClean="0"/>
              <a:t>The JAAP was also presented to TSGE Planning and Transport Board and TGSE Board for formal agreement </a:t>
            </a:r>
          </a:p>
          <a:p>
            <a:endParaRPr lang="en-GB" dirty="0"/>
          </a:p>
        </p:txBody>
      </p:sp>
    </p:spTree>
    <p:extLst>
      <p:ext uri="{BB962C8B-B14F-4D97-AF65-F5344CB8AC3E}">
        <p14:creationId xmlns:p14="http://schemas.microsoft.com/office/powerpoint/2010/main" val="2028650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chemeClr val="tx2">
                    <a:lumMod val="75000"/>
                  </a:schemeClr>
                </a:solidFill>
              </a:rPr>
              <a:t>5</a:t>
            </a:r>
            <a:r>
              <a:rPr lang="en-GB" b="1" dirty="0" smtClean="0">
                <a:solidFill>
                  <a:schemeClr val="tx2">
                    <a:lumMod val="75000"/>
                  </a:schemeClr>
                </a:solidFill>
              </a:rPr>
              <a:t>.	Wider Partnership Working</a:t>
            </a:r>
            <a:endParaRPr lang="en-GB" b="1" dirty="0">
              <a:solidFill>
                <a:schemeClr val="tx2">
                  <a:lumMod val="75000"/>
                </a:schemeClr>
              </a:solidFill>
            </a:endParaRPr>
          </a:p>
        </p:txBody>
      </p:sp>
    </p:spTree>
    <p:extLst>
      <p:ext uri="{BB962C8B-B14F-4D97-AF65-F5344CB8AC3E}">
        <p14:creationId xmlns:p14="http://schemas.microsoft.com/office/powerpoint/2010/main" val="3054961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5688632" cy="4752528"/>
          </a:xfrm>
        </p:spPr>
        <p:txBody>
          <a:bodyPr>
            <a:normAutofit fontScale="85000" lnSpcReduction="20000"/>
          </a:bodyPr>
          <a:lstStyle/>
          <a:p>
            <a:r>
              <a:rPr lang="en-GB" sz="2200" dirty="0" smtClean="0"/>
              <a:t>Pur</a:t>
            </a:r>
            <a:r>
              <a:rPr lang="en-GB" sz="2200" dirty="0" smtClean="0"/>
              <a:t>pose of Partnership:</a:t>
            </a:r>
            <a:endParaRPr lang="en-GB" sz="2200" dirty="0"/>
          </a:p>
          <a:p>
            <a:pPr lvl="1"/>
            <a:r>
              <a:rPr lang="en-GB" sz="2100" dirty="0" smtClean="0"/>
              <a:t>The </a:t>
            </a:r>
            <a:r>
              <a:rPr lang="en-GB" sz="2100" dirty="0"/>
              <a:t>TGSE Partnership aims to coordinate regeneration in the </a:t>
            </a:r>
            <a:r>
              <a:rPr lang="en-GB" sz="2100" dirty="0" smtClean="0"/>
              <a:t>sub-region </a:t>
            </a:r>
            <a:endParaRPr lang="en-GB" sz="2100" dirty="0" smtClean="0"/>
          </a:p>
          <a:p>
            <a:pPr lvl="1"/>
            <a:r>
              <a:rPr lang="en-GB" sz="2100" dirty="0" smtClean="0"/>
              <a:t>To help </a:t>
            </a:r>
            <a:r>
              <a:rPr lang="en-GB" sz="2100" dirty="0"/>
              <a:t>local authorities cooperate on </a:t>
            </a:r>
            <a:r>
              <a:rPr lang="en-GB" sz="2100" dirty="0" smtClean="0"/>
              <a:t>planning, economic </a:t>
            </a:r>
            <a:r>
              <a:rPr lang="en-GB" sz="2100" dirty="0" smtClean="0"/>
              <a:t>and transport </a:t>
            </a:r>
            <a:r>
              <a:rPr lang="en-GB" sz="2100" dirty="0" smtClean="0"/>
              <a:t>matters</a:t>
            </a:r>
          </a:p>
          <a:p>
            <a:pPr lvl="1"/>
            <a:endParaRPr lang="en-GB" sz="1800" dirty="0"/>
          </a:p>
          <a:p>
            <a:pPr fontAlgn="base"/>
            <a:r>
              <a:rPr lang="en-GB" sz="2200" dirty="0"/>
              <a:t>The partnership is led by business representatives and </a:t>
            </a:r>
            <a:r>
              <a:rPr lang="en-GB" sz="2200" dirty="0" smtClean="0"/>
              <a:t>comprised the </a:t>
            </a:r>
            <a:r>
              <a:rPr lang="en-GB" sz="2200" dirty="0"/>
              <a:t>leaders of </a:t>
            </a:r>
            <a:r>
              <a:rPr lang="en-GB" sz="2200" dirty="0" smtClean="0"/>
              <a:t>six authorities*:</a:t>
            </a:r>
          </a:p>
          <a:p>
            <a:pPr lvl="1" fontAlgn="base">
              <a:buFont typeface="Wingdings" pitchFamily="2" charset="2"/>
              <a:buChar char="§"/>
            </a:pPr>
            <a:r>
              <a:rPr lang="en-GB" sz="2200" dirty="0" smtClean="0"/>
              <a:t>Southend Borough Council</a:t>
            </a:r>
          </a:p>
          <a:p>
            <a:pPr lvl="1" fontAlgn="base">
              <a:buFont typeface="Wingdings" pitchFamily="2" charset="2"/>
              <a:buChar char="§"/>
            </a:pPr>
            <a:r>
              <a:rPr lang="en-GB" sz="2200" dirty="0" smtClean="0"/>
              <a:t>Rochford District Council </a:t>
            </a:r>
          </a:p>
          <a:p>
            <a:pPr lvl="1" fontAlgn="base">
              <a:buFont typeface="Wingdings" pitchFamily="2" charset="2"/>
              <a:buChar char="§"/>
            </a:pPr>
            <a:r>
              <a:rPr lang="en-GB" sz="2200" dirty="0" smtClean="0"/>
              <a:t>Thurrock Council</a:t>
            </a:r>
          </a:p>
          <a:p>
            <a:pPr lvl="1" fontAlgn="base">
              <a:buFont typeface="Wingdings" pitchFamily="2" charset="2"/>
              <a:buChar char="§"/>
            </a:pPr>
            <a:r>
              <a:rPr lang="en-GB" sz="2200" dirty="0" smtClean="0"/>
              <a:t>Basildon District Council </a:t>
            </a:r>
          </a:p>
          <a:p>
            <a:pPr lvl="1" fontAlgn="base">
              <a:buFont typeface="Wingdings" pitchFamily="2" charset="2"/>
              <a:buChar char="§"/>
            </a:pPr>
            <a:r>
              <a:rPr lang="en-GB" sz="2200" dirty="0" smtClean="0"/>
              <a:t>Castle Point Borough Council</a:t>
            </a:r>
          </a:p>
          <a:p>
            <a:pPr lvl="1" fontAlgn="base">
              <a:buFont typeface="Wingdings" pitchFamily="2" charset="2"/>
              <a:buChar char="§"/>
            </a:pPr>
            <a:r>
              <a:rPr lang="en-GB" sz="2200" dirty="0" smtClean="0"/>
              <a:t>Essex County Council </a:t>
            </a:r>
          </a:p>
          <a:p>
            <a:pPr marL="457200" lvl="1" indent="0" fontAlgn="base">
              <a:buNone/>
            </a:pPr>
            <a:endParaRPr lang="en-GB" sz="2200" dirty="0" smtClean="0"/>
          </a:p>
          <a:p>
            <a:pPr marL="0" indent="0" fontAlgn="base">
              <a:buNone/>
            </a:pPr>
            <a:r>
              <a:rPr lang="en-GB" sz="2200" i="1" dirty="0" smtClean="0">
                <a:solidFill>
                  <a:schemeClr val="tx2">
                    <a:lumMod val="75000"/>
                  </a:schemeClr>
                </a:solidFill>
              </a:rPr>
              <a:t>* membership during preparation of the London Southend Airport and Environs Joint Area Action Plan</a:t>
            </a:r>
            <a:endParaRPr lang="en-GB" sz="2200" i="1" dirty="0">
              <a:solidFill>
                <a:schemeClr val="tx2">
                  <a:lumMod val="75000"/>
                </a:schemeClr>
              </a:solidFill>
            </a:endParaRPr>
          </a:p>
          <a:p>
            <a:endParaRPr lang="en-GB" sz="2400" dirty="0"/>
          </a:p>
        </p:txBody>
      </p:sp>
      <p:pic>
        <p:nvPicPr>
          <p:cNvPr id="1026" name="Picture 2" descr="C:\Users\Matthew Thomas\Desktop\Presentations\Thames Gatew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332656"/>
            <a:ext cx="8145463"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tthew Thomas\Desktop\Presentations\TSGE - planning and trans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3" y="1700808"/>
            <a:ext cx="2644657"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4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3">
                    <a:lumMod val="50000"/>
                  </a:schemeClr>
                </a:solidFill>
              </a:rPr>
              <a:t>Matters Addressed</a:t>
            </a:r>
            <a:endParaRPr lang="en-GB" sz="4000" b="1" dirty="0">
              <a:solidFill>
                <a:schemeClr val="accent3">
                  <a:lumMod val="50000"/>
                </a:schemeClr>
              </a:solidFill>
            </a:endParaRPr>
          </a:p>
        </p:txBody>
      </p:sp>
      <p:sp>
        <p:nvSpPr>
          <p:cNvPr id="3" name="Content Placeholder 2"/>
          <p:cNvSpPr>
            <a:spLocks noGrp="1"/>
          </p:cNvSpPr>
          <p:nvPr>
            <p:ph idx="1"/>
          </p:nvPr>
        </p:nvSpPr>
        <p:spPr>
          <a:xfrm>
            <a:off x="323528" y="1628800"/>
            <a:ext cx="8229600" cy="3960440"/>
          </a:xfrm>
        </p:spPr>
        <p:txBody>
          <a:bodyPr>
            <a:normAutofit/>
          </a:bodyPr>
          <a:lstStyle/>
          <a:p>
            <a:pPr marL="514350" indent="-514350">
              <a:buAutoNum type="arabicPeriod"/>
            </a:pPr>
            <a:r>
              <a:rPr lang="en-GB" sz="2400" dirty="0" smtClean="0"/>
              <a:t>Geography and Local Context  </a:t>
            </a:r>
          </a:p>
          <a:p>
            <a:pPr marL="514350" indent="-514350">
              <a:buAutoNum type="arabicPeriod"/>
            </a:pPr>
            <a:r>
              <a:rPr lang="en-GB" sz="2400" dirty="0" smtClean="0"/>
              <a:t>Legislation - Duty to Co-operate </a:t>
            </a:r>
            <a:endParaRPr lang="en-GB" sz="2400" dirty="0"/>
          </a:p>
          <a:p>
            <a:pPr marL="514350" indent="-514350">
              <a:buAutoNum type="arabicPeriod"/>
            </a:pPr>
            <a:r>
              <a:rPr lang="en-GB" sz="2400" dirty="0" smtClean="0"/>
              <a:t>Planning Policy Background</a:t>
            </a:r>
          </a:p>
          <a:p>
            <a:pPr marL="514350" indent="-514350">
              <a:buAutoNum type="arabicPeriod"/>
            </a:pPr>
            <a:r>
              <a:rPr lang="en-GB" sz="2400" dirty="0" smtClean="0"/>
              <a:t>JAAP – joint working </a:t>
            </a:r>
          </a:p>
          <a:p>
            <a:pPr marL="514350" indent="-514350">
              <a:buAutoNum type="arabicPeriod"/>
            </a:pPr>
            <a:r>
              <a:rPr lang="en-GB" sz="2400" dirty="0" smtClean="0"/>
              <a:t>Wider Partnership Working </a:t>
            </a:r>
          </a:p>
          <a:p>
            <a:pPr marL="514350" indent="-514350">
              <a:buAutoNum type="arabicPeriod"/>
            </a:pPr>
            <a:r>
              <a:rPr lang="en-GB" sz="2400" dirty="0" smtClean="0"/>
              <a:t>Overall Benefits, Challenges &amp; Key </a:t>
            </a:r>
            <a:r>
              <a:rPr lang="en-GB" sz="2400" dirty="0" smtClean="0"/>
              <a:t>Outcomes of Partnership Working </a:t>
            </a:r>
            <a:endParaRPr lang="en-GB" sz="2400" dirty="0" smtClean="0"/>
          </a:p>
          <a:p>
            <a:pPr marL="514350" indent="-514350">
              <a:buAutoNum type="arabicPeriod"/>
            </a:pPr>
            <a:r>
              <a:rPr lang="en-GB" sz="2400" dirty="0" smtClean="0"/>
              <a:t>Lessons Learned</a:t>
            </a:r>
          </a:p>
          <a:p>
            <a:endParaRPr lang="en-GB" dirty="0" smtClean="0"/>
          </a:p>
          <a:p>
            <a:endParaRPr lang="en-GB" dirty="0"/>
          </a:p>
        </p:txBody>
      </p:sp>
    </p:spTree>
    <p:extLst>
      <p:ext uri="{BB962C8B-B14F-4D97-AF65-F5344CB8AC3E}">
        <p14:creationId xmlns:p14="http://schemas.microsoft.com/office/powerpoint/2010/main" val="1981050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3">
                    <a:lumMod val="50000"/>
                  </a:schemeClr>
                </a:solidFill>
              </a:rPr>
              <a:t>TGSE Partnership Approach </a:t>
            </a:r>
            <a:endParaRPr lang="en-GB" sz="4000" b="1" dirty="0">
              <a:solidFill>
                <a:schemeClr val="accent3">
                  <a:lumMod val="50000"/>
                </a:schemeClr>
              </a:solidFill>
            </a:endParaRPr>
          </a:p>
        </p:txBody>
      </p:sp>
      <p:sp>
        <p:nvSpPr>
          <p:cNvPr id="3" name="Content Placeholder 2"/>
          <p:cNvSpPr>
            <a:spLocks noGrp="1"/>
          </p:cNvSpPr>
          <p:nvPr>
            <p:ph idx="1"/>
          </p:nvPr>
        </p:nvSpPr>
        <p:spPr>
          <a:xfrm>
            <a:off x="457200" y="1124744"/>
            <a:ext cx="8229600" cy="5001419"/>
          </a:xfrm>
        </p:spPr>
        <p:txBody>
          <a:bodyPr>
            <a:normAutofit fontScale="62500" lnSpcReduction="20000"/>
          </a:bodyPr>
          <a:lstStyle/>
          <a:p>
            <a:r>
              <a:rPr lang="en-GB" sz="2400" dirty="0" smtClean="0"/>
              <a:t>Clear Reporting lines and Regular Meetings:</a:t>
            </a:r>
          </a:p>
          <a:p>
            <a:pPr lvl="1"/>
            <a:r>
              <a:rPr lang="en-GB" sz="2200" dirty="0" smtClean="0"/>
              <a:t>TGSE Planning </a:t>
            </a:r>
            <a:r>
              <a:rPr lang="en-GB" sz="2200" dirty="0" smtClean="0"/>
              <a:t>and Transport Board – overseeing of key strategic planning documents and transport infrastructure strategy and </a:t>
            </a:r>
            <a:r>
              <a:rPr lang="en-GB" sz="2200" dirty="0" smtClean="0"/>
              <a:t>schemes</a:t>
            </a:r>
          </a:p>
          <a:p>
            <a:pPr lvl="1"/>
            <a:r>
              <a:rPr lang="en-GB" sz="2100" dirty="0" smtClean="0"/>
              <a:t>TGSE Leaders Board for the six authorities involved in the sub-region</a:t>
            </a:r>
          </a:p>
          <a:p>
            <a:pPr lvl="1"/>
            <a:r>
              <a:rPr lang="en-GB" sz="2100" dirty="0" smtClean="0"/>
              <a:t>TGSE Planning and Transport Officer Group – reporting to TGSE Planning and Transport Board</a:t>
            </a:r>
          </a:p>
          <a:p>
            <a:pPr lvl="1"/>
            <a:r>
              <a:rPr lang="en-GB" sz="2100" dirty="0" smtClean="0"/>
              <a:t>TGSE Strategic Planning and Duty to Co-operate Group </a:t>
            </a:r>
            <a:endParaRPr lang="en-GB" sz="2100" dirty="0" smtClean="0"/>
          </a:p>
          <a:p>
            <a:pPr marL="0" indent="0">
              <a:buNone/>
            </a:pPr>
            <a:endParaRPr lang="en-GB" sz="2400" dirty="0" smtClean="0"/>
          </a:p>
          <a:p>
            <a:r>
              <a:rPr lang="en-GB" sz="2400" dirty="0" smtClean="0"/>
              <a:t>Development </a:t>
            </a:r>
            <a:r>
              <a:rPr lang="en-GB" sz="2400" dirty="0" smtClean="0"/>
              <a:t>of a Memorandum of Co-operation and Understanding, to </a:t>
            </a:r>
            <a:r>
              <a:rPr lang="en-GB" sz="2400" dirty="0" smtClean="0"/>
              <a:t>agree and co-ordinate </a:t>
            </a:r>
            <a:r>
              <a:rPr lang="en-GB" sz="2400" dirty="0" smtClean="0"/>
              <a:t>approach to key strategic issues and evidence base </a:t>
            </a:r>
            <a:r>
              <a:rPr lang="en-GB" sz="2400" dirty="0" smtClean="0"/>
              <a:t>documents</a:t>
            </a:r>
          </a:p>
          <a:p>
            <a:endParaRPr lang="en-GB" sz="2400" dirty="0" smtClean="0"/>
          </a:p>
          <a:p>
            <a:r>
              <a:rPr lang="en-GB" sz="2400" dirty="0" smtClean="0"/>
              <a:t>Involvement of key </a:t>
            </a:r>
            <a:r>
              <a:rPr lang="en-GB" sz="2400" dirty="0" smtClean="0"/>
              <a:t>partners: </a:t>
            </a:r>
          </a:p>
          <a:p>
            <a:pPr lvl="1"/>
            <a:r>
              <a:rPr lang="en-GB" sz="2000" dirty="0" smtClean="0"/>
              <a:t>London Southend Airport, London Gateway Port, Chamber </a:t>
            </a:r>
            <a:r>
              <a:rPr lang="en-GB" sz="2000" dirty="0" smtClean="0"/>
              <a:t>of Commence, the Highway Agency and rail operatives </a:t>
            </a:r>
            <a:r>
              <a:rPr lang="en-GB" sz="2000" dirty="0" smtClean="0"/>
              <a:t>etc. </a:t>
            </a:r>
          </a:p>
          <a:p>
            <a:pPr lvl="1"/>
            <a:endParaRPr lang="en-GB" sz="2000" dirty="0" smtClean="0"/>
          </a:p>
          <a:p>
            <a:r>
              <a:rPr lang="en-GB" sz="2400" dirty="0" smtClean="0"/>
              <a:t>Preparation of key evidence base </a:t>
            </a:r>
            <a:r>
              <a:rPr lang="en-GB" sz="2400" dirty="0" smtClean="0"/>
              <a:t>document: </a:t>
            </a:r>
          </a:p>
          <a:p>
            <a:pPr lvl="1"/>
            <a:r>
              <a:rPr lang="en-GB" sz="2000" dirty="0" smtClean="0"/>
              <a:t>Strategic </a:t>
            </a:r>
            <a:r>
              <a:rPr lang="en-GB" sz="2000" dirty="0" smtClean="0"/>
              <a:t>Housing Market Assessment (</a:t>
            </a:r>
            <a:r>
              <a:rPr lang="en-GB" sz="2000" dirty="0" smtClean="0"/>
              <a:t>SHMA)</a:t>
            </a:r>
          </a:p>
          <a:p>
            <a:pPr lvl="1"/>
            <a:r>
              <a:rPr lang="en-GB" sz="2000" dirty="0" smtClean="0"/>
              <a:t>Strategic </a:t>
            </a:r>
            <a:r>
              <a:rPr lang="en-GB" sz="2000" dirty="0" smtClean="0"/>
              <a:t>Flood Risk Assessment(SRFA</a:t>
            </a:r>
            <a:r>
              <a:rPr lang="en-GB" sz="2000" dirty="0" smtClean="0"/>
              <a:t>)</a:t>
            </a:r>
          </a:p>
          <a:p>
            <a:pPr lvl="1"/>
            <a:r>
              <a:rPr lang="en-GB" sz="2000" dirty="0" smtClean="0"/>
              <a:t>Strategic Green belt review </a:t>
            </a:r>
          </a:p>
          <a:p>
            <a:pPr lvl="1"/>
            <a:r>
              <a:rPr lang="en-GB" sz="2000" dirty="0" smtClean="0"/>
              <a:t>Strategic Health Impact Assessments</a:t>
            </a:r>
            <a:endParaRPr lang="en-GB" sz="2000" dirty="0" smtClean="0"/>
          </a:p>
          <a:p>
            <a:pPr lvl="1"/>
            <a:endParaRPr lang="en-GB" sz="2000" dirty="0" smtClean="0"/>
          </a:p>
          <a:p>
            <a:r>
              <a:rPr lang="en-GB" sz="2400" dirty="0" smtClean="0"/>
              <a:t>Areas of interest for the Partnership include: </a:t>
            </a:r>
          </a:p>
          <a:p>
            <a:pPr lvl="1">
              <a:buFont typeface="Wingdings" pitchFamily="2" charset="2"/>
              <a:buChar char="§"/>
            </a:pPr>
            <a:r>
              <a:rPr lang="en-GB" sz="2400" dirty="0" smtClean="0"/>
              <a:t>housing supply, economic development, retail, health, transport, gypsies and travellers, climate change, waste and minerals, environment, heritage, green belt and green grid</a:t>
            </a:r>
          </a:p>
          <a:p>
            <a:endParaRPr lang="en-GB" sz="2000" dirty="0"/>
          </a:p>
        </p:txBody>
      </p:sp>
    </p:spTree>
    <p:extLst>
      <p:ext uri="{BB962C8B-B14F-4D97-AF65-F5344CB8AC3E}">
        <p14:creationId xmlns:p14="http://schemas.microsoft.com/office/powerpoint/2010/main" val="3354398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3">
                    <a:lumMod val="50000"/>
                  </a:schemeClr>
                </a:solidFill>
              </a:rPr>
              <a:t>South East Local Enterprise Partnership (SELEP</a:t>
            </a:r>
            <a:r>
              <a:rPr lang="en-GB" b="1" dirty="0" smtClean="0">
                <a:solidFill>
                  <a:schemeClr val="accent3">
                    <a:lumMod val="50000"/>
                  </a:schemeClr>
                </a:solidFill>
              </a:rPr>
              <a:t>) &amp; TGSE</a:t>
            </a:r>
            <a:endParaRPr lang="en-GB" b="1" dirty="0">
              <a:solidFill>
                <a:schemeClr val="accent3">
                  <a:lumMod val="50000"/>
                </a:schemeClr>
              </a:solidFill>
            </a:endParaRPr>
          </a:p>
        </p:txBody>
      </p:sp>
      <p:sp>
        <p:nvSpPr>
          <p:cNvPr id="3" name="Content Placeholder 2"/>
          <p:cNvSpPr>
            <a:spLocks noGrp="1"/>
          </p:cNvSpPr>
          <p:nvPr>
            <p:ph idx="1"/>
          </p:nvPr>
        </p:nvSpPr>
        <p:spPr>
          <a:xfrm>
            <a:off x="323528" y="1383085"/>
            <a:ext cx="5472608" cy="4782219"/>
          </a:xfrm>
        </p:spPr>
        <p:txBody>
          <a:bodyPr>
            <a:normAutofit/>
          </a:bodyPr>
          <a:lstStyle/>
          <a:p>
            <a:r>
              <a:rPr lang="en-GB" sz="1600" dirty="0" smtClean="0"/>
              <a:t>The </a:t>
            </a:r>
            <a:r>
              <a:rPr lang="en-GB" sz="1600" dirty="0" smtClean="0"/>
              <a:t>growth deals </a:t>
            </a:r>
            <a:r>
              <a:rPr lang="en-GB" sz="1600" dirty="0" smtClean="0"/>
              <a:t>are</a:t>
            </a:r>
            <a:r>
              <a:rPr lang="en-GB" sz="1600" dirty="0" smtClean="0"/>
              <a:t> </a:t>
            </a:r>
            <a:r>
              <a:rPr lang="en-GB" sz="1600" dirty="0" smtClean="0"/>
              <a:t>area </a:t>
            </a:r>
            <a:r>
              <a:rPr lang="en-GB" sz="1600" dirty="0" smtClean="0"/>
              <a:t>based on areas. </a:t>
            </a:r>
            <a:r>
              <a:rPr lang="en-GB" sz="1600" dirty="0" smtClean="0"/>
              <a:t>These comprise:</a:t>
            </a:r>
          </a:p>
          <a:p>
            <a:pPr lvl="1">
              <a:buFont typeface="Wingdings" pitchFamily="2" charset="2"/>
              <a:buChar char="§"/>
            </a:pPr>
            <a:r>
              <a:rPr lang="en-GB" sz="1600" dirty="0" smtClean="0"/>
              <a:t>East </a:t>
            </a:r>
            <a:r>
              <a:rPr lang="en-GB" sz="1600" dirty="0" smtClean="0"/>
              <a:t>Sussex, Essex</a:t>
            </a:r>
            <a:r>
              <a:rPr lang="en-GB" sz="1600" dirty="0" smtClean="0"/>
              <a:t>, </a:t>
            </a:r>
            <a:r>
              <a:rPr lang="en-GB" sz="1600" dirty="0" smtClean="0"/>
              <a:t>Kent </a:t>
            </a:r>
            <a:r>
              <a:rPr lang="en-GB" sz="1600" dirty="0" smtClean="0"/>
              <a:t>and Medway </a:t>
            </a:r>
            <a:r>
              <a:rPr lang="en-GB" sz="1600" dirty="0" smtClean="0"/>
              <a:t> and </a:t>
            </a:r>
            <a:r>
              <a:rPr lang="en-GB" sz="1600" dirty="0" smtClean="0">
                <a:solidFill>
                  <a:srgbClr val="002060"/>
                </a:solidFill>
              </a:rPr>
              <a:t>Thames </a:t>
            </a:r>
            <a:r>
              <a:rPr lang="en-GB" sz="1600" dirty="0" smtClean="0">
                <a:solidFill>
                  <a:srgbClr val="002060"/>
                </a:solidFill>
              </a:rPr>
              <a:t>Gateway South </a:t>
            </a:r>
            <a:r>
              <a:rPr lang="en-GB" sz="1600" dirty="0" smtClean="0">
                <a:solidFill>
                  <a:srgbClr val="002060"/>
                </a:solidFill>
              </a:rPr>
              <a:t>Essex</a:t>
            </a:r>
          </a:p>
          <a:p>
            <a:pPr>
              <a:buFont typeface="Wingdings" pitchFamily="2" charset="2"/>
              <a:buChar char="§"/>
            </a:pPr>
            <a:r>
              <a:rPr lang="en-GB" sz="1600" dirty="0" smtClean="0"/>
              <a:t>£155.8m (of £442.2m) funding allocation for TGSE including:</a:t>
            </a:r>
          </a:p>
          <a:p>
            <a:pPr lvl="1">
              <a:buFont typeface="Wingdings" pitchFamily="2" charset="2"/>
              <a:buChar char="§"/>
            </a:pPr>
            <a:r>
              <a:rPr lang="en-GB" sz="1600" dirty="0" smtClean="0"/>
              <a:t>£35.6m capacity improvements along the A127</a:t>
            </a:r>
          </a:p>
          <a:p>
            <a:pPr lvl="1">
              <a:buFont typeface="Wingdings" pitchFamily="2" charset="2"/>
              <a:buChar char="§"/>
            </a:pPr>
            <a:r>
              <a:rPr lang="en-GB" sz="1600" dirty="0" smtClean="0"/>
              <a:t>£5m for development of A13 widening scheme</a:t>
            </a:r>
          </a:p>
          <a:p>
            <a:pPr lvl="1">
              <a:buFont typeface="Wingdings" pitchFamily="2" charset="2"/>
              <a:buChar char="§"/>
            </a:pPr>
            <a:r>
              <a:rPr lang="en-GB" sz="1600" dirty="0" smtClean="0"/>
              <a:t>£9m Integrated Transport Package for Basildon</a:t>
            </a:r>
          </a:p>
          <a:p>
            <a:pPr lvl="1">
              <a:buFont typeface="Wingdings" pitchFamily="2" charset="2"/>
              <a:buChar char="§"/>
            </a:pPr>
            <a:r>
              <a:rPr lang="en-GB" sz="1600" dirty="0" smtClean="0"/>
              <a:t>£7m Transport works to deliver the Southend Central Area Action Plan (SCAAP)</a:t>
            </a:r>
          </a:p>
          <a:p>
            <a:pPr lvl="1">
              <a:buFont typeface="Wingdings" pitchFamily="2" charset="2"/>
              <a:buChar char="§"/>
            </a:pPr>
            <a:r>
              <a:rPr lang="en-GB" sz="1600" dirty="0" smtClean="0"/>
              <a:t>Investment package to support delivery of SCAAP</a:t>
            </a:r>
          </a:p>
          <a:p>
            <a:pPr lvl="1">
              <a:buFont typeface="Wingdings" pitchFamily="2" charset="2"/>
              <a:buChar char="§"/>
            </a:pPr>
            <a:r>
              <a:rPr lang="en-GB" sz="1600" dirty="0" smtClean="0"/>
              <a:t>TGSE Local Sustainable Transport capital funding </a:t>
            </a:r>
          </a:p>
          <a:p>
            <a:pPr>
              <a:buFont typeface="Wingdings" pitchFamily="2" charset="2"/>
              <a:buChar char="§"/>
            </a:pPr>
            <a:r>
              <a:rPr lang="en-GB" sz="1600" dirty="0" smtClean="0"/>
              <a:t>£22.8m for growth hub business support &amp; Skills Capital Funding </a:t>
            </a:r>
          </a:p>
          <a:p>
            <a:pPr>
              <a:buFont typeface="Wingdings" pitchFamily="2" charset="2"/>
              <a:buChar char="§"/>
            </a:pPr>
            <a:r>
              <a:rPr lang="en-GB" sz="1600" dirty="0" smtClean="0"/>
              <a:t>Just announced – extra £46.1m which is TGSE will go towards the JAAP, regeneration in Purfleet and new business environment in </a:t>
            </a:r>
            <a:r>
              <a:rPr lang="en-GB" sz="1600" dirty="0"/>
              <a:t>S</a:t>
            </a:r>
            <a:r>
              <a:rPr lang="en-GB" sz="1600" dirty="0" smtClean="0"/>
              <a:t>outhend</a:t>
            </a:r>
          </a:p>
          <a:p>
            <a:pPr lvl="1">
              <a:buFont typeface="Wingdings" pitchFamily="2" charset="2"/>
              <a:buChar char="§"/>
            </a:pPr>
            <a:endParaRPr lang="en-GB" sz="1800" dirty="0" smtClean="0"/>
          </a:p>
          <a:p>
            <a:endParaRPr lang="en-GB" sz="1600" dirty="0" smtClean="0"/>
          </a:p>
          <a:p>
            <a:endParaRPr lang="en-GB" sz="1600" dirty="0" smtClean="0"/>
          </a:p>
          <a:p>
            <a:endParaRPr lang="en-GB" sz="1600" dirty="0"/>
          </a:p>
        </p:txBody>
      </p:sp>
      <p:pic>
        <p:nvPicPr>
          <p:cNvPr id="1027" name="Picture 3" descr="C:\Users\Matthew Thomas\Desktop\Presentations\SELEP ar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412776"/>
            <a:ext cx="3035077" cy="433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57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solidFill>
                  <a:schemeClr val="tx2">
                    <a:lumMod val="75000"/>
                  </a:schemeClr>
                </a:solidFill>
              </a:rPr>
              <a:t>6</a:t>
            </a:r>
            <a:r>
              <a:rPr lang="en-GB" b="1" dirty="0" smtClean="0">
                <a:solidFill>
                  <a:schemeClr val="tx2">
                    <a:lumMod val="75000"/>
                  </a:schemeClr>
                </a:solidFill>
              </a:rPr>
              <a:t>. Overall </a:t>
            </a:r>
            <a:r>
              <a:rPr lang="en-GB" b="1" dirty="0">
                <a:solidFill>
                  <a:schemeClr val="tx2">
                    <a:lumMod val="75000"/>
                  </a:schemeClr>
                </a:solidFill>
              </a:rPr>
              <a:t>Benefits, Challenges &amp; Outcomes </a:t>
            </a:r>
            <a:r>
              <a:rPr lang="en-GB" b="1" dirty="0" smtClean="0">
                <a:solidFill>
                  <a:schemeClr val="tx2">
                    <a:lumMod val="75000"/>
                  </a:schemeClr>
                </a:solidFill>
              </a:rPr>
              <a:t>of Partnership Working</a:t>
            </a:r>
            <a:endParaRPr lang="en-GB" b="1" dirty="0">
              <a:solidFill>
                <a:schemeClr val="tx2">
                  <a:lumMod val="75000"/>
                </a:schemeClr>
              </a:solidFill>
            </a:endParaRPr>
          </a:p>
        </p:txBody>
      </p:sp>
    </p:spTree>
    <p:extLst>
      <p:ext uri="{BB962C8B-B14F-4D97-AF65-F5344CB8AC3E}">
        <p14:creationId xmlns:p14="http://schemas.microsoft.com/office/powerpoint/2010/main" val="1213148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93"/>
            <a:ext cx="8229600" cy="864096"/>
          </a:xfrm>
        </p:spPr>
        <p:txBody>
          <a:bodyPr/>
          <a:lstStyle/>
          <a:p>
            <a:r>
              <a:rPr lang="en-GB" sz="4000" b="1" dirty="0" smtClean="0">
                <a:solidFill>
                  <a:schemeClr val="accent3">
                    <a:lumMod val="50000"/>
                  </a:schemeClr>
                </a:solidFill>
              </a:rPr>
              <a:t>Benefits</a:t>
            </a:r>
            <a:r>
              <a:rPr lang="en-GB" dirty="0" smtClean="0"/>
              <a:t> </a:t>
            </a:r>
            <a:endParaRPr lang="en-GB" dirty="0"/>
          </a:p>
        </p:txBody>
      </p:sp>
      <p:sp>
        <p:nvSpPr>
          <p:cNvPr id="3" name="Content Placeholder 2"/>
          <p:cNvSpPr>
            <a:spLocks noGrp="1"/>
          </p:cNvSpPr>
          <p:nvPr>
            <p:ph idx="1"/>
          </p:nvPr>
        </p:nvSpPr>
        <p:spPr>
          <a:xfrm>
            <a:off x="467544" y="692696"/>
            <a:ext cx="8352928" cy="5184576"/>
          </a:xfrm>
        </p:spPr>
        <p:txBody>
          <a:bodyPr>
            <a:noAutofit/>
          </a:bodyPr>
          <a:lstStyle/>
          <a:p>
            <a:r>
              <a:rPr lang="en-GB" sz="1700" dirty="0" smtClean="0"/>
              <a:t>Creates c</a:t>
            </a:r>
            <a:r>
              <a:rPr lang="en-GB" sz="1700" dirty="0" smtClean="0"/>
              <a:t>lear </a:t>
            </a:r>
            <a:r>
              <a:rPr lang="en-GB" sz="1700" dirty="0" smtClean="0"/>
              <a:t>structures and </a:t>
            </a:r>
            <a:r>
              <a:rPr lang="en-GB" sz="1700" dirty="0" smtClean="0"/>
              <a:t>processes:</a:t>
            </a:r>
          </a:p>
          <a:p>
            <a:pPr lvl="1"/>
            <a:r>
              <a:rPr lang="en-GB" sz="1700" dirty="0" smtClean="0"/>
              <a:t>for </a:t>
            </a:r>
            <a:r>
              <a:rPr lang="en-GB" sz="1700" dirty="0" smtClean="0"/>
              <a:t>preparation, presentation, discussion and delivery of key planning policy documents, major schemes and infrastructure which affect boundaries wider than a single </a:t>
            </a:r>
            <a:r>
              <a:rPr lang="en-GB" sz="1700" dirty="0" smtClean="0"/>
              <a:t>local </a:t>
            </a:r>
            <a:r>
              <a:rPr lang="en-GB" sz="1700" dirty="0" smtClean="0"/>
              <a:t>authority </a:t>
            </a:r>
          </a:p>
          <a:p>
            <a:r>
              <a:rPr lang="en-GB" sz="1700" dirty="0" smtClean="0"/>
              <a:t>Substantial cost savings:</a:t>
            </a:r>
          </a:p>
          <a:p>
            <a:pPr lvl="1"/>
            <a:r>
              <a:rPr lang="en-GB" sz="1700" dirty="0" smtClean="0"/>
              <a:t>when combining </a:t>
            </a:r>
            <a:r>
              <a:rPr lang="en-GB" sz="1700" dirty="0" smtClean="0"/>
              <a:t>the preparation of key evidence based </a:t>
            </a:r>
            <a:r>
              <a:rPr lang="en-GB" sz="1700" dirty="0" smtClean="0"/>
              <a:t>documents – TGSE SHMA</a:t>
            </a:r>
          </a:p>
          <a:p>
            <a:r>
              <a:rPr lang="en-GB" sz="1700" dirty="0" smtClean="0"/>
              <a:t>Bigger Voice:</a:t>
            </a:r>
          </a:p>
          <a:p>
            <a:pPr lvl="1"/>
            <a:r>
              <a:rPr lang="en-GB" sz="1700" dirty="0" smtClean="0"/>
              <a:t>Authorities may feed into and combine responses on strategic matters beyond the sub-region (reporting of matters outside) and lobby where necessary</a:t>
            </a:r>
            <a:endParaRPr lang="en-GB" sz="1700" dirty="0" smtClean="0"/>
          </a:p>
          <a:p>
            <a:r>
              <a:rPr lang="en-GB" sz="1700" dirty="0" smtClean="0"/>
              <a:t>Successful funding bids:</a:t>
            </a:r>
          </a:p>
          <a:p>
            <a:pPr lvl="1"/>
            <a:r>
              <a:rPr lang="en-GB" sz="1700" dirty="0" smtClean="0"/>
              <a:t>Benefits when </a:t>
            </a:r>
            <a:r>
              <a:rPr lang="en-GB" sz="1700" dirty="0"/>
              <a:t>a</a:t>
            </a:r>
            <a:r>
              <a:rPr lang="en-GB" sz="1700" dirty="0" smtClean="0"/>
              <a:t>pplying </a:t>
            </a:r>
            <a:r>
              <a:rPr lang="en-GB" sz="1700" dirty="0" smtClean="0"/>
              <a:t>for funding from Government as a Partnership with clear approach and reporting structures, and with cross boundary and strategic projects, which feed into the SELEP Strategic Economic Plan, TGSE are able to demonstrate significant wider benefits for housing and economic development to meet Government Criteria</a:t>
            </a:r>
          </a:p>
          <a:p>
            <a:r>
              <a:rPr lang="en-GB" sz="1700" dirty="0" smtClean="0"/>
              <a:t>Clear Reporting of Duty to Corporate </a:t>
            </a:r>
            <a:endParaRPr lang="en-GB" sz="1700" dirty="0" smtClean="0"/>
          </a:p>
          <a:p>
            <a:pPr lvl="1"/>
            <a:r>
              <a:rPr lang="en-GB" sz="1700" dirty="0" smtClean="0"/>
              <a:t>Demonstrable and clear compliance with meetings recorded and minutes to help tell the story for an inspector </a:t>
            </a:r>
            <a:endParaRPr lang="en-GB" sz="1700" dirty="0"/>
          </a:p>
        </p:txBody>
      </p:sp>
    </p:spTree>
    <p:extLst>
      <p:ext uri="{BB962C8B-B14F-4D97-AF65-F5344CB8AC3E}">
        <p14:creationId xmlns:p14="http://schemas.microsoft.com/office/powerpoint/2010/main" val="3060172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en-GB" b="1" dirty="0" smtClean="0">
                <a:solidFill>
                  <a:schemeClr val="accent3">
                    <a:lumMod val="50000"/>
                  </a:schemeClr>
                </a:solidFill>
              </a:rPr>
              <a:t>Challenges</a:t>
            </a:r>
            <a:r>
              <a:rPr lang="en-GB" dirty="0" smtClean="0"/>
              <a:t> </a:t>
            </a:r>
            <a:endParaRPr lang="en-GB" dirty="0"/>
          </a:p>
        </p:txBody>
      </p:sp>
      <p:sp>
        <p:nvSpPr>
          <p:cNvPr id="3" name="Content Placeholder 2"/>
          <p:cNvSpPr>
            <a:spLocks noGrp="1"/>
          </p:cNvSpPr>
          <p:nvPr>
            <p:ph idx="1"/>
          </p:nvPr>
        </p:nvSpPr>
        <p:spPr>
          <a:xfrm>
            <a:off x="467544" y="764704"/>
            <a:ext cx="8229600" cy="5184576"/>
          </a:xfrm>
        </p:spPr>
        <p:txBody>
          <a:bodyPr>
            <a:normAutofit/>
          </a:bodyPr>
          <a:lstStyle/>
          <a:p>
            <a:r>
              <a:rPr lang="en-GB" sz="2000" dirty="0" smtClean="0"/>
              <a:t>Reach </a:t>
            </a:r>
            <a:r>
              <a:rPr lang="en-GB" sz="2000" dirty="0" smtClean="0"/>
              <a:t>an </a:t>
            </a:r>
            <a:r>
              <a:rPr lang="en-GB" sz="2000" dirty="0" smtClean="0"/>
              <a:t>acceptable and agreed solution:</a:t>
            </a:r>
          </a:p>
          <a:p>
            <a:pPr lvl="1"/>
            <a:r>
              <a:rPr lang="en-GB" sz="1600" dirty="0" smtClean="0"/>
              <a:t>potentially </a:t>
            </a:r>
            <a:r>
              <a:rPr lang="en-GB" sz="1600" dirty="0" smtClean="0"/>
              <a:t>conflicting approaches to the </a:t>
            </a:r>
            <a:r>
              <a:rPr lang="en-GB" sz="1600" dirty="0" smtClean="0"/>
              <a:t>content</a:t>
            </a:r>
            <a:r>
              <a:rPr lang="en-GB" sz="1600" dirty="0" smtClean="0"/>
              <a:t> </a:t>
            </a:r>
            <a:r>
              <a:rPr lang="en-GB" sz="1600" dirty="0" smtClean="0"/>
              <a:t>of </a:t>
            </a:r>
            <a:r>
              <a:rPr lang="en-GB" sz="1600" dirty="0" smtClean="0"/>
              <a:t>policies among local authorities producing joint plans </a:t>
            </a:r>
          </a:p>
          <a:p>
            <a:r>
              <a:rPr lang="en-GB" sz="2000" dirty="0" smtClean="0"/>
              <a:t>Coordinating preparation:</a:t>
            </a:r>
          </a:p>
          <a:p>
            <a:pPr lvl="1"/>
            <a:r>
              <a:rPr lang="en-GB" sz="1600" dirty="0" smtClean="0"/>
              <a:t> </a:t>
            </a:r>
            <a:r>
              <a:rPr lang="en-GB" sz="1600" dirty="0" smtClean="0"/>
              <a:t>writing and editing </a:t>
            </a:r>
            <a:r>
              <a:rPr lang="en-GB" sz="1600" dirty="0" smtClean="0"/>
              <a:t>different </a:t>
            </a:r>
            <a:r>
              <a:rPr lang="en-GB" sz="1600" dirty="0" smtClean="0"/>
              <a:t>sections of policy documents and funding documents between authorities and partners </a:t>
            </a:r>
          </a:p>
          <a:p>
            <a:pPr lvl="0"/>
            <a:r>
              <a:rPr lang="en-GB" sz="2000" dirty="0"/>
              <a:t>Coordinating different departments within </a:t>
            </a:r>
            <a:r>
              <a:rPr lang="en-GB" sz="2000" dirty="0" smtClean="0"/>
              <a:t>and between Councils:</a:t>
            </a:r>
          </a:p>
          <a:p>
            <a:pPr lvl="1"/>
            <a:r>
              <a:rPr lang="en-GB" sz="1600" dirty="0" smtClean="0"/>
              <a:t>to </a:t>
            </a:r>
            <a:r>
              <a:rPr lang="en-GB" sz="1600" dirty="0"/>
              <a:t>produce a cohesive, and deliverable, plan </a:t>
            </a:r>
            <a:r>
              <a:rPr lang="en-GB" sz="1600" dirty="0" smtClean="0"/>
              <a:t>e.g. </a:t>
            </a:r>
            <a:r>
              <a:rPr lang="en-GB" sz="1600" dirty="0" smtClean="0"/>
              <a:t>planning </a:t>
            </a:r>
            <a:r>
              <a:rPr lang="en-GB" sz="1600" dirty="0" smtClean="0"/>
              <a:t>and asset management </a:t>
            </a:r>
            <a:endParaRPr lang="en-GB" sz="1600" dirty="0" smtClean="0"/>
          </a:p>
          <a:p>
            <a:r>
              <a:rPr lang="en-GB" sz="2000" dirty="0" smtClean="0"/>
              <a:t>Agreement between Partnership:</a:t>
            </a:r>
          </a:p>
          <a:p>
            <a:pPr lvl="1"/>
            <a:r>
              <a:rPr lang="en-GB" sz="1400" dirty="0" smtClean="0"/>
              <a:t>Resolution </a:t>
            </a:r>
            <a:r>
              <a:rPr lang="en-GB" sz="1400" dirty="0" smtClean="0"/>
              <a:t>of potential conflicting political perspectives within TGSE Partnership area </a:t>
            </a:r>
            <a:endParaRPr lang="en-GB" sz="1400" dirty="0" smtClean="0"/>
          </a:p>
          <a:p>
            <a:pPr lvl="1"/>
            <a:r>
              <a:rPr lang="en-GB" sz="1400" dirty="0" smtClean="0"/>
              <a:t>Changes to political leadership of Councils  </a:t>
            </a:r>
            <a:endParaRPr lang="en-GB" sz="1400" dirty="0" smtClean="0"/>
          </a:p>
          <a:p>
            <a:pPr lvl="1"/>
            <a:r>
              <a:rPr lang="en-GB" sz="1400" dirty="0" smtClean="0"/>
              <a:t>Members agreement </a:t>
            </a:r>
            <a:r>
              <a:rPr lang="en-GB" sz="1400" dirty="0" smtClean="0"/>
              <a:t>from different local authorities to formally agree </a:t>
            </a:r>
            <a:r>
              <a:rPr lang="en-GB" sz="1400" dirty="0" smtClean="0"/>
              <a:t>strategic </a:t>
            </a:r>
            <a:r>
              <a:rPr lang="en-GB" sz="1400" dirty="0" smtClean="0"/>
              <a:t>matters (officers role and working relationship may be key to achieving the right outcome)</a:t>
            </a:r>
          </a:p>
          <a:p>
            <a:endParaRPr lang="en-GB" sz="2000" dirty="0"/>
          </a:p>
          <a:p>
            <a:pPr marL="0" indent="0">
              <a:buNone/>
            </a:pPr>
            <a:r>
              <a:rPr lang="en-GB" sz="2000" dirty="0"/>
              <a:t>O</a:t>
            </a:r>
            <a:r>
              <a:rPr lang="en-GB" sz="2000" dirty="0" smtClean="0"/>
              <a:t>verall </a:t>
            </a:r>
            <a:r>
              <a:rPr lang="en-GB" sz="2000" dirty="0" smtClean="0"/>
              <a:t>it doesn’t feel like there were too many challenges </a:t>
            </a:r>
            <a:r>
              <a:rPr lang="en-GB" sz="2000" dirty="0" smtClean="0"/>
              <a:t>to date so </a:t>
            </a:r>
            <a:r>
              <a:rPr lang="en-GB" sz="2000" dirty="0" smtClean="0"/>
              <a:t>far but the approach to the duty is still in its infancy for </a:t>
            </a:r>
            <a:r>
              <a:rPr lang="en-GB" sz="2000" dirty="0" smtClean="0"/>
              <a:t>the TSGE </a:t>
            </a:r>
            <a:r>
              <a:rPr lang="en-GB" sz="2000" dirty="0" smtClean="0"/>
              <a:t>P</a:t>
            </a:r>
            <a:r>
              <a:rPr lang="en-GB" sz="2000" dirty="0" smtClean="0"/>
              <a:t>artnership:</a:t>
            </a:r>
          </a:p>
          <a:p>
            <a:pPr marL="685800" lvl="1"/>
            <a:r>
              <a:rPr lang="en-GB" sz="1600" dirty="0" smtClean="0"/>
              <a:t>housing </a:t>
            </a:r>
            <a:r>
              <a:rPr lang="en-GB" sz="1600" dirty="0" smtClean="0"/>
              <a:t>may create the key challenge </a:t>
            </a:r>
          </a:p>
          <a:p>
            <a:pPr marL="0" indent="0">
              <a:buNone/>
            </a:pPr>
            <a:endParaRPr lang="en-GB" sz="2400" dirty="0" smtClean="0"/>
          </a:p>
          <a:p>
            <a:endParaRPr lang="en-GB" sz="2400" dirty="0"/>
          </a:p>
        </p:txBody>
      </p:sp>
    </p:spTree>
    <p:extLst>
      <p:ext uri="{BB962C8B-B14F-4D97-AF65-F5344CB8AC3E}">
        <p14:creationId xmlns:p14="http://schemas.microsoft.com/office/powerpoint/2010/main" val="4265858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3">
                    <a:lumMod val="50000"/>
                  </a:schemeClr>
                </a:solidFill>
              </a:rPr>
              <a:t>Key Outcomes</a:t>
            </a:r>
            <a:endParaRPr lang="en-GB" sz="4000" b="1" dirty="0">
              <a:solidFill>
                <a:schemeClr val="accent3">
                  <a:lumMod val="50000"/>
                </a:schemeClr>
              </a:solidFill>
            </a:endParaRPr>
          </a:p>
        </p:txBody>
      </p:sp>
      <p:sp>
        <p:nvSpPr>
          <p:cNvPr id="3" name="Content Placeholder 2"/>
          <p:cNvSpPr>
            <a:spLocks noGrp="1"/>
          </p:cNvSpPr>
          <p:nvPr>
            <p:ph idx="1"/>
          </p:nvPr>
        </p:nvSpPr>
        <p:spPr>
          <a:xfrm>
            <a:off x="457200" y="1340768"/>
            <a:ext cx="8229600" cy="4785395"/>
          </a:xfrm>
        </p:spPr>
        <p:txBody>
          <a:bodyPr/>
          <a:lstStyle/>
          <a:p>
            <a:pPr lvl="0"/>
            <a:r>
              <a:rPr lang="en-GB" sz="2800" dirty="0">
                <a:solidFill>
                  <a:prstClr val="black"/>
                </a:solidFill>
              </a:rPr>
              <a:t>Delivery of </a:t>
            </a:r>
            <a:r>
              <a:rPr lang="en-GB" sz="2800" dirty="0" smtClean="0">
                <a:solidFill>
                  <a:prstClr val="black"/>
                </a:solidFill>
              </a:rPr>
              <a:t>‘sound’ </a:t>
            </a:r>
            <a:r>
              <a:rPr lang="en-GB" sz="2800" dirty="0" smtClean="0">
                <a:solidFill>
                  <a:prstClr val="black"/>
                </a:solidFill>
              </a:rPr>
              <a:t>plans</a:t>
            </a:r>
            <a:endParaRPr lang="en-GB" sz="2800" dirty="0" smtClean="0">
              <a:solidFill>
                <a:prstClr val="black"/>
              </a:solidFill>
            </a:endParaRPr>
          </a:p>
          <a:p>
            <a:pPr lvl="0"/>
            <a:r>
              <a:rPr lang="en-GB" sz="2800" dirty="0" smtClean="0">
                <a:solidFill>
                  <a:prstClr val="black"/>
                </a:solidFill>
              </a:rPr>
              <a:t>Securing </a:t>
            </a:r>
            <a:r>
              <a:rPr lang="en-GB" sz="2800" dirty="0" smtClean="0">
                <a:solidFill>
                  <a:prstClr val="black"/>
                </a:solidFill>
              </a:rPr>
              <a:t>key and necessary funding </a:t>
            </a:r>
            <a:r>
              <a:rPr lang="en-GB" sz="2800" dirty="0" smtClean="0">
                <a:solidFill>
                  <a:prstClr val="black"/>
                </a:solidFill>
              </a:rPr>
              <a:t>from Government </a:t>
            </a:r>
            <a:endParaRPr lang="en-GB" sz="2800" dirty="0" smtClean="0">
              <a:solidFill>
                <a:prstClr val="black"/>
              </a:solidFill>
            </a:endParaRPr>
          </a:p>
          <a:p>
            <a:pPr lvl="0"/>
            <a:r>
              <a:rPr lang="en-GB" sz="2800" dirty="0" smtClean="0">
                <a:solidFill>
                  <a:prstClr val="black"/>
                </a:solidFill>
              </a:rPr>
              <a:t>Delivery </a:t>
            </a:r>
            <a:r>
              <a:rPr lang="en-GB" sz="2800" dirty="0" smtClean="0">
                <a:solidFill>
                  <a:prstClr val="black"/>
                </a:solidFill>
              </a:rPr>
              <a:t>of key Strategic evidence based documents with substantial cost saving through economies of scale </a:t>
            </a:r>
          </a:p>
          <a:p>
            <a:r>
              <a:rPr lang="en-GB" sz="2800" dirty="0" smtClean="0"/>
              <a:t>Enhanced </a:t>
            </a:r>
            <a:r>
              <a:rPr lang="en-GB" sz="2800" dirty="0"/>
              <a:t>working relationship between </a:t>
            </a:r>
            <a:r>
              <a:rPr lang="en-GB" sz="2800" dirty="0" smtClean="0"/>
              <a:t>participant Councils </a:t>
            </a:r>
            <a:r>
              <a:rPr lang="en-GB" sz="2800" dirty="0"/>
              <a:t>to take the plan forward towards </a:t>
            </a:r>
            <a:r>
              <a:rPr lang="en-GB" sz="2800" dirty="0" smtClean="0"/>
              <a:t>implementation</a:t>
            </a:r>
          </a:p>
          <a:p>
            <a:r>
              <a:rPr lang="en-GB" sz="2800" dirty="0" smtClean="0"/>
              <a:t>A workable solution to the duty to cooperate??</a:t>
            </a:r>
            <a:endParaRPr lang="en-GB" sz="2800" dirty="0"/>
          </a:p>
          <a:p>
            <a:pPr lvl="0"/>
            <a:endParaRPr lang="en-GB" sz="1800" dirty="0" smtClean="0">
              <a:solidFill>
                <a:prstClr val="black"/>
              </a:solidFill>
            </a:endParaRPr>
          </a:p>
          <a:p>
            <a:pPr lvl="0"/>
            <a:endParaRPr lang="en-GB" sz="1800" dirty="0" smtClean="0">
              <a:solidFill>
                <a:prstClr val="black"/>
              </a:solidFill>
            </a:endParaRPr>
          </a:p>
          <a:p>
            <a:pPr lvl="0"/>
            <a:endParaRPr lang="en-GB" sz="1800" dirty="0">
              <a:solidFill>
                <a:prstClr val="black"/>
              </a:solidFill>
            </a:endParaRPr>
          </a:p>
          <a:p>
            <a:endParaRPr lang="en-GB" dirty="0"/>
          </a:p>
        </p:txBody>
      </p:sp>
    </p:spTree>
    <p:extLst>
      <p:ext uri="{BB962C8B-B14F-4D97-AF65-F5344CB8AC3E}">
        <p14:creationId xmlns:p14="http://schemas.microsoft.com/office/powerpoint/2010/main" val="941068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20080"/>
          </a:xfrm>
        </p:spPr>
        <p:txBody>
          <a:bodyPr>
            <a:normAutofit fontScale="90000"/>
          </a:bodyPr>
          <a:lstStyle/>
          <a:p>
            <a:r>
              <a:rPr lang="en-GB" b="1" dirty="0" smtClean="0">
                <a:solidFill>
                  <a:schemeClr val="accent3">
                    <a:lumMod val="50000"/>
                  </a:schemeClr>
                </a:solidFill>
              </a:rPr>
              <a:t>Lessons Learned</a:t>
            </a:r>
            <a:endParaRPr lang="en-GB" b="1" dirty="0">
              <a:solidFill>
                <a:schemeClr val="accent3">
                  <a:lumMod val="50000"/>
                </a:schemeClr>
              </a:solidFill>
            </a:endParaRPr>
          </a:p>
        </p:txBody>
      </p:sp>
      <p:sp>
        <p:nvSpPr>
          <p:cNvPr id="3" name="Content Placeholder 2"/>
          <p:cNvSpPr>
            <a:spLocks noGrp="1"/>
          </p:cNvSpPr>
          <p:nvPr>
            <p:ph idx="1"/>
          </p:nvPr>
        </p:nvSpPr>
        <p:spPr>
          <a:xfrm>
            <a:off x="467544" y="692696"/>
            <a:ext cx="8229600" cy="5112568"/>
          </a:xfrm>
        </p:spPr>
        <p:txBody>
          <a:bodyPr>
            <a:noAutofit/>
          </a:bodyPr>
          <a:lstStyle/>
          <a:p>
            <a:pPr marL="0" indent="0" eaLnBrk="0" fontAlgn="base" hangingPunct="0">
              <a:spcAft>
                <a:spcPct val="0"/>
              </a:spcAft>
              <a:buNone/>
            </a:pPr>
            <a:r>
              <a:rPr lang="en-GB" altLang="en-US" sz="2200" b="1" kern="0" dirty="0" smtClean="0">
                <a:solidFill>
                  <a:schemeClr val="tx2">
                    <a:lumMod val="75000"/>
                  </a:schemeClr>
                </a:solidFill>
                <a:latin typeface="Calibri" pitchFamily="34" charset="0"/>
                <a:ea typeface="ＭＳ Ｐゴシック"/>
              </a:rPr>
              <a:t>Where possible:</a:t>
            </a:r>
          </a:p>
          <a:p>
            <a:pPr eaLnBrk="0" fontAlgn="base" hangingPunct="0">
              <a:spcAft>
                <a:spcPct val="0"/>
              </a:spcAft>
            </a:pPr>
            <a:r>
              <a:rPr lang="en-GB" altLang="en-US" sz="2000" kern="0" dirty="0" smtClean="0">
                <a:latin typeface="Calibri" pitchFamily="34" charset="0"/>
                <a:ea typeface="ＭＳ Ｐゴシック"/>
              </a:rPr>
              <a:t>Investigate </a:t>
            </a:r>
            <a:r>
              <a:rPr lang="en-GB" altLang="en-US" sz="2000" kern="0" dirty="0" smtClean="0">
                <a:latin typeface="Calibri" pitchFamily="34" charset="0"/>
                <a:ea typeface="ＭＳ Ｐゴシック"/>
              </a:rPr>
              <a:t>scope </a:t>
            </a:r>
            <a:r>
              <a:rPr lang="en-GB" altLang="en-US" sz="2000" kern="0" dirty="0" smtClean="0">
                <a:latin typeface="Calibri" pitchFamily="34" charset="0"/>
                <a:ea typeface="ＭＳ Ｐゴシック"/>
              </a:rPr>
              <a:t>for joint </a:t>
            </a:r>
            <a:r>
              <a:rPr lang="en-GB" altLang="en-US" sz="2000" kern="0" dirty="0" smtClean="0">
                <a:latin typeface="Calibri" pitchFamily="34" charset="0"/>
                <a:ea typeface="ＭＳ Ｐゴシック"/>
              </a:rPr>
              <a:t>working and planning </a:t>
            </a:r>
            <a:endParaRPr lang="en-GB" altLang="en-US" sz="2000" kern="0" dirty="0" smtClean="0">
              <a:latin typeface="Calibri" pitchFamily="34" charset="0"/>
              <a:ea typeface="ＭＳ Ｐゴシック"/>
            </a:endParaRPr>
          </a:p>
          <a:p>
            <a:pPr eaLnBrk="0" fontAlgn="base" hangingPunct="0">
              <a:spcAft>
                <a:spcPct val="0"/>
              </a:spcAft>
            </a:pPr>
            <a:r>
              <a:rPr lang="en-GB" altLang="en-US" sz="2000" kern="0" dirty="0" smtClean="0">
                <a:latin typeface="Calibri" pitchFamily="34" charset="0"/>
                <a:ea typeface="ＭＳ Ｐゴシック"/>
              </a:rPr>
              <a:t>Agree a Memorandum of understanding and overall strategy</a:t>
            </a:r>
          </a:p>
          <a:p>
            <a:pPr eaLnBrk="0" fontAlgn="base" hangingPunct="0">
              <a:spcAft>
                <a:spcPct val="0"/>
              </a:spcAft>
            </a:pPr>
            <a:r>
              <a:rPr lang="en-GB" altLang="en-US" sz="2000" kern="0" dirty="0" smtClean="0">
                <a:latin typeface="Calibri" pitchFamily="34" charset="0"/>
                <a:ea typeface="ＭＳ Ｐゴシック"/>
              </a:rPr>
              <a:t>Align preparation of local </a:t>
            </a:r>
            <a:r>
              <a:rPr lang="en-GB" altLang="en-US" sz="2000" kern="0" dirty="0">
                <a:latin typeface="Calibri" pitchFamily="34" charset="0"/>
                <a:ea typeface="ＭＳ Ｐゴシック"/>
              </a:rPr>
              <a:t>plans </a:t>
            </a:r>
            <a:r>
              <a:rPr lang="en-GB" altLang="en-US" sz="2000" kern="0" dirty="0" smtClean="0">
                <a:latin typeface="Calibri" pitchFamily="34" charset="0"/>
                <a:ea typeface="ＭＳ Ｐゴシック"/>
              </a:rPr>
              <a:t>and </a:t>
            </a:r>
            <a:r>
              <a:rPr lang="en-GB" altLang="en-US" sz="2000" kern="0" dirty="0">
                <a:latin typeface="Calibri" pitchFamily="34" charset="0"/>
                <a:ea typeface="ＭＳ Ｐゴシック"/>
              </a:rPr>
              <a:t>request same Inspector </a:t>
            </a:r>
          </a:p>
          <a:p>
            <a:pPr eaLnBrk="0" fontAlgn="base" hangingPunct="0">
              <a:spcAft>
                <a:spcPct val="0"/>
              </a:spcAft>
            </a:pPr>
            <a:r>
              <a:rPr lang="en-GB" altLang="en-US" sz="2000" kern="0" dirty="0" smtClean="0">
                <a:latin typeface="Calibri" pitchFamily="34" charset="0"/>
                <a:ea typeface="ＭＳ Ｐゴシック"/>
              </a:rPr>
              <a:t>Secure </a:t>
            </a:r>
            <a:r>
              <a:rPr lang="en-GB" altLang="en-US" sz="2000" kern="0" dirty="0" smtClean="0">
                <a:latin typeface="Calibri" pitchFamily="34" charset="0"/>
                <a:ea typeface="ＭＳ Ｐゴシック"/>
              </a:rPr>
              <a:t>sub-regional strategy </a:t>
            </a:r>
            <a:r>
              <a:rPr lang="en-GB" altLang="en-US" sz="2000" kern="0" dirty="0">
                <a:latin typeface="Calibri" pitchFamily="34" charset="0"/>
                <a:ea typeface="ＭＳ Ｐゴシック"/>
              </a:rPr>
              <a:t>not merely agree to seek to agree in future </a:t>
            </a:r>
          </a:p>
          <a:p>
            <a:pPr eaLnBrk="0" fontAlgn="base" hangingPunct="0">
              <a:spcAft>
                <a:spcPct val="0"/>
              </a:spcAft>
            </a:pPr>
            <a:r>
              <a:rPr lang="en-GB" altLang="en-US" sz="2000" kern="0" dirty="0" smtClean="0">
                <a:latin typeface="Calibri" pitchFamily="34" charset="0"/>
                <a:ea typeface="ＭＳ Ｐゴシック"/>
              </a:rPr>
              <a:t>Create joint </a:t>
            </a:r>
            <a:r>
              <a:rPr lang="en-GB" altLang="en-US" sz="2000" kern="0" dirty="0">
                <a:latin typeface="Calibri" pitchFamily="34" charset="0"/>
                <a:ea typeface="ＭＳ Ｐゴシック"/>
              </a:rPr>
              <a:t>local authority committees to formalise process   </a:t>
            </a:r>
            <a:endParaRPr lang="en-GB" altLang="en-US" sz="2000" kern="0" dirty="0" smtClean="0">
              <a:latin typeface="Calibri" pitchFamily="34" charset="0"/>
              <a:ea typeface="ＭＳ Ｐゴシック"/>
            </a:endParaRPr>
          </a:p>
          <a:p>
            <a:pPr eaLnBrk="0" fontAlgn="base" hangingPunct="0">
              <a:spcAft>
                <a:spcPct val="0"/>
              </a:spcAft>
            </a:pPr>
            <a:r>
              <a:rPr lang="en-GB" altLang="en-US" sz="2000" kern="0" dirty="0" smtClean="0">
                <a:latin typeface="Calibri" pitchFamily="34" charset="0"/>
                <a:ea typeface="ＭＳ Ｐゴシック"/>
              </a:rPr>
              <a:t>Have regular </a:t>
            </a:r>
            <a:r>
              <a:rPr lang="en-GB" altLang="en-US" sz="2000" kern="0" dirty="0">
                <a:latin typeface="Calibri" pitchFamily="34" charset="0"/>
                <a:ea typeface="ＭＳ Ｐゴシック"/>
              </a:rPr>
              <a:t>meetings to monitor </a:t>
            </a:r>
            <a:r>
              <a:rPr lang="en-GB" altLang="en-US" sz="2000" kern="0" dirty="0" smtClean="0">
                <a:latin typeface="Calibri" pitchFamily="34" charset="0"/>
                <a:ea typeface="ＭＳ Ｐゴシック"/>
              </a:rPr>
              <a:t>progress with partners and communication </a:t>
            </a:r>
            <a:endParaRPr lang="en-GB" altLang="en-US" sz="2000" kern="0" dirty="0">
              <a:latin typeface="Calibri" pitchFamily="34" charset="0"/>
              <a:ea typeface="ＭＳ Ｐゴシック"/>
            </a:endParaRPr>
          </a:p>
          <a:p>
            <a:pPr eaLnBrk="0" fontAlgn="base" hangingPunct="0">
              <a:spcAft>
                <a:spcPct val="0"/>
              </a:spcAft>
            </a:pPr>
            <a:r>
              <a:rPr lang="en-GB" altLang="en-US" sz="2000" kern="0" dirty="0" smtClean="0">
                <a:latin typeface="Calibri" pitchFamily="34" charset="0"/>
                <a:ea typeface="ＭＳ Ｐゴシック"/>
              </a:rPr>
              <a:t>Ensure </a:t>
            </a:r>
            <a:r>
              <a:rPr lang="en-GB" altLang="en-US" sz="2000" kern="0" dirty="0" smtClean="0">
                <a:latin typeface="Calibri" pitchFamily="34" charset="0"/>
                <a:ea typeface="ＭＳ Ｐゴシック"/>
              </a:rPr>
              <a:t>there is </a:t>
            </a:r>
            <a:r>
              <a:rPr lang="en-GB" altLang="en-US" sz="2000" kern="0" dirty="0">
                <a:latin typeface="Calibri" pitchFamily="34" charset="0"/>
                <a:ea typeface="ＭＳ Ｐゴシック"/>
              </a:rPr>
              <a:t>r</a:t>
            </a:r>
            <a:r>
              <a:rPr lang="en-GB" altLang="en-US" sz="2000" kern="0" dirty="0" smtClean="0">
                <a:latin typeface="Calibri" pitchFamily="34" charset="0"/>
                <a:ea typeface="ＭＳ Ｐゴシック"/>
              </a:rPr>
              <a:t>obust </a:t>
            </a:r>
            <a:r>
              <a:rPr lang="en-GB" altLang="en-US" sz="2000" kern="0" dirty="0">
                <a:latin typeface="Calibri" pitchFamily="34" charset="0"/>
                <a:ea typeface="ＭＳ Ｐゴシック"/>
              </a:rPr>
              <a:t>evidence to demonstrate </a:t>
            </a:r>
            <a:r>
              <a:rPr lang="en-GB" altLang="en-US" sz="2000" kern="0" dirty="0" smtClean="0">
                <a:latin typeface="Calibri" pitchFamily="34" charset="0"/>
                <a:ea typeface="ＭＳ Ｐゴシック"/>
              </a:rPr>
              <a:t>on-going and active engagement under </a:t>
            </a:r>
            <a:r>
              <a:rPr lang="en-GB" altLang="en-US" sz="2000" kern="0" dirty="0">
                <a:latin typeface="Calibri" pitchFamily="34" charset="0"/>
                <a:ea typeface="ＭＳ Ｐゴシック"/>
              </a:rPr>
              <a:t>D</a:t>
            </a:r>
            <a:r>
              <a:rPr lang="en-GB" altLang="en-US" sz="2000" kern="0" dirty="0" smtClean="0">
                <a:latin typeface="Calibri" pitchFamily="34" charset="0"/>
                <a:ea typeface="ＭＳ Ｐゴシック"/>
              </a:rPr>
              <a:t>uty to address in written statement </a:t>
            </a:r>
            <a:endParaRPr lang="en-GB" altLang="en-US" sz="2000" kern="0" dirty="0">
              <a:latin typeface="Calibri" pitchFamily="34" charset="0"/>
              <a:ea typeface="ＭＳ Ｐゴシック"/>
            </a:endParaRPr>
          </a:p>
          <a:p>
            <a:pPr eaLnBrk="0" fontAlgn="base" hangingPunct="0">
              <a:spcAft>
                <a:spcPct val="0"/>
              </a:spcAft>
            </a:pPr>
            <a:r>
              <a:rPr lang="en-GB" altLang="en-US" sz="2000" kern="0" dirty="0">
                <a:latin typeface="Calibri" pitchFamily="34" charset="0"/>
                <a:ea typeface="ＭＳ Ｐゴシック"/>
              </a:rPr>
              <a:t>Record  and  monitor </a:t>
            </a:r>
            <a:r>
              <a:rPr lang="en-GB" altLang="en-US" sz="2000" kern="0" dirty="0" smtClean="0">
                <a:latin typeface="Calibri" pitchFamily="34" charset="0"/>
                <a:ea typeface="ＭＳ Ｐゴシック"/>
              </a:rPr>
              <a:t>all decisions </a:t>
            </a:r>
            <a:r>
              <a:rPr lang="en-GB" altLang="en-US" sz="2000" kern="0" dirty="0">
                <a:latin typeface="Calibri" pitchFamily="34" charset="0"/>
                <a:ea typeface="ＭＳ Ｐゴシック"/>
              </a:rPr>
              <a:t>and other actions </a:t>
            </a:r>
            <a:r>
              <a:rPr lang="en-GB" altLang="en-US" sz="2000" kern="0" dirty="0" smtClean="0">
                <a:latin typeface="Calibri" pitchFamily="34" charset="0"/>
                <a:ea typeface="ＭＳ Ｐゴシック"/>
              </a:rPr>
              <a:t>even if they are not detailed in the Duty </a:t>
            </a:r>
            <a:endParaRPr lang="en-GB" altLang="en-US" sz="2000" kern="0" dirty="0">
              <a:latin typeface="Calibri" pitchFamily="34" charset="0"/>
              <a:ea typeface="ＭＳ Ｐゴシック"/>
            </a:endParaRPr>
          </a:p>
          <a:p>
            <a:pPr eaLnBrk="0" fontAlgn="base" hangingPunct="0">
              <a:spcAft>
                <a:spcPct val="0"/>
              </a:spcAft>
            </a:pPr>
            <a:r>
              <a:rPr lang="en-GB" altLang="en-US" sz="2000" kern="0" dirty="0" smtClean="0">
                <a:latin typeface="Calibri" pitchFamily="34" charset="0"/>
                <a:ea typeface="ＭＳ Ｐゴシック"/>
              </a:rPr>
              <a:t>Explore joint </a:t>
            </a:r>
            <a:r>
              <a:rPr lang="en-GB" altLang="en-US" sz="2000" kern="0" dirty="0" smtClean="0">
                <a:latin typeface="Calibri" pitchFamily="34" charset="0"/>
                <a:ea typeface="ＭＳ Ｐゴシック"/>
              </a:rPr>
              <a:t>evidence base </a:t>
            </a:r>
            <a:r>
              <a:rPr lang="en-GB" altLang="en-US" sz="2000" kern="0" dirty="0" smtClean="0">
                <a:latin typeface="Calibri" pitchFamily="34" charset="0"/>
                <a:ea typeface="ＭＳ Ｐゴシック"/>
              </a:rPr>
              <a:t>for e</a:t>
            </a:r>
            <a:r>
              <a:rPr lang="en-GB" altLang="en-US" sz="2000" kern="0" dirty="0" smtClean="0">
                <a:latin typeface="Calibri" pitchFamily="34" charset="0"/>
                <a:ea typeface="ＭＳ Ｐゴシック"/>
              </a:rPr>
              <a:t>conomies </a:t>
            </a:r>
            <a:r>
              <a:rPr lang="en-GB" altLang="en-US" sz="2000" kern="0" dirty="0" smtClean="0">
                <a:latin typeface="Calibri" pitchFamily="34" charset="0"/>
                <a:ea typeface="ＭＳ Ｐゴシック"/>
              </a:rPr>
              <a:t>of scale </a:t>
            </a:r>
            <a:endParaRPr lang="en-GB" altLang="en-US" sz="2000" kern="0" dirty="0" smtClean="0">
              <a:latin typeface="Calibri" pitchFamily="34" charset="0"/>
              <a:ea typeface="ＭＳ Ｐゴシック"/>
            </a:endParaRPr>
          </a:p>
          <a:p>
            <a:pPr eaLnBrk="0" fontAlgn="base" hangingPunct="0">
              <a:spcAft>
                <a:spcPct val="0"/>
              </a:spcAft>
            </a:pPr>
            <a:r>
              <a:rPr lang="en-GB" altLang="en-US" sz="2000" kern="0" dirty="0" smtClean="0">
                <a:latin typeface="Calibri" pitchFamily="34" charset="0"/>
                <a:ea typeface="ＭＳ Ｐゴシック"/>
              </a:rPr>
              <a:t>Try and creating a good working relationship with fellow officers </a:t>
            </a:r>
            <a:endParaRPr lang="en-GB" altLang="en-US" sz="2000" kern="0" dirty="0">
              <a:latin typeface="Calibri" pitchFamily="34" charset="0"/>
              <a:ea typeface="ＭＳ Ｐゴシック"/>
            </a:endParaRPr>
          </a:p>
          <a:p>
            <a:pPr marL="0" indent="0">
              <a:buNone/>
            </a:pPr>
            <a:endParaRPr lang="en-GB" sz="1600" dirty="0"/>
          </a:p>
        </p:txBody>
      </p:sp>
    </p:spTree>
    <p:extLst>
      <p:ext uri="{BB962C8B-B14F-4D97-AF65-F5344CB8AC3E}">
        <p14:creationId xmlns:p14="http://schemas.microsoft.com/office/powerpoint/2010/main" val="379704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424936" cy="1470025"/>
          </a:xfrm>
        </p:spPr>
        <p:txBody>
          <a:bodyPr/>
          <a:lstStyle/>
          <a:p>
            <a:r>
              <a:rPr lang="en-GB" b="1" dirty="0" smtClean="0">
                <a:solidFill>
                  <a:schemeClr val="tx2">
                    <a:lumMod val="75000"/>
                  </a:schemeClr>
                </a:solidFill>
              </a:rPr>
              <a:t>1.	Geography and Local Context </a:t>
            </a:r>
            <a:endParaRPr lang="en-GB" b="1" dirty="0">
              <a:solidFill>
                <a:schemeClr val="tx2">
                  <a:lumMod val="75000"/>
                </a:schemeClr>
              </a:solidFill>
            </a:endParaRPr>
          </a:p>
        </p:txBody>
      </p:sp>
    </p:spTree>
    <p:extLst>
      <p:ext uri="{BB962C8B-B14F-4D97-AF65-F5344CB8AC3E}">
        <p14:creationId xmlns:p14="http://schemas.microsoft.com/office/powerpoint/2010/main" val="2591682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3">
                    <a:lumMod val="50000"/>
                  </a:schemeClr>
                </a:solidFill>
              </a:rPr>
              <a:t>Thames Gateway South Essex (TSGE) and Surrounding Authorities</a:t>
            </a:r>
            <a:endParaRPr lang="en-GB" b="1" dirty="0">
              <a:solidFill>
                <a:schemeClr val="accent3">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484784"/>
            <a:ext cx="5372858" cy="4469856"/>
          </a:xfrm>
        </p:spPr>
      </p:pic>
    </p:spTree>
    <p:extLst>
      <p:ext uri="{BB962C8B-B14F-4D97-AF65-F5344CB8AC3E}">
        <p14:creationId xmlns:p14="http://schemas.microsoft.com/office/powerpoint/2010/main" val="1418953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3">
                    <a:lumMod val="50000"/>
                  </a:schemeClr>
                </a:solidFill>
              </a:rPr>
              <a:t>TGSE Topography</a:t>
            </a:r>
            <a:endParaRPr lang="en-GB" sz="4000" b="1" dirty="0">
              <a:solidFill>
                <a:schemeClr val="accent3">
                  <a:lumMod val="50000"/>
                </a:scheme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5352" y="1600200"/>
            <a:ext cx="7313295" cy="4525963"/>
          </a:xfrm>
        </p:spPr>
      </p:pic>
    </p:spTree>
    <p:extLst>
      <p:ext uri="{BB962C8B-B14F-4D97-AF65-F5344CB8AC3E}">
        <p14:creationId xmlns:p14="http://schemas.microsoft.com/office/powerpoint/2010/main" val="3109466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4000" b="1" dirty="0" smtClean="0">
                <a:solidFill>
                  <a:schemeClr val="accent3">
                    <a:lumMod val="50000"/>
                  </a:schemeClr>
                </a:solidFill>
              </a:rPr>
              <a:t>TGSE Context</a:t>
            </a:r>
            <a:endParaRPr lang="en-GB" sz="4000" b="1" dirty="0">
              <a:solidFill>
                <a:schemeClr val="accent3">
                  <a:lumMod val="50000"/>
                </a:schemeClr>
              </a:solidFill>
            </a:endParaRPr>
          </a:p>
        </p:txBody>
      </p:sp>
      <p:sp>
        <p:nvSpPr>
          <p:cNvPr id="3" name="Content Placeholder 2"/>
          <p:cNvSpPr>
            <a:spLocks noGrp="1"/>
          </p:cNvSpPr>
          <p:nvPr>
            <p:ph idx="1"/>
          </p:nvPr>
        </p:nvSpPr>
        <p:spPr>
          <a:xfrm>
            <a:off x="467544" y="1124744"/>
            <a:ext cx="8229600" cy="4968552"/>
          </a:xfrm>
        </p:spPr>
        <p:txBody>
          <a:bodyPr>
            <a:normAutofit/>
          </a:bodyPr>
          <a:lstStyle/>
          <a:p>
            <a:r>
              <a:rPr lang="en-GB" sz="2200" b="1" dirty="0" smtClean="0">
                <a:solidFill>
                  <a:schemeClr val="tx2">
                    <a:lumMod val="75000"/>
                  </a:schemeClr>
                </a:solidFill>
              </a:rPr>
              <a:t>TGSE comprises:</a:t>
            </a:r>
          </a:p>
          <a:p>
            <a:pPr lvl="1">
              <a:buFont typeface="Wingdings" panose="05000000000000000000" pitchFamily="2" charset="2"/>
              <a:buChar char="§"/>
            </a:pPr>
            <a:r>
              <a:rPr lang="en-GB" sz="2200" dirty="0" smtClean="0"/>
              <a:t>more than 650,000 people, </a:t>
            </a:r>
          </a:p>
          <a:p>
            <a:pPr lvl="1">
              <a:buFont typeface="Wingdings" panose="05000000000000000000" pitchFamily="2" charset="2"/>
              <a:buChar char="§"/>
            </a:pPr>
            <a:r>
              <a:rPr lang="en-GB" sz="2200" dirty="0" smtClean="0"/>
              <a:t>54,000 businesses </a:t>
            </a:r>
          </a:p>
          <a:p>
            <a:pPr lvl="1">
              <a:buFont typeface="Wingdings" panose="05000000000000000000" pitchFamily="2" charset="2"/>
              <a:buChar char="§"/>
            </a:pPr>
            <a:r>
              <a:rPr lang="en-GB" sz="2200" dirty="0" smtClean="0"/>
              <a:t>and a workforce of over 200,000 </a:t>
            </a:r>
          </a:p>
          <a:p>
            <a:r>
              <a:rPr lang="en-GB" sz="2200" b="1" dirty="0" smtClean="0">
                <a:solidFill>
                  <a:schemeClr val="tx2">
                    <a:lumMod val="75000"/>
                  </a:schemeClr>
                </a:solidFill>
              </a:rPr>
              <a:t>Lord Heseltine said it was “crucial to UK Competitiveness” as part of the Thames Gateway </a:t>
            </a:r>
          </a:p>
          <a:p>
            <a:r>
              <a:rPr lang="en-GB" sz="2200" b="1" dirty="0" smtClean="0">
                <a:solidFill>
                  <a:schemeClr val="tx2">
                    <a:lumMod val="75000"/>
                  </a:schemeClr>
                </a:solidFill>
              </a:rPr>
              <a:t>Infrastructure:</a:t>
            </a:r>
          </a:p>
          <a:p>
            <a:pPr lvl="1">
              <a:buFont typeface="Wingdings" panose="05000000000000000000" pitchFamily="2" charset="2"/>
              <a:buChar char="§"/>
            </a:pPr>
            <a:r>
              <a:rPr lang="en-GB" sz="2200" dirty="0" smtClean="0"/>
              <a:t>Good road links with London – A127 and A13</a:t>
            </a:r>
          </a:p>
          <a:p>
            <a:pPr lvl="1">
              <a:buFont typeface="Wingdings" panose="05000000000000000000" pitchFamily="2" charset="2"/>
              <a:buChar char="§"/>
            </a:pPr>
            <a:r>
              <a:rPr lang="en-GB" sz="2200" dirty="0" smtClean="0"/>
              <a:t>Two mainlines into London – Fenchurch Street and Liverpool Street</a:t>
            </a:r>
          </a:p>
          <a:p>
            <a:pPr lvl="1">
              <a:buFont typeface="Wingdings" panose="05000000000000000000" pitchFamily="2" charset="2"/>
              <a:buChar char="§"/>
            </a:pPr>
            <a:r>
              <a:rPr lang="en-GB" sz="2200" dirty="0" smtClean="0"/>
              <a:t>London Southend Airport</a:t>
            </a:r>
          </a:p>
          <a:p>
            <a:pPr lvl="1">
              <a:buFont typeface="Wingdings" panose="05000000000000000000" pitchFamily="2" charset="2"/>
              <a:buChar char="§"/>
            </a:pPr>
            <a:r>
              <a:rPr lang="en-GB" sz="2200" dirty="0" smtClean="0"/>
              <a:t>London Gateway Port </a:t>
            </a:r>
          </a:p>
          <a:p>
            <a:endParaRPr lang="en-GB" sz="2400" dirty="0" smtClean="0"/>
          </a:p>
          <a:p>
            <a:endParaRPr lang="en-GB" sz="2400" dirty="0" smtClean="0"/>
          </a:p>
          <a:p>
            <a:endParaRPr lang="en-GB" sz="2000" dirty="0" smtClean="0"/>
          </a:p>
          <a:p>
            <a:endParaRPr lang="en-GB" sz="2000" dirty="0"/>
          </a:p>
        </p:txBody>
      </p:sp>
    </p:spTree>
    <p:extLst>
      <p:ext uri="{BB962C8B-B14F-4D97-AF65-F5344CB8AC3E}">
        <p14:creationId xmlns:p14="http://schemas.microsoft.com/office/powerpoint/2010/main" val="3004287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accent3">
                    <a:lumMod val="50000"/>
                  </a:schemeClr>
                </a:solidFill>
              </a:rPr>
              <a:t>TSGE</a:t>
            </a:r>
            <a:r>
              <a:rPr lang="en-GB" dirty="0" smtClean="0"/>
              <a:t>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873" y="1844824"/>
            <a:ext cx="7935858" cy="4032448"/>
          </a:xfrm>
        </p:spPr>
      </p:pic>
    </p:spTree>
    <p:extLst>
      <p:ext uri="{BB962C8B-B14F-4D97-AF65-F5344CB8AC3E}">
        <p14:creationId xmlns:p14="http://schemas.microsoft.com/office/powerpoint/2010/main" val="1933558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8640960" cy="1470025"/>
          </a:xfrm>
        </p:spPr>
        <p:txBody>
          <a:bodyPr/>
          <a:lstStyle/>
          <a:p>
            <a:r>
              <a:rPr lang="en-GB" b="1" dirty="0" smtClean="0">
                <a:solidFill>
                  <a:schemeClr val="tx2">
                    <a:lumMod val="75000"/>
                  </a:schemeClr>
                </a:solidFill>
              </a:rPr>
              <a:t>2.	Legislation - Duty to Cooperate</a:t>
            </a:r>
            <a:endParaRPr lang="en-GB" b="1" dirty="0">
              <a:solidFill>
                <a:schemeClr val="tx2">
                  <a:lumMod val="75000"/>
                </a:schemeClr>
              </a:solidFill>
            </a:endParaRPr>
          </a:p>
        </p:txBody>
      </p:sp>
    </p:spTree>
    <p:extLst>
      <p:ext uri="{BB962C8B-B14F-4D97-AF65-F5344CB8AC3E}">
        <p14:creationId xmlns:p14="http://schemas.microsoft.com/office/powerpoint/2010/main" val="352957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3">
                    <a:lumMod val="50000"/>
                  </a:schemeClr>
                </a:solidFill>
              </a:rPr>
              <a:t>Planning and Compulsory Purchase Act 2004 (as amended)</a:t>
            </a:r>
            <a:endParaRPr lang="en-GB" b="1" dirty="0">
              <a:solidFill>
                <a:schemeClr val="accent3">
                  <a:lumMod val="50000"/>
                </a:schemeClr>
              </a:solidFill>
            </a:endParaRPr>
          </a:p>
        </p:txBody>
      </p:sp>
      <p:sp>
        <p:nvSpPr>
          <p:cNvPr id="3" name="Content Placeholder 2"/>
          <p:cNvSpPr>
            <a:spLocks noGrp="1"/>
          </p:cNvSpPr>
          <p:nvPr>
            <p:ph idx="1"/>
          </p:nvPr>
        </p:nvSpPr>
        <p:spPr>
          <a:xfrm>
            <a:off x="251520" y="1556792"/>
            <a:ext cx="6264696" cy="4464495"/>
          </a:xfrm>
        </p:spPr>
        <p:txBody>
          <a:bodyPr>
            <a:normAutofit/>
          </a:bodyPr>
          <a:lstStyle/>
          <a:p>
            <a:pPr marL="0" indent="0">
              <a:buNone/>
            </a:pPr>
            <a:r>
              <a:rPr lang="en-GB" sz="2000" b="1" dirty="0" smtClean="0">
                <a:solidFill>
                  <a:schemeClr val="tx2">
                    <a:lumMod val="75000"/>
                  </a:schemeClr>
                </a:solidFill>
              </a:rPr>
              <a:t>Section 33A Planning </a:t>
            </a:r>
            <a:r>
              <a:rPr lang="en-GB" sz="2000" b="1" dirty="0">
                <a:solidFill>
                  <a:schemeClr val="tx2">
                    <a:lumMod val="75000"/>
                  </a:schemeClr>
                </a:solidFill>
              </a:rPr>
              <a:t>and Compulsory Purchase Act 2004  (as amended by S110 Localism Act 2011) </a:t>
            </a:r>
          </a:p>
          <a:p>
            <a:r>
              <a:rPr lang="en-GB" sz="2000" dirty="0" smtClean="0"/>
              <a:t>States that a</a:t>
            </a:r>
            <a:r>
              <a:rPr lang="en-GB" sz="2000" dirty="0" smtClean="0"/>
              <a:t> </a:t>
            </a:r>
            <a:r>
              <a:rPr lang="en-GB" sz="2000" dirty="0"/>
              <a:t>local planning </a:t>
            </a:r>
            <a:r>
              <a:rPr lang="en-GB" sz="2000" dirty="0" smtClean="0"/>
              <a:t>authority, a </a:t>
            </a:r>
            <a:r>
              <a:rPr lang="en-GB" sz="2000" dirty="0"/>
              <a:t>county council in </a:t>
            </a:r>
            <a:r>
              <a:rPr lang="en-GB" sz="2000" dirty="0" smtClean="0"/>
              <a:t>England, or a </a:t>
            </a:r>
            <a:r>
              <a:rPr lang="en-GB" sz="2000" dirty="0"/>
              <a:t>body, or other person, </a:t>
            </a:r>
            <a:r>
              <a:rPr lang="en-GB" sz="2000" dirty="0" smtClean="0"/>
              <a:t>must </a:t>
            </a:r>
            <a:r>
              <a:rPr lang="en-GB" sz="2000" dirty="0" smtClean="0"/>
              <a:t>co-operate</a:t>
            </a:r>
            <a:endParaRPr lang="en-GB" sz="2000" dirty="0" smtClean="0"/>
          </a:p>
          <a:p>
            <a:r>
              <a:rPr lang="en-GB" sz="2000" dirty="0" smtClean="0"/>
              <a:t>‘Activities’ covered under the Act includes the preparation of development plan documents and other activities that prepare the way for this or are a ‘strategic matter’</a:t>
            </a:r>
          </a:p>
          <a:p>
            <a:r>
              <a:rPr lang="en-GB" sz="2000" dirty="0" smtClean="0"/>
              <a:t>‘strategic matters’ are </a:t>
            </a:r>
            <a:r>
              <a:rPr lang="en-GB" sz="2000" dirty="0" smtClean="0"/>
              <a:t>developments and/</a:t>
            </a:r>
            <a:r>
              <a:rPr lang="en-GB" sz="2000" dirty="0" smtClean="0"/>
              <a:t>or </a:t>
            </a:r>
            <a:r>
              <a:rPr lang="en-GB" sz="2000" dirty="0" smtClean="0"/>
              <a:t>infrastructure projects </a:t>
            </a:r>
            <a:r>
              <a:rPr lang="en-GB" sz="2000" dirty="0" smtClean="0"/>
              <a:t>which would have a significant impact on at least two planning areas </a:t>
            </a:r>
          </a:p>
          <a:p>
            <a:r>
              <a:rPr lang="en-GB" sz="2000" dirty="0" smtClean="0"/>
              <a:t>Local authorities should consider whether to prepare joint local development documents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700808"/>
            <a:ext cx="2327151" cy="3312368"/>
          </a:xfrm>
          <a:prstGeom prst="rect">
            <a:avLst/>
          </a:prstGeom>
        </p:spPr>
      </p:pic>
    </p:spTree>
    <p:extLst>
      <p:ext uri="{BB962C8B-B14F-4D97-AF65-F5344CB8AC3E}">
        <p14:creationId xmlns:p14="http://schemas.microsoft.com/office/powerpoint/2010/main" val="355380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1617</Words>
  <Application>Microsoft Office PowerPoint</Application>
  <PresentationFormat>On-screen Show (4:3)</PresentationFormat>
  <Paragraphs>177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Positive Planning: Partnership Working</vt:lpstr>
      <vt:lpstr>Matters Addressed</vt:lpstr>
      <vt:lpstr>1. Geography and Local Context </vt:lpstr>
      <vt:lpstr>Thames Gateway South Essex (TSGE) and Surrounding Authorities</vt:lpstr>
      <vt:lpstr>TGSE Topography</vt:lpstr>
      <vt:lpstr>TGSE Context</vt:lpstr>
      <vt:lpstr>TSGE </vt:lpstr>
      <vt:lpstr>2. Legislation - Duty to Cooperate</vt:lpstr>
      <vt:lpstr>Planning and Compulsory Purchase Act 2004 (as amended)</vt:lpstr>
      <vt:lpstr>National Planning Policy Framework</vt:lpstr>
      <vt:lpstr>3. Planning Policy Background</vt:lpstr>
      <vt:lpstr>East of England Plan (revoked)  </vt:lpstr>
      <vt:lpstr>Local Planning Documents</vt:lpstr>
      <vt:lpstr>4. JAAP – joint working  </vt:lpstr>
      <vt:lpstr>London Southend Airport and Environs Joint Area Action Plan (JAAP)</vt:lpstr>
      <vt:lpstr>The Need for a Partnership Approach </vt:lpstr>
      <vt:lpstr>The Approach to the JAAP</vt:lpstr>
      <vt:lpstr>5. Wider Partnership Working</vt:lpstr>
      <vt:lpstr>PowerPoint Presentation</vt:lpstr>
      <vt:lpstr>TGSE Partnership Approach </vt:lpstr>
      <vt:lpstr>South East Local Enterprise Partnership (SELEP) &amp; TGSE</vt:lpstr>
      <vt:lpstr>6. Overall Benefits, Challenges &amp; Outcomes of Partnership Working</vt:lpstr>
      <vt:lpstr>Benefits </vt:lpstr>
      <vt:lpstr>Challenges </vt:lpstr>
      <vt:lpstr>Key Outcomes</vt:lpstr>
      <vt:lpstr>Lessons Learned</vt:lpstr>
    </vt:vector>
  </TitlesOfParts>
  <Company>Southend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Thomas</dc:creator>
  <cp:lastModifiedBy>Matthew Thomas</cp:lastModifiedBy>
  <cp:revision>81</cp:revision>
  <cp:lastPrinted>2015-02-09T12:49:49Z</cp:lastPrinted>
  <dcterms:created xsi:type="dcterms:W3CDTF">2015-02-05T12:25:49Z</dcterms:created>
  <dcterms:modified xsi:type="dcterms:W3CDTF">2015-02-09T12:49:50Z</dcterms:modified>
</cp:coreProperties>
</file>