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1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79565-FB26-4379-BFD2-8B8554E3AD7B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0EBF-C12E-441B-9066-520392B77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35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2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11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12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13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14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15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16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Wycombe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19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11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Southhampton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20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2578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Cornwall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21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26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3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27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28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4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5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6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8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9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10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_backgroun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4"/>
            <a:ext cx="9158654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83227" y="44457"/>
            <a:ext cx="53193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12" descr="PAS logo green 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66" y="376239"/>
            <a:ext cx="1661746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3223" y="2420945"/>
            <a:ext cx="77724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115" y="3573463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607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1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462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263" y="274645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title_backgroun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58654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3223" y="2420941"/>
            <a:ext cx="77724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115" y="3573463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83225" y="44453"/>
            <a:ext cx="53193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4400" b="1">
              <a:solidFill>
                <a:srgbClr val="000000"/>
              </a:solidFill>
            </a:endParaRPr>
          </a:p>
        </p:txBody>
      </p:sp>
      <p:pic>
        <p:nvPicPr>
          <p:cNvPr id="5132" name="Picture 12" descr="PAS logo green 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89" y="333375"/>
            <a:ext cx="1795096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:\LGA\Planning Advisory Service\Team\Website\Web images\logos\LGA logo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87" y="167258"/>
            <a:ext cx="2500212" cy="159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161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701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830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261" y="1600203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1" y="1600203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520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076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5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036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98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34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977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97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462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263" y="274641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3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44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261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3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0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3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43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7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00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262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262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39265" y="6453188"/>
            <a:ext cx="820908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1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262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262" y="1600203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9263" y="6453188"/>
            <a:ext cx="820908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8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GB" altLang="en-US" dirty="0" smtClean="0"/>
              <a:t>Richard Crawley</a:t>
            </a:r>
          </a:p>
        </p:txBody>
      </p:sp>
      <p:sp>
        <p:nvSpPr>
          <p:cNvPr id="1126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Calculating the cost</a:t>
            </a:r>
          </a:p>
        </p:txBody>
      </p:sp>
    </p:spTree>
    <p:extLst>
      <p:ext uri="{BB962C8B-B14F-4D97-AF65-F5344CB8AC3E}">
        <p14:creationId xmlns:p14="http://schemas.microsoft.com/office/powerpoint/2010/main" val="37643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4836548"/>
            <a:ext cx="2165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9147" y="1844824"/>
            <a:ext cx="6214844" cy="1224136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9092" y="2230206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44401" y="2709881"/>
            <a:ext cx="3057570" cy="35908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960108" y="2708923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314209" y="2715707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32537" y="2715707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20749" y="2708923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What we need is enough resource to do a good job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5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Understanding councils costs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Even if you’re not going to charge, discretionary services need to be designed with cost in mind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Services are (mostly) provided by people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Who,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How long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How much per unit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……….. Does it add value ?</a:t>
            </a:r>
          </a:p>
        </p:txBody>
      </p:sp>
    </p:spTree>
    <p:extLst>
      <p:ext uri="{BB962C8B-B14F-4D97-AF65-F5344CB8AC3E}">
        <p14:creationId xmlns:p14="http://schemas.microsoft.com/office/powerpoint/2010/main" val="20115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Understanding councils costs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To derive a “productive hourly rate” you need to wrangle three things: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Productive time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How many hours are available for work ? (after holiday, supervision, training)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Cost of employment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Salary, NIC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Overheads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Light, heat, payroll, corporate, ICT</a:t>
            </a:r>
          </a:p>
        </p:txBody>
      </p:sp>
    </p:spTree>
    <p:extLst>
      <p:ext uri="{BB962C8B-B14F-4D97-AF65-F5344CB8AC3E}">
        <p14:creationId xmlns:p14="http://schemas.microsoft.com/office/powerpoint/2010/main" val="13008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Understanding councils costs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Productive hourly rate = cost / hours * overheads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See page 39</a:t>
            </a:r>
          </a:p>
          <a:p>
            <a:pPr>
              <a:lnSpc>
                <a:spcPct val="9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Consultation costs (</a:t>
            </a:r>
            <a:r>
              <a:rPr lang="en-GB" dirty="0" err="1" smtClean="0">
                <a:latin typeface="Calibri" panose="020F0502020204030204" pitchFamily="34" charset="0"/>
              </a:rPr>
              <a:t>ie</a:t>
            </a:r>
            <a:r>
              <a:rPr lang="en-GB" dirty="0" smtClean="0">
                <a:latin typeface="Calibri" panose="020F0502020204030204" pitchFamily="34" charset="0"/>
              </a:rPr>
              <a:t> within the council) are not always understood fully (and may not need to be)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[also note “opportunity cost” – planners working on pre-apps are not working on apps]</a:t>
            </a:r>
          </a:p>
        </p:txBody>
      </p:sp>
    </p:spTree>
    <p:extLst>
      <p:ext uri="{BB962C8B-B14F-4D97-AF65-F5344CB8AC3E}">
        <p14:creationId xmlns:p14="http://schemas.microsoft.com/office/powerpoint/2010/main" val="36035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ii) Recovering costs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Recovery = recovery (only)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Method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Standard charges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Standard charges +/-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Phased</a:t>
            </a: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Make life easy for yourself – standardise, average, communicate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Beware obvious mismatches</a:t>
            </a:r>
          </a:p>
        </p:txBody>
      </p:sp>
    </p:spTree>
    <p:extLst>
      <p:ext uri="{BB962C8B-B14F-4D97-AF65-F5344CB8AC3E}">
        <p14:creationId xmlns:p14="http://schemas.microsoft.com/office/powerpoint/2010/main" val="421480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iii) Estimating standard charges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Understand your building blocks</a:t>
            </a:r>
          </a:p>
          <a:p>
            <a:pPr lvl="1">
              <a:lnSpc>
                <a:spcPct val="90000"/>
              </a:lnSpc>
            </a:pPr>
            <a:r>
              <a:rPr lang="en-GB" dirty="0" err="1" smtClean="0">
                <a:latin typeface="Calibri" panose="020F0502020204030204" pitchFamily="34" charset="0"/>
              </a:rPr>
              <a:t>Eg</a:t>
            </a:r>
            <a:r>
              <a:rPr lang="en-GB" dirty="0" smtClean="0">
                <a:latin typeface="Calibri" panose="020F0502020204030204" pitchFamily="34" charset="0"/>
              </a:rPr>
              <a:t> hourly rate = £50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Job = 4 hours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Price = £200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Scaling</a:t>
            </a: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iii) Estimating standard charges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Page 40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What if they want another 2 hours 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825" y="1196752"/>
            <a:ext cx="9407769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49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iv) Introducing a schedule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Think about monitoring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Think about capacity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Core capacity and discretionary capacity ?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Talk to your neighbours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Be ready to learn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A change of </a:t>
            </a:r>
            <a:r>
              <a:rPr lang="en-GB" dirty="0" err="1" smtClean="0">
                <a:latin typeface="Calibri" panose="020F0502020204030204" pitchFamily="34" charset="0"/>
              </a:rPr>
              <a:t>mindset</a:t>
            </a:r>
            <a:r>
              <a:rPr lang="en-GB" dirty="0" smtClean="0">
                <a:latin typeface="Calibri" panose="020F0502020204030204" pitchFamily="34" charset="0"/>
              </a:rPr>
              <a:t> ?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An ability to negotiate</a:t>
            </a: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 few minutes each, consider these extracts from charging schedules [all downloaded on 5</a:t>
            </a:r>
            <a:r>
              <a:rPr lang="en-GB" baseline="30000" dirty="0" smtClean="0"/>
              <a:t>th</a:t>
            </a:r>
            <a:r>
              <a:rPr lang="en-GB" dirty="0" smtClean="0"/>
              <a:t> June 2014]</a:t>
            </a:r>
          </a:p>
          <a:p>
            <a:r>
              <a:rPr lang="en-GB" dirty="0" smtClean="0"/>
              <a:t>Assume the role of buyer. What do you like / not like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0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466850"/>
            <a:ext cx="93022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56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Costing / charging for pre-app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8" y="1556792"/>
            <a:ext cx="66997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4437112"/>
            <a:ext cx="8229600" cy="168905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 smtClean="0">
                <a:latin typeface="Calibri" panose="020F0502020204030204" pitchFamily="34" charset="0"/>
              </a:rPr>
              <a:t>                                                  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dirty="0" smtClean="0">
                <a:latin typeface="Calibri" panose="020F0502020204030204" pitchFamily="34" charset="0"/>
              </a:rPr>
              <a:t>                                          How hard can this be …</a:t>
            </a:r>
          </a:p>
        </p:txBody>
      </p:sp>
    </p:spTree>
    <p:extLst>
      <p:ext uri="{BB962C8B-B14F-4D97-AF65-F5344CB8AC3E}">
        <p14:creationId xmlns:p14="http://schemas.microsoft.com/office/powerpoint/2010/main" val="21313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2200274"/>
            <a:ext cx="8971807" cy="331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4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595"/>
            <a:ext cx="8892480" cy="313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7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3" y="908720"/>
            <a:ext cx="901776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57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5"/>
            <a:ext cx="9170377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25" y="4467230"/>
            <a:ext cx="8537331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0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think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Here’s what I think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1600203"/>
            <a:ext cx="8229600" cy="4709117"/>
          </a:xfrm>
        </p:spPr>
        <p:txBody>
          <a:bodyPr/>
          <a:lstStyle/>
          <a:p>
            <a:r>
              <a:rPr lang="en-GB" sz="3000" dirty="0" smtClean="0"/>
              <a:t>Pegging charges to development categories (or planning fee) is understandable but illogical</a:t>
            </a:r>
          </a:p>
          <a:p>
            <a:r>
              <a:rPr lang="en-GB" sz="3000" dirty="0" smtClean="0"/>
              <a:t>Some of these things just don’t make sense</a:t>
            </a:r>
          </a:p>
          <a:p>
            <a:r>
              <a:rPr lang="en-GB" sz="3000" dirty="0" smtClean="0"/>
              <a:t>Offering choice is great (</a:t>
            </a:r>
            <a:r>
              <a:rPr lang="en-GB" sz="3000" dirty="0" err="1" smtClean="0"/>
              <a:t>eg</a:t>
            </a:r>
            <a:r>
              <a:rPr lang="en-GB" sz="3000" dirty="0" smtClean="0"/>
              <a:t> discount if …)</a:t>
            </a:r>
          </a:p>
          <a:p>
            <a:r>
              <a:rPr lang="en-GB" sz="3000" dirty="0" smtClean="0"/>
              <a:t>Fewer, broader categories</a:t>
            </a:r>
          </a:p>
          <a:p>
            <a:r>
              <a:rPr lang="en-GB" sz="3000" dirty="0" smtClean="0"/>
              <a:t>Where is the comfort ? Feedback ? Happy customers ? Amazon star ratings ? </a:t>
            </a:r>
          </a:p>
          <a:p>
            <a:r>
              <a:rPr lang="en-GB" sz="3000" dirty="0" smtClean="0"/>
              <a:t>You would not buy anything like this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9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Planner [Dec/Jan 2014 p. 43]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“The RTPI’s experience is that most complaints about consultant’s fees occur when no agreement has been </a:t>
            </a:r>
            <a:r>
              <a:rPr lang="en-GB" dirty="0" smtClean="0">
                <a:solidFill>
                  <a:srgbClr val="FF0000"/>
                </a:solidFill>
              </a:rPr>
              <a:t>formalised</a:t>
            </a:r>
            <a:r>
              <a:rPr lang="en-GB" dirty="0" smtClean="0"/>
              <a:t> between consultant and client. There should be no ambiguity. It is advisable to cover the following items”</a:t>
            </a:r>
          </a:p>
          <a:p>
            <a:pPr marL="0" indent="0">
              <a:buNone/>
            </a:pPr>
            <a:r>
              <a:rPr lang="en-GB" dirty="0" smtClean="0"/>
              <a:t>Summary table of </a:t>
            </a:r>
            <a:r>
              <a:rPr lang="en-GB" dirty="0" smtClean="0">
                <a:solidFill>
                  <a:srgbClr val="FF0000"/>
                </a:solidFill>
              </a:rPr>
              <a:t>estimated costs</a:t>
            </a:r>
            <a:r>
              <a:rPr lang="en-GB" dirty="0" smtClean="0"/>
              <a:t>; </a:t>
            </a:r>
            <a:r>
              <a:rPr lang="en-GB" dirty="0" smtClean="0">
                <a:solidFill>
                  <a:srgbClr val="FF0000"/>
                </a:solidFill>
              </a:rPr>
              <a:t>detailed tables of time costs</a:t>
            </a:r>
            <a:r>
              <a:rPr lang="en-GB" dirty="0" smtClean="0"/>
              <a:t>; reimbursable </a:t>
            </a:r>
            <a:r>
              <a:rPr lang="en-GB" dirty="0" smtClean="0">
                <a:solidFill>
                  <a:srgbClr val="FF0000"/>
                </a:solidFill>
              </a:rPr>
              <a:t>expenses</a:t>
            </a:r>
            <a:r>
              <a:rPr lang="en-GB" dirty="0" smtClean="0"/>
              <a:t>; subsistence and daily </a:t>
            </a:r>
            <a:r>
              <a:rPr lang="en-GB" dirty="0" smtClean="0">
                <a:solidFill>
                  <a:srgbClr val="FF0000"/>
                </a:solidFill>
              </a:rPr>
              <a:t>allowances</a:t>
            </a:r>
            <a:r>
              <a:rPr lang="en-GB" dirty="0" smtClean="0"/>
              <a:t>; </a:t>
            </a:r>
            <a:r>
              <a:rPr lang="en-GB" dirty="0" smtClean="0">
                <a:solidFill>
                  <a:srgbClr val="FF0000"/>
                </a:solidFill>
              </a:rPr>
              <a:t>terms and schedule of payment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9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Here’s what you must do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Support your </a:t>
            </a:r>
            <a:r>
              <a:rPr lang="en-GB" dirty="0" smtClean="0">
                <a:latin typeface="Calibri" panose="020F0502020204030204" pitchFamily="34" charset="0"/>
              </a:rPr>
              <a:t>staff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This is not for everyone</a:t>
            </a: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Negotiate the freedom</a:t>
            </a:r>
          </a:p>
          <a:p>
            <a:pPr lvl="1"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Beware corporate policies on headcount / savings</a:t>
            </a:r>
          </a:p>
          <a:p>
            <a:pPr lvl="1"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More income = more resource requirement</a:t>
            </a:r>
          </a:p>
          <a:p>
            <a:pPr lvl="1"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Don’t break your service promises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Corporate decision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Approach to fees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Fail without a win-win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Great opportunity to project positivity !</a:t>
            </a:r>
          </a:p>
        </p:txBody>
      </p:sp>
    </p:spTree>
    <p:extLst>
      <p:ext uri="{BB962C8B-B14F-4D97-AF65-F5344CB8AC3E}">
        <p14:creationId xmlns:p14="http://schemas.microsoft.com/office/powerpoint/2010/main" val="7703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Here’s what I think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Understand your method for charging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But don’t share the gory detail</a:t>
            </a: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Sell what people want to buy</a:t>
            </a:r>
            <a:endParaRPr lang="en-GB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Moving work through stages</a:t>
            </a:r>
            <a:endParaRPr lang="en-GB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Less rework</a:t>
            </a:r>
            <a:endParaRPr lang="en-GB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Less time, more certainty</a:t>
            </a: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Very broad categories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Desktop, early, phase, intensive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Ask people if it works (and share the news)</a:t>
            </a:r>
          </a:p>
        </p:txBody>
      </p:sp>
    </p:spTree>
    <p:extLst>
      <p:ext uri="{BB962C8B-B14F-4D97-AF65-F5344CB8AC3E}">
        <p14:creationId xmlns:p14="http://schemas.microsoft.com/office/powerpoint/2010/main" val="20895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Before we begin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This is not a precise science, and there are several important stakeholders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Finance director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Staff providing the service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Investors / Developers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Place shapers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Don’t treat this just as a technical exercise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Needs to be done right, for the right reasons, with political support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And followed-through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987824" y="4836548"/>
            <a:ext cx="2165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The application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Pre-application advice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583276" y="3193812"/>
            <a:ext cx="98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Fee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2462" y="1628800"/>
            <a:ext cx="98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Fee</a:t>
            </a:r>
            <a:endParaRPr lang="en-GB" sz="2800" b="1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endCxn id="14" idx="0"/>
          </p:cNvCxnSpPr>
          <p:nvPr/>
        </p:nvCxnSpPr>
        <p:spPr bwMode="auto">
          <a:xfrm flipH="1">
            <a:off x="6078364" y="2152025"/>
            <a:ext cx="672428" cy="556899"/>
          </a:xfrm>
          <a:prstGeom prst="straightConnector1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endCxn id="16" idx="0"/>
          </p:cNvCxnSpPr>
          <p:nvPr/>
        </p:nvCxnSpPr>
        <p:spPr bwMode="auto">
          <a:xfrm flipH="1">
            <a:off x="6432463" y="2152020"/>
            <a:ext cx="318330" cy="563682"/>
          </a:xfrm>
          <a:prstGeom prst="straightConnector1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endCxn id="17" idx="0"/>
          </p:cNvCxnSpPr>
          <p:nvPr/>
        </p:nvCxnSpPr>
        <p:spPr bwMode="auto">
          <a:xfrm>
            <a:off x="6750792" y="2152020"/>
            <a:ext cx="0" cy="563682"/>
          </a:xfrm>
          <a:prstGeom prst="straightConnector1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endCxn id="18" idx="0"/>
          </p:cNvCxnSpPr>
          <p:nvPr/>
        </p:nvCxnSpPr>
        <p:spPr bwMode="auto">
          <a:xfrm>
            <a:off x="6750792" y="2152025"/>
            <a:ext cx="394944" cy="556899"/>
          </a:xfrm>
          <a:prstGeom prst="straightConnector1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432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511464" y="1844829"/>
            <a:ext cx="3256977" cy="569281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5788" y="1856961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Pre-application and PPA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7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979714" y="1844829"/>
            <a:ext cx="5383983" cy="569281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5788" y="1856961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Pre-application and PPA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7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9147" y="1844824"/>
            <a:ext cx="6214844" cy="1224136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9092" y="2230206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Pre-application and PPA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6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9147" y="1844824"/>
            <a:ext cx="6214844" cy="1224136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9092" y="2230206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44401" y="2709881"/>
            <a:ext cx="3057570" cy="35908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960108" y="2708923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314209" y="2715707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32537" y="2715707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20749" y="2708923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Yellow bits = enhanced service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689</Words>
  <Application>Microsoft Office PowerPoint</Application>
  <PresentationFormat>On-screen Show (4:3)</PresentationFormat>
  <Paragraphs>161</Paragraphs>
  <Slides>28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LG Group 2</vt:lpstr>
      <vt:lpstr>1_LG Group 2</vt:lpstr>
      <vt:lpstr>Richard Crawley</vt:lpstr>
      <vt:lpstr>Costing / charging for pre-app</vt:lpstr>
      <vt:lpstr>Before we begin</vt:lpstr>
      <vt:lpstr>The application process</vt:lpstr>
      <vt:lpstr>Pre-application advice</vt:lpstr>
      <vt:lpstr>Pre-application and PPA</vt:lpstr>
      <vt:lpstr>Pre-application and PPA</vt:lpstr>
      <vt:lpstr>Pre-application and PPA ?</vt:lpstr>
      <vt:lpstr>Yellow bits = enhanced service ?</vt:lpstr>
      <vt:lpstr>What we need is enough resource to do a good job</vt:lpstr>
      <vt:lpstr>(i) Understanding councils costs</vt:lpstr>
      <vt:lpstr>(i) Understanding councils costs</vt:lpstr>
      <vt:lpstr>(i) Understanding councils costs</vt:lpstr>
      <vt:lpstr>ii) Recovering costs</vt:lpstr>
      <vt:lpstr>iii) Estimating standard charges</vt:lpstr>
      <vt:lpstr>iii) Estimating standard charges</vt:lpstr>
      <vt:lpstr>iv) Introducing a schedule</vt:lpstr>
      <vt:lpstr>Your turn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you think ?</vt:lpstr>
      <vt:lpstr>Here’s what I think</vt:lpstr>
      <vt:lpstr>The Planner [Dec/Jan 2014 p. 43]</vt:lpstr>
      <vt:lpstr>Here’s what you must do</vt:lpstr>
      <vt:lpstr>Here’s what I think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Richard Crawley</dc:title>
  <dc:creator>Phillipa Silcock</dc:creator>
  <cp:lastModifiedBy>Phillipa Silcock</cp:lastModifiedBy>
  <cp:revision>1</cp:revision>
  <dcterms:created xsi:type="dcterms:W3CDTF">2014-06-20T12:52:26Z</dcterms:created>
  <dcterms:modified xsi:type="dcterms:W3CDTF">2014-06-20T12:53:52Z</dcterms:modified>
</cp:coreProperties>
</file>