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2" r:id="rId2"/>
    <p:sldMasterId id="2147483678" r:id="rId3"/>
    <p:sldMasterId id="2147483684" r:id="rId4"/>
  </p:sldMasterIdLst>
  <p:notesMasterIdLst>
    <p:notesMasterId r:id="rId27"/>
  </p:notesMasterIdLst>
  <p:handoutMasterIdLst>
    <p:handoutMasterId r:id="rId28"/>
  </p:handoutMasterIdLst>
  <p:sldIdLst>
    <p:sldId id="961" r:id="rId5"/>
    <p:sldId id="972" r:id="rId6"/>
    <p:sldId id="963" r:id="rId7"/>
    <p:sldId id="976" r:id="rId8"/>
    <p:sldId id="977" r:id="rId9"/>
    <p:sldId id="992" r:id="rId10"/>
    <p:sldId id="978" r:id="rId11"/>
    <p:sldId id="994" r:id="rId12"/>
    <p:sldId id="1002" r:id="rId13"/>
    <p:sldId id="981" r:id="rId14"/>
    <p:sldId id="1006" r:id="rId15"/>
    <p:sldId id="1007" r:id="rId16"/>
    <p:sldId id="996" r:id="rId17"/>
    <p:sldId id="997" r:id="rId18"/>
    <p:sldId id="998" r:id="rId19"/>
    <p:sldId id="1009" r:id="rId20"/>
    <p:sldId id="983" r:id="rId21"/>
    <p:sldId id="999" r:id="rId22"/>
    <p:sldId id="1000" r:id="rId23"/>
    <p:sldId id="989" r:id="rId24"/>
    <p:sldId id="990" r:id="rId25"/>
    <p:sldId id="1001" r:id="rId26"/>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527">
          <p15:clr>
            <a:srgbClr val="A4A3A4"/>
          </p15:clr>
        </p15:guide>
        <p15:guide id="2" orient="horz" pos="4110">
          <p15:clr>
            <a:srgbClr val="A4A3A4"/>
          </p15:clr>
        </p15:guide>
        <p15:guide id="3" orient="horz" pos="2251">
          <p15:clr>
            <a:srgbClr val="A4A3A4"/>
          </p15:clr>
        </p15:guide>
        <p15:guide id="4" orient="horz" pos="255">
          <p15:clr>
            <a:srgbClr val="A4A3A4"/>
          </p15:clr>
        </p15:guide>
        <p15:guide id="5" orient="horz" pos="935">
          <p15:clr>
            <a:srgbClr val="A4A3A4"/>
          </p15:clr>
        </p15:guide>
        <p15:guide id="6" orient="horz" pos="1570">
          <p15:clr>
            <a:srgbClr val="A4A3A4"/>
          </p15:clr>
        </p15:guide>
        <p15:guide id="7" orient="horz" pos="3793">
          <p15:clr>
            <a:srgbClr val="A4A3A4"/>
          </p15:clr>
        </p15:guide>
        <p15:guide id="8" orient="horz" pos="2688">
          <p15:clr>
            <a:srgbClr val="A4A3A4"/>
          </p15:clr>
        </p15:guide>
        <p15:guide id="9" pos="3941">
          <p15:clr>
            <a:srgbClr val="A4A3A4"/>
          </p15:clr>
        </p15:guide>
        <p15:guide id="10" pos="360">
          <p15:clr>
            <a:srgbClr val="A4A3A4"/>
          </p15:clr>
        </p15:guide>
        <p15:guide id="11" pos="5465">
          <p15:clr>
            <a:srgbClr val="A4A3A4"/>
          </p15:clr>
        </p15:guide>
        <p15:guide id="12" pos="4649">
          <p15:clr>
            <a:srgbClr val="A4A3A4"/>
          </p15:clr>
        </p15:guide>
        <p15:guide id="13" pos="7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5626"/>
    <a:srgbClr val="CCC1DA"/>
    <a:srgbClr val="93902B"/>
    <a:srgbClr val="F1F0CD"/>
    <a:srgbClr val="CD7DA2"/>
    <a:srgbClr val="F3900D"/>
    <a:srgbClr val="9EB1CE"/>
    <a:srgbClr val="887E70"/>
    <a:srgbClr val="0D366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763" autoAdjust="0"/>
    <p:restoredTop sz="95141" autoAdjust="0"/>
  </p:normalViewPr>
  <p:slideViewPr>
    <p:cSldViewPr>
      <p:cViewPr>
        <p:scale>
          <a:sx n="110" d="100"/>
          <a:sy n="110" d="100"/>
        </p:scale>
        <p:origin x="1188" y="282"/>
      </p:cViewPr>
      <p:guideLst>
        <p:guide orient="horz" pos="527"/>
        <p:guide orient="horz" pos="4110"/>
        <p:guide orient="horz" pos="2251"/>
        <p:guide orient="horz" pos="255"/>
        <p:guide orient="horz" pos="935"/>
        <p:guide orient="horz" pos="1570"/>
        <p:guide orient="horz" pos="3793"/>
        <p:guide orient="horz" pos="2688"/>
        <p:guide pos="3941"/>
        <p:guide pos="360"/>
        <p:guide pos="5465"/>
        <p:guide pos="4649"/>
        <p:guide pos="765"/>
      </p:guideLst>
    </p:cSldViewPr>
  </p:slideViewPr>
  <p:outlineViewPr>
    <p:cViewPr>
      <p:scale>
        <a:sx n="33" d="100"/>
        <a:sy n="33" d="100"/>
      </p:scale>
      <p:origin x="0" y="10788"/>
    </p:cViewPr>
  </p:outlineViewPr>
  <p:notesTextViewPr>
    <p:cViewPr>
      <p:scale>
        <a:sx n="125" d="100"/>
        <a:sy n="125" d="100"/>
      </p:scale>
      <p:origin x="0" y="0"/>
    </p:cViewPr>
  </p:notesTextViewPr>
  <p:sorterViewPr>
    <p:cViewPr>
      <p:scale>
        <a:sx n="96" d="100"/>
        <a:sy n="9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25F7A-6885-4E8D-AAEF-80AE7D1ABA04}"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GB"/>
        </a:p>
      </dgm:t>
    </dgm:pt>
    <dgm:pt modelId="{80AB021C-10C4-4A0E-B34A-2D90B5A0AB71}">
      <dgm:prSet/>
      <dgm:spPr/>
      <dgm:t>
        <a:bodyPr/>
        <a:lstStyle/>
        <a:p>
          <a:pPr rtl="0"/>
          <a:r>
            <a:rPr lang="en-GB" dirty="0" smtClean="0"/>
            <a:t>The history</a:t>
          </a:r>
          <a:endParaRPr lang="en-GB" dirty="0"/>
        </a:p>
      </dgm:t>
    </dgm:pt>
    <dgm:pt modelId="{83261600-8A9D-4DD0-95E4-E71ADAF92D3A}" type="parTrans" cxnId="{B095B227-67B5-4125-84EA-4131BBAEBF28}">
      <dgm:prSet/>
      <dgm:spPr/>
      <dgm:t>
        <a:bodyPr/>
        <a:lstStyle/>
        <a:p>
          <a:endParaRPr lang="en-GB"/>
        </a:p>
      </dgm:t>
    </dgm:pt>
    <dgm:pt modelId="{A98E1065-E147-4627-9B00-C4C0851CEB4C}" type="sibTrans" cxnId="{B095B227-67B5-4125-84EA-4131BBAEBF28}">
      <dgm:prSet/>
      <dgm:spPr/>
      <dgm:t>
        <a:bodyPr/>
        <a:lstStyle/>
        <a:p>
          <a:endParaRPr lang="en-GB"/>
        </a:p>
      </dgm:t>
    </dgm:pt>
    <dgm:pt modelId="{6C5B47FA-0D50-4FA4-AF70-5C498551E91B}">
      <dgm:prSet/>
      <dgm:spPr/>
      <dgm:t>
        <a:bodyPr/>
        <a:lstStyle/>
        <a:p>
          <a:pPr rtl="0"/>
          <a:r>
            <a:rPr lang="en-GB" dirty="0" smtClean="0"/>
            <a:t>Policy</a:t>
          </a:r>
          <a:endParaRPr lang="en-GB" dirty="0"/>
        </a:p>
      </dgm:t>
    </dgm:pt>
    <dgm:pt modelId="{F5F931E2-46C6-4499-9470-DD6F3612E7CD}" type="parTrans" cxnId="{5D811743-557B-4F9E-B731-A98ABD5838CA}">
      <dgm:prSet/>
      <dgm:spPr/>
      <dgm:t>
        <a:bodyPr/>
        <a:lstStyle/>
        <a:p>
          <a:endParaRPr lang="en-GB"/>
        </a:p>
      </dgm:t>
    </dgm:pt>
    <dgm:pt modelId="{427E31E1-7FAD-4043-82C3-165451A56432}" type="sibTrans" cxnId="{5D811743-557B-4F9E-B731-A98ABD5838CA}">
      <dgm:prSet/>
      <dgm:spPr/>
      <dgm:t>
        <a:bodyPr/>
        <a:lstStyle/>
        <a:p>
          <a:endParaRPr lang="en-GB"/>
        </a:p>
      </dgm:t>
    </dgm:pt>
    <dgm:pt modelId="{7588126A-6269-4A2F-AB75-8099187ABA6C}">
      <dgm:prSet/>
      <dgm:spPr/>
      <dgm:t>
        <a:bodyPr/>
        <a:lstStyle/>
        <a:p>
          <a:pPr rtl="0"/>
          <a:r>
            <a:rPr lang="en-GB" dirty="0" smtClean="0"/>
            <a:t>Looking backwards</a:t>
          </a:r>
          <a:endParaRPr lang="en-GB" dirty="0"/>
        </a:p>
      </dgm:t>
    </dgm:pt>
    <dgm:pt modelId="{26BE2E17-DCEB-4B0F-AD5F-E84F0CD39D22}" type="parTrans" cxnId="{E95398A3-6800-4191-A914-3818587533F5}">
      <dgm:prSet/>
      <dgm:spPr/>
      <dgm:t>
        <a:bodyPr/>
        <a:lstStyle/>
        <a:p>
          <a:endParaRPr lang="en-GB"/>
        </a:p>
      </dgm:t>
    </dgm:pt>
    <dgm:pt modelId="{839EA85A-68A6-41DF-BD61-9E6D53F6A06E}" type="sibTrans" cxnId="{E95398A3-6800-4191-A914-3818587533F5}">
      <dgm:prSet/>
      <dgm:spPr/>
      <dgm:t>
        <a:bodyPr/>
        <a:lstStyle/>
        <a:p>
          <a:endParaRPr lang="en-GB"/>
        </a:p>
      </dgm:t>
    </dgm:pt>
    <dgm:pt modelId="{00C9456F-685B-4E7C-960B-070032F2A329}">
      <dgm:prSet/>
      <dgm:spPr/>
      <dgm:t>
        <a:bodyPr/>
        <a:lstStyle/>
        <a:p>
          <a:pPr rtl="0"/>
          <a:r>
            <a:rPr lang="en-GB" dirty="0" smtClean="0"/>
            <a:t>Our approach</a:t>
          </a:r>
          <a:endParaRPr lang="en-GB" dirty="0"/>
        </a:p>
      </dgm:t>
    </dgm:pt>
    <dgm:pt modelId="{DA36A163-E1F6-4A31-AB99-25E867B91799}" type="parTrans" cxnId="{D267EFF0-7904-460D-9157-5466EB92636C}">
      <dgm:prSet/>
      <dgm:spPr/>
      <dgm:t>
        <a:bodyPr/>
        <a:lstStyle/>
        <a:p>
          <a:endParaRPr lang="en-GB"/>
        </a:p>
      </dgm:t>
    </dgm:pt>
    <dgm:pt modelId="{5614E9FC-C9FE-45F7-86F6-50BBFFCF5494}" type="sibTrans" cxnId="{D267EFF0-7904-460D-9157-5466EB92636C}">
      <dgm:prSet/>
      <dgm:spPr/>
      <dgm:t>
        <a:bodyPr/>
        <a:lstStyle/>
        <a:p>
          <a:endParaRPr lang="en-GB"/>
        </a:p>
      </dgm:t>
    </dgm:pt>
    <dgm:pt modelId="{2138791E-9FFB-47ED-ADCB-D7DA80EF3F10}">
      <dgm:prSet/>
      <dgm:spPr/>
      <dgm:t>
        <a:bodyPr/>
        <a:lstStyle/>
        <a:p>
          <a:pPr rtl="0"/>
          <a:r>
            <a:rPr lang="en-GB" dirty="0" smtClean="0"/>
            <a:t>The battle lines</a:t>
          </a:r>
          <a:endParaRPr lang="en-GB" dirty="0"/>
        </a:p>
      </dgm:t>
    </dgm:pt>
    <dgm:pt modelId="{66FF8AC0-3C51-489B-95F2-75F363DE70F2}" type="parTrans" cxnId="{A02A6DD2-AAB7-4A5D-BF3E-3A93BB1C0245}">
      <dgm:prSet/>
      <dgm:spPr/>
      <dgm:t>
        <a:bodyPr/>
        <a:lstStyle/>
        <a:p>
          <a:endParaRPr lang="en-GB"/>
        </a:p>
      </dgm:t>
    </dgm:pt>
    <dgm:pt modelId="{CAD46835-D718-40C7-9639-DE33691350D3}" type="sibTrans" cxnId="{A02A6DD2-AAB7-4A5D-BF3E-3A93BB1C0245}">
      <dgm:prSet/>
      <dgm:spPr/>
      <dgm:t>
        <a:bodyPr/>
        <a:lstStyle/>
        <a:p>
          <a:endParaRPr lang="en-GB"/>
        </a:p>
      </dgm:t>
    </dgm:pt>
    <dgm:pt modelId="{D7E45E71-7D9E-42B6-B0D3-8B589D2D606E}">
      <dgm:prSet/>
      <dgm:spPr/>
      <dgm:t>
        <a:bodyPr/>
        <a:lstStyle/>
        <a:p>
          <a:pPr rtl="0"/>
          <a:r>
            <a:rPr lang="en-GB" dirty="0" smtClean="0"/>
            <a:t>Some ideas</a:t>
          </a:r>
          <a:endParaRPr lang="en-GB" dirty="0"/>
        </a:p>
      </dgm:t>
    </dgm:pt>
    <dgm:pt modelId="{DDDF3A22-9ABC-4CEC-AC74-4A86F71C8CA2}" type="parTrans" cxnId="{CD4BF294-1E94-472F-A115-A69050646B98}">
      <dgm:prSet/>
      <dgm:spPr/>
      <dgm:t>
        <a:bodyPr/>
        <a:lstStyle/>
        <a:p>
          <a:endParaRPr lang="en-GB"/>
        </a:p>
      </dgm:t>
    </dgm:pt>
    <dgm:pt modelId="{BB5687AB-F2BA-42E4-8379-CAEA8B9BF8BB}" type="sibTrans" cxnId="{CD4BF294-1E94-472F-A115-A69050646B98}">
      <dgm:prSet/>
      <dgm:spPr/>
      <dgm:t>
        <a:bodyPr/>
        <a:lstStyle/>
        <a:p>
          <a:endParaRPr lang="en-GB"/>
        </a:p>
      </dgm:t>
    </dgm:pt>
    <dgm:pt modelId="{914D142F-D3B4-4E1A-8F28-EAC8B8E9040D}" type="pres">
      <dgm:prSet presAssocID="{C7025F7A-6885-4E8D-AAEF-80AE7D1ABA04}" presName="linear" presStyleCnt="0">
        <dgm:presLayoutVars>
          <dgm:animLvl val="lvl"/>
          <dgm:resizeHandles val="exact"/>
        </dgm:presLayoutVars>
      </dgm:prSet>
      <dgm:spPr/>
      <dgm:t>
        <a:bodyPr/>
        <a:lstStyle/>
        <a:p>
          <a:endParaRPr lang="en-GB"/>
        </a:p>
      </dgm:t>
    </dgm:pt>
    <dgm:pt modelId="{9788F6E6-1778-4C78-9712-660A5AD99D89}" type="pres">
      <dgm:prSet presAssocID="{80AB021C-10C4-4A0E-B34A-2D90B5A0AB71}" presName="parentText" presStyleLbl="node1" presStyleIdx="0" presStyleCnt="6">
        <dgm:presLayoutVars>
          <dgm:chMax val="0"/>
          <dgm:bulletEnabled val="1"/>
        </dgm:presLayoutVars>
      </dgm:prSet>
      <dgm:spPr/>
      <dgm:t>
        <a:bodyPr/>
        <a:lstStyle/>
        <a:p>
          <a:endParaRPr lang="en-GB"/>
        </a:p>
      </dgm:t>
    </dgm:pt>
    <dgm:pt modelId="{58CC4B7E-49A8-4A51-97DF-F01FB5EDAF36}" type="pres">
      <dgm:prSet presAssocID="{A98E1065-E147-4627-9B00-C4C0851CEB4C}" presName="spacer" presStyleCnt="0"/>
      <dgm:spPr/>
    </dgm:pt>
    <dgm:pt modelId="{D7A7D35D-C747-474B-AC26-90077BD472CD}" type="pres">
      <dgm:prSet presAssocID="{6C5B47FA-0D50-4FA4-AF70-5C498551E91B}" presName="parentText" presStyleLbl="node1" presStyleIdx="1" presStyleCnt="6">
        <dgm:presLayoutVars>
          <dgm:chMax val="0"/>
          <dgm:bulletEnabled val="1"/>
        </dgm:presLayoutVars>
      </dgm:prSet>
      <dgm:spPr/>
      <dgm:t>
        <a:bodyPr/>
        <a:lstStyle/>
        <a:p>
          <a:endParaRPr lang="en-GB"/>
        </a:p>
      </dgm:t>
    </dgm:pt>
    <dgm:pt modelId="{FBBDD9FE-D6B5-46CD-898B-AAD7B7FC43E5}" type="pres">
      <dgm:prSet presAssocID="{427E31E1-7FAD-4043-82C3-165451A56432}" presName="spacer" presStyleCnt="0"/>
      <dgm:spPr/>
    </dgm:pt>
    <dgm:pt modelId="{30108E1C-F081-4AB4-AD84-1BE63BEFC629}" type="pres">
      <dgm:prSet presAssocID="{7588126A-6269-4A2F-AB75-8099187ABA6C}" presName="parentText" presStyleLbl="node1" presStyleIdx="2" presStyleCnt="6">
        <dgm:presLayoutVars>
          <dgm:chMax val="0"/>
          <dgm:bulletEnabled val="1"/>
        </dgm:presLayoutVars>
      </dgm:prSet>
      <dgm:spPr/>
      <dgm:t>
        <a:bodyPr/>
        <a:lstStyle/>
        <a:p>
          <a:endParaRPr lang="en-GB"/>
        </a:p>
      </dgm:t>
    </dgm:pt>
    <dgm:pt modelId="{FC81EB25-3DC9-46E0-989E-2E57A8C29819}" type="pres">
      <dgm:prSet presAssocID="{839EA85A-68A6-41DF-BD61-9E6D53F6A06E}" presName="spacer" presStyleCnt="0"/>
      <dgm:spPr/>
    </dgm:pt>
    <dgm:pt modelId="{F3B2BFAE-5D0C-464A-A132-2AC710FBF454}" type="pres">
      <dgm:prSet presAssocID="{00C9456F-685B-4E7C-960B-070032F2A329}" presName="parentText" presStyleLbl="node1" presStyleIdx="3" presStyleCnt="6">
        <dgm:presLayoutVars>
          <dgm:chMax val="0"/>
          <dgm:bulletEnabled val="1"/>
        </dgm:presLayoutVars>
      </dgm:prSet>
      <dgm:spPr/>
      <dgm:t>
        <a:bodyPr/>
        <a:lstStyle/>
        <a:p>
          <a:endParaRPr lang="en-GB"/>
        </a:p>
      </dgm:t>
    </dgm:pt>
    <dgm:pt modelId="{6971A54D-805D-4A9B-8732-3673BFD492DC}" type="pres">
      <dgm:prSet presAssocID="{5614E9FC-C9FE-45F7-86F6-50BBFFCF5494}" presName="spacer" presStyleCnt="0"/>
      <dgm:spPr/>
    </dgm:pt>
    <dgm:pt modelId="{F6E8963D-C291-4269-8FA5-F32268FE712E}" type="pres">
      <dgm:prSet presAssocID="{2138791E-9FFB-47ED-ADCB-D7DA80EF3F10}" presName="parentText" presStyleLbl="node1" presStyleIdx="4" presStyleCnt="6">
        <dgm:presLayoutVars>
          <dgm:chMax val="0"/>
          <dgm:bulletEnabled val="1"/>
        </dgm:presLayoutVars>
      </dgm:prSet>
      <dgm:spPr/>
      <dgm:t>
        <a:bodyPr/>
        <a:lstStyle/>
        <a:p>
          <a:endParaRPr lang="en-GB"/>
        </a:p>
      </dgm:t>
    </dgm:pt>
    <dgm:pt modelId="{9F9F62E3-0113-4E91-801A-E8CB8C15B027}" type="pres">
      <dgm:prSet presAssocID="{CAD46835-D718-40C7-9639-DE33691350D3}" presName="spacer" presStyleCnt="0"/>
      <dgm:spPr/>
    </dgm:pt>
    <dgm:pt modelId="{8D1F9DEC-4EEA-47CF-A012-7DA8ABC2B37E}" type="pres">
      <dgm:prSet presAssocID="{D7E45E71-7D9E-42B6-B0D3-8B589D2D606E}" presName="parentText" presStyleLbl="node1" presStyleIdx="5" presStyleCnt="6">
        <dgm:presLayoutVars>
          <dgm:chMax val="0"/>
          <dgm:bulletEnabled val="1"/>
        </dgm:presLayoutVars>
      </dgm:prSet>
      <dgm:spPr/>
      <dgm:t>
        <a:bodyPr/>
        <a:lstStyle/>
        <a:p>
          <a:endParaRPr lang="en-GB"/>
        </a:p>
      </dgm:t>
    </dgm:pt>
  </dgm:ptLst>
  <dgm:cxnLst>
    <dgm:cxn modelId="{CD4BF294-1E94-472F-A115-A69050646B98}" srcId="{C7025F7A-6885-4E8D-AAEF-80AE7D1ABA04}" destId="{D7E45E71-7D9E-42B6-B0D3-8B589D2D606E}" srcOrd="5" destOrd="0" parTransId="{DDDF3A22-9ABC-4CEC-AC74-4A86F71C8CA2}" sibTransId="{BB5687AB-F2BA-42E4-8379-CAEA8B9BF8BB}"/>
    <dgm:cxn modelId="{02A79EE1-5CBD-409E-BBCA-4EE2C10FA0C7}" type="presOf" srcId="{2138791E-9FFB-47ED-ADCB-D7DA80EF3F10}" destId="{F6E8963D-C291-4269-8FA5-F32268FE712E}" srcOrd="0" destOrd="0" presId="urn:microsoft.com/office/officeart/2005/8/layout/vList2"/>
    <dgm:cxn modelId="{E95398A3-6800-4191-A914-3818587533F5}" srcId="{C7025F7A-6885-4E8D-AAEF-80AE7D1ABA04}" destId="{7588126A-6269-4A2F-AB75-8099187ABA6C}" srcOrd="2" destOrd="0" parTransId="{26BE2E17-DCEB-4B0F-AD5F-E84F0CD39D22}" sibTransId="{839EA85A-68A6-41DF-BD61-9E6D53F6A06E}"/>
    <dgm:cxn modelId="{5D811743-557B-4F9E-B731-A98ABD5838CA}" srcId="{C7025F7A-6885-4E8D-AAEF-80AE7D1ABA04}" destId="{6C5B47FA-0D50-4FA4-AF70-5C498551E91B}" srcOrd="1" destOrd="0" parTransId="{F5F931E2-46C6-4499-9470-DD6F3612E7CD}" sibTransId="{427E31E1-7FAD-4043-82C3-165451A56432}"/>
    <dgm:cxn modelId="{45CE5074-1D5B-41E1-B89B-F1E725B43946}" type="presOf" srcId="{D7E45E71-7D9E-42B6-B0D3-8B589D2D606E}" destId="{8D1F9DEC-4EEA-47CF-A012-7DA8ABC2B37E}" srcOrd="0" destOrd="0" presId="urn:microsoft.com/office/officeart/2005/8/layout/vList2"/>
    <dgm:cxn modelId="{1FAD76A2-D2AC-4F5A-8D3A-681FC7B1B00F}" type="presOf" srcId="{7588126A-6269-4A2F-AB75-8099187ABA6C}" destId="{30108E1C-F081-4AB4-AD84-1BE63BEFC629}" srcOrd="0" destOrd="0" presId="urn:microsoft.com/office/officeart/2005/8/layout/vList2"/>
    <dgm:cxn modelId="{924C266E-0CF9-47E8-A982-6F11C0DA81AD}" type="presOf" srcId="{6C5B47FA-0D50-4FA4-AF70-5C498551E91B}" destId="{D7A7D35D-C747-474B-AC26-90077BD472CD}" srcOrd="0" destOrd="0" presId="urn:microsoft.com/office/officeart/2005/8/layout/vList2"/>
    <dgm:cxn modelId="{F79DC285-E8E1-4411-8A87-9B3C14B4C964}" type="presOf" srcId="{00C9456F-685B-4E7C-960B-070032F2A329}" destId="{F3B2BFAE-5D0C-464A-A132-2AC710FBF454}" srcOrd="0" destOrd="0" presId="urn:microsoft.com/office/officeart/2005/8/layout/vList2"/>
    <dgm:cxn modelId="{B095B227-67B5-4125-84EA-4131BBAEBF28}" srcId="{C7025F7A-6885-4E8D-AAEF-80AE7D1ABA04}" destId="{80AB021C-10C4-4A0E-B34A-2D90B5A0AB71}" srcOrd="0" destOrd="0" parTransId="{83261600-8A9D-4DD0-95E4-E71ADAF92D3A}" sibTransId="{A98E1065-E147-4627-9B00-C4C0851CEB4C}"/>
    <dgm:cxn modelId="{430FFA1B-7EEF-4EF1-AE1E-92DF807F2289}" type="presOf" srcId="{C7025F7A-6885-4E8D-AAEF-80AE7D1ABA04}" destId="{914D142F-D3B4-4E1A-8F28-EAC8B8E9040D}" srcOrd="0" destOrd="0" presId="urn:microsoft.com/office/officeart/2005/8/layout/vList2"/>
    <dgm:cxn modelId="{A02A6DD2-AAB7-4A5D-BF3E-3A93BB1C0245}" srcId="{C7025F7A-6885-4E8D-AAEF-80AE7D1ABA04}" destId="{2138791E-9FFB-47ED-ADCB-D7DA80EF3F10}" srcOrd="4" destOrd="0" parTransId="{66FF8AC0-3C51-489B-95F2-75F363DE70F2}" sibTransId="{CAD46835-D718-40C7-9639-DE33691350D3}"/>
    <dgm:cxn modelId="{C52496E1-D47E-4218-8F61-92AAFDBC240A}" type="presOf" srcId="{80AB021C-10C4-4A0E-B34A-2D90B5A0AB71}" destId="{9788F6E6-1778-4C78-9712-660A5AD99D89}" srcOrd="0" destOrd="0" presId="urn:microsoft.com/office/officeart/2005/8/layout/vList2"/>
    <dgm:cxn modelId="{D267EFF0-7904-460D-9157-5466EB92636C}" srcId="{C7025F7A-6885-4E8D-AAEF-80AE7D1ABA04}" destId="{00C9456F-685B-4E7C-960B-070032F2A329}" srcOrd="3" destOrd="0" parTransId="{DA36A163-E1F6-4A31-AB99-25E867B91799}" sibTransId="{5614E9FC-C9FE-45F7-86F6-50BBFFCF5494}"/>
    <dgm:cxn modelId="{09176B3A-A326-408D-B64D-454F4A04DCD9}" type="presParOf" srcId="{914D142F-D3B4-4E1A-8F28-EAC8B8E9040D}" destId="{9788F6E6-1778-4C78-9712-660A5AD99D89}" srcOrd="0" destOrd="0" presId="urn:microsoft.com/office/officeart/2005/8/layout/vList2"/>
    <dgm:cxn modelId="{31AF6B9C-9D5B-4085-B244-5B0CF080A50B}" type="presParOf" srcId="{914D142F-D3B4-4E1A-8F28-EAC8B8E9040D}" destId="{58CC4B7E-49A8-4A51-97DF-F01FB5EDAF36}" srcOrd="1" destOrd="0" presId="urn:microsoft.com/office/officeart/2005/8/layout/vList2"/>
    <dgm:cxn modelId="{56410DD0-BFE6-4E20-9FD2-550ED787E1C9}" type="presParOf" srcId="{914D142F-D3B4-4E1A-8F28-EAC8B8E9040D}" destId="{D7A7D35D-C747-474B-AC26-90077BD472CD}" srcOrd="2" destOrd="0" presId="urn:microsoft.com/office/officeart/2005/8/layout/vList2"/>
    <dgm:cxn modelId="{B503B89A-6935-4E8E-8C4F-94241E270B4C}" type="presParOf" srcId="{914D142F-D3B4-4E1A-8F28-EAC8B8E9040D}" destId="{FBBDD9FE-D6B5-46CD-898B-AAD7B7FC43E5}" srcOrd="3" destOrd="0" presId="urn:microsoft.com/office/officeart/2005/8/layout/vList2"/>
    <dgm:cxn modelId="{0CD41188-1B45-4A98-BFC3-1B2F04E03AD1}" type="presParOf" srcId="{914D142F-D3B4-4E1A-8F28-EAC8B8E9040D}" destId="{30108E1C-F081-4AB4-AD84-1BE63BEFC629}" srcOrd="4" destOrd="0" presId="urn:microsoft.com/office/officeart/2005/8/layout/vList2"/>
    <dgm:cxn modelId="{60168298-4C14-4F85-B17C-2608D4C58169}" type="presParOf" srcId="{914D142F-D3B4-4E1A-8F28-EAC8B8E9040D}" destId="{FC81EB25-3DC9-46E0-989E-2E57A8C29819}" srcOrd="5" destOrd="0" presId="urn:microsoft.com/office/officeart/2005/8/layout/vList2"/>
    <dgm:cxn modelId="{B9EDF334-4712-47D9-8953-51A407D32E44}" type="presParOf" srcId="{914D142F-D3B4-4E1A-8F28-EAC8B8E9040D}" destId="{F3B2BFAE-5D0C-464A-A132-2AC710FBF454}" srcOrd="6" destOrd="0" presId="urn:microsoft.com/office/officeart/2005/8/layout/vList2"/>
    <dgm:cxn modelId="{A4387427-8759-4D14-A225-A6DDE137DD24}" type="presParOf" srcId="{914D142F-D3B4-4E1A-8F28-EAC8B8E9040D}" destId="{6971A54D-805D-4A9B-8732-3673BFD492DC}" srcOrd="7" destOrd="0" presId="urn:microsoft.com/office/officeart/2005/8/layout/vList2"/>
    <dgm:cxn modelId="{EA98EED9-0751-4174-A2A3-9342CFF227C1}" type="presParOf" srcId="{914D142F-D3B4-4E1A-8F28-EAC8B8E9040D}" destId="{F6E8963D-C291-4269-8FA5-F32268FE712E}" srcOrd="8" destOrd="0" presId="urn:microsoft.com/office/officeart/2005/8/layout/vList2"/>
    <dgm:cxn modelId="{27DBEF80-579E-4DB2-829A-1EB58BA93278}" type="presParOf" srcId="{914D142F-D3B4-4E1A-8F28-EAC8B8E9040D}" destId="{9F9F62E3-0113-4E91-801A-E8CB8C15B027}" srcOrd="9" destOrd="0" presId="urn:microsoft.com/office/officeart/2005/8/layout/vList2"/>
    <dgm:cxn modelId="{84459151-E745-4B9B-879F-B5A51D289AF2}" type="presParOf" srcId="{914D142F-D3B4-4E1A-8F28-EAC8B8E9040D}" destId="{8D1F9DEC-4EEA-47CF-A012-7DA8ABC2B37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0FDC2-89B4-4326-B3E7-B5FCFC2FC26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282161A8-8D0C-4BC7-8B56-D758E2FD6CE8}">
      <dgm:prSet phldrT="[Text]" custT="1"/>
      <dgm:spPr>
        <a:solidFill>
          <a:srgbClr val="2F5626"/>
        </a:solidFill>
      </dgm:spPr>
      <dgm:t>
        <a:bodyPr/>
        <a:lstStyle/>
        <a:p>
          <a:pPr algn="l"/>
          <a:r>
            <a:rPr lang="en-GB" altLang="en-US" sz="2000" b="1" dirty="0" smtClean="0">
              <a:solidFill>
                <a:schemeClr val="bg1"/>
              </a:solidFill>
              <a:latin typeface="+mn-lt"/>
            </a:rPr>
            <a:t>Affordable housing</a:t>
          </a:r>
        </a:p>
        <a:p>
          <a:pPr algn="l"/>
          <a:r>
            <a:rPr lang="en-GB" altLang="en-US" sz="2000" b="1" dirty="0" smtClean="0">
              <a:solidFill>
                <a:schemeClr val="bg1"/>
              </a:solidFill>
              <a:latin typeface="+mn-lt"/>
            </a:rPr>
            <a:t>S106</a:t>
          </a:r>
        </a:p>
        <a:p>
          <a:pPr algn="l"/>
          <a:r>
            <a:rPr lang="en-GB" altLang="en-US" sz="2000" b="1" dirty="0" smtClean="0">
              <a:solidFill>
                <a:schemeClr val="bg1"/>
              </a:solidFill>
              <a:latin typeface="+mn-lt"/>
            </a:rPr>
            <a:t>CIL	</a:t>
          </a:r>
        </a:p>
        <a:p>
          <a:pPr algn="l"/>
          <a:r>
            <a:rPr lang="en-GB" altLang="en-US" sz="2000" b="1" dirty="0" smtClean="0">
              <a:solidFill>
                <a:schemeClr val="bg1"/>
              </a:solidFill>
              <a:latin typeface="+mn-lt"/>
            </a:rPr>
            <a:t>Lifetime Homes</a:t>
          </a:r>
        </a:p>
        <a:p>
          <a:pPr algn="l"/>
          <a:r>
            <a:rPr lang="en-GB" altLang="en-US" sz="2000" b="1" dirty="0" smtClean="0">
              <a:solidFill>
                <a:schemeClr val="bg1"/>
              </a:solidFill>
              <a:latin typeface="+mn-lt"/>
            </a:rPr>
            <a:t>Energy reduction measures </a:t>
          </a:r>
          <a:endParaRPr lang="en-GB" sz="2000" b="1" dirty="0">
            <a:solidFill>
              <a:schemeClr val="bg1"/>
            </a:solidFill>
            <a:latin typeface="+mn-lt"/>
          </a:endParaRPr>
        </a:p>
      </dgm:t>
    </dgm:pt>
    <dgm:pt modelId="{6FDBD42B-1E8F-4D16-8BE9-72B9297F1317}" type="parTrans" cxnId="{7516130C-07FC-4C32-BEC1-01DE430CF7FE}">
      <dgm:prSet/>
      <dgm:spPr/>
      <dgm:t>
        <a:bodyPr/>
        <a:lstStyle/>
        <a:p>
          <a:endParaRPr lang="en-GB"/>
        </a:p>
      </dgm:t>
    </dgm:pt>
    <dgm:pt modelId="{505ECD30-838E-4840-948A-D7EBF823746F}" type="sibTrans" cxnId="{7516130C-07FC-4C32-BEC1-01DE430CF7FE}">
      <dgm:prSet/>
      <dgm:spPr/>
      <dgm:t>
        <a:bodyPr/>
        <a:lstStyle/>
        <a:p>
          <a:endParaRPr lang="en-GB"/>
        </a:p>
      </dgm:t>
    </dgm:pt>
    <dgm:pt modelId="{94E74F95-B25A-4C22-BA52-0EE2C20D0CF6}">
      <dgm:prSet phldrT="[Text]"/>
      <dgm:spPr>
        <a:solidFill>
          <a:schemeClr val="accent3">
            <a:lumMod val="20000"/>
            <a:lumOff val="80000"/>
            <a:alpha val="90000"/>
          </a:schemeClr>
        </a:solidFill>
      </dgm:spPr>
      <dgm:t>
        <a:bodyPr/>
        <a:lstStyle/>
        <a:p>
          <a:r>
            <a:rPr lang="en-GB" dirty="0" smtClean="0"/>
            <a:t>  </a:t>
          </a:r>
          <a:endParaRPr lang="en-GB" dirty="0"/>
        </a:p>
      </dgm:t>
    </dgm:pt>
    <dgm:pt modelId="{A156DEB9-01FB-47DE-862F-A6A30D848AB7}" type="parTrans" cxnId="{7C0AA4EF-69B6-4476-BC14-8440ECD16DF7}">
      <dgm:prSet/>
      <dgm:spPr/>
      <dgm:t>
        <a:bodyPr/>
        <a:lstStyle/>
        <a:p>
          <a:endParaRPr lang="en-GB"/>
        </a:p>
      </dgm:t>
    </dgm:pt>
    <dgm:pt modelId="{D0D5DD93-FAC3-498A-B87C-9D309021E4E3}" type="sibTrans" cxnId="{7C0AA4EF-69B6-4476-BC14-8440ECD16DF7}">
      <dgm:prSet/>
      <dgm:spPr/>
      <dgm:t>
        <a:bodyPr/>
        <a:lstStyle/>
        <a:p>
          <a:endParaRPr lang="en-GB"/>
        </a:p>
      </dgm:t>
    </dgm:pt>
    <dgm:pt modelId="{E0E08652-9E7D-4CB5-A569-66A172F571C3}" type="pres">
      <dgm:prSet presAssocID="{0DD0FDC2-89B4-4326-B3E7-B5FCFC2FC261}" presName="Name0" presStyleCnt="0">
        <dgm:presLayoutVars>
          <dgm:dir/>
          <dgm:animLvl val="lvl"/>
          <dgm:resizeHandles/>
        </dgm:presLayoutVars>
      </dgm:prSet>
      <dgm:spPr/>
      <dgm:t>
        <a:bodyPr/>
        <a:lstStyle/>
        <a:p>
          <a:endParaRPr lang="en-GB"/>
        </a:p>
      </dgm:t>
    </dgm:pt>
    <dgm:pt modelId="{27834F7B-267A-4C3B-9E49-B068B7EFE088}" type="pres">
      <dgm:prSet presAssocID="{282161A8-8D0C-4BC7-8B56-D758E2FD6CE8}" presName="linNode" presStyleCnt="0"/>
      <dgm:spPr/>
    </dgm:pt>
    <dgm:pt modelId="{78727E67-0AC7-43F3-9E8C-BEECD1886970}" type="pres">
      <dgm:prSet presAssocID="{282161A8-8D0C-4BC7-8B56-D758E2FD6CE8}" presName="parentShp" presStyleLbl="node1" presStyleIdx="0" presStyleCnt="1" custScaleX="120469">
        <dgm:presLayoutVars>
          <dgm:bulletEnabled val="1"/>
        </dgm:presLayoutVars>
      </dgm:prSet>
      <dgm:spPr/>
      <dgm:t>
        <a:bodyPr/>
        <a:lstStyle/>
        <a:p>
          <a:endParaRPr lang="en-GB"/>
        </a:p>
      </dgm:t>
    </dgm:pt>
    <dgm:pt modelId="{1B9C9BF4-51D0-4F2B-A6D9-15D8CA99F9B2}" type="pres">
      <dgm:prSet presAssocID="{282161A8-8D0C-4BC7-8B56-D758E2FD6CE8}" presName="childShp" presStyleLbl="bgAccFollowNode1" presStyleIdx="0" presStyleCnt="1" custLinFactNeighborX="458" custLinFactNeighborY="-12232">
        <dgm:presLayoutVars>
          <dgm:bulletEnabled val="1"/>
        </dgm:presLayoutVars>
      </dgm:prSet>
      <dgm:spPr/>
      <dgm:t>
        <a:bodyPr/>
        <a:lstStyle/>
        <a:p>
          <a:endParaRPr lang="en-GB"/>
        </a:p>
      </dgm:t>
    </dgm:pt>
  </dgm:ptLst>
  <dgm:cxnLst>
    <dgm:cxn modelId="{BE9A0AD3-2F1F-4D24-9D70-C56D129B7B0B}" type="presOf" srcId="{0DD0FDC2-89B4-4326-B3E7-B5FCFC2FC261}" destId="{E0E08652-9E7D-4CB5-A569-66A172F571C3}" srcOrd="0" destOrd="0" presId="urn:microsoft.com/office/officeart/2005/8/layout/vList6"/>
    <dgm:cxn modelId="{7C0AA4EF-69B6-4476-BC14-8440ECD16DF7}" srcId="{282161A8-8D0C-4BC7-8B56-D758E2FD6CE8}" destId="{94E74F95-B25A-4C22-BA52-0EE2C20D0CF6}" srcOrd="0" destOrd="0" parTransId="{A156DEB9-01FB-47DE-862F-A6A30D848AB7}" sibTransId="{D0D5DD93-FAC3-498A-B87C-9D309021E4E3}"/>
    <dgm:cxn modelId="{7516130C-07FC-4C32-BEC1-01DE430CF7FE}" srcId="{0DD0FDC2-89B4-4326-B3E7-B5FCFC2FC261}" destId="{282161A8-8D0C-4BC7-8B56-D758E2FD6CE8}" srcOrd="0" destOrd="0" parTransId="{6FDBD42B-1E8F-4D16-8BE9-72B9297F1317}" sibTransId="{505ECD30-838E-4840-948A-D7EBF823746F}"/>
    <dgm:cxn modelId="{1E55CC0A-26E9-43AA-BE55-88D3CF06F120}" type="presOf" srcId="{94E74F95-B25A-4C22-BA52-0EE2C20D0CF6}" destId="{1B9C9BF4-51D0-4F2B-A6D9-15D8CA99F9B2}" srcOrd="0" destOrd="0" presId="urn:microsoft.com/office/officeart/2005/8/layout/vList6"/>
    <dgm:cxn modelId="{06CCFBC5-5C69-466D-91E5-D3D102E9286D}" type="presOf" srcId="{282161A8-8D0C-4BC7-8B56-D758E2FD6CE8}" destId="{78727E67-0AC7-43F3-9E8C-BEECD1886970}" srcOrd="0" destOrd="0" presId="urn:microsoft.com/office/officeart/2005/8/layout/vList6"/>
    <dgm:cxn modelId="{0381A527-0991-47BA-ADAE-F3C1FF90925F}" type="presParOf" srcId="{E0E08652-9E7D-4CB5-A569-66A172F571C3}" destId="{27834F7B-267A-4C3B-9E49-B068B7EFE088}" srcOrd="0" destOrd="0" presId="urn:microsoft.com/office/officeart/2005/8/layout/vList6"/>
    <dgm:cxn modelId="{0C830990-8B29-4E94-99AC-35B8DE4AF3A0}" type="presParOf" srcId="{27834F7B-267A-4C3B-9E49-B068B7EFE088}" destId="{78727E67-0AC7-43F3-9E8C-BEECD1886970}" srcOrd="0" destOrd="0" presId="urn:microsoft.com/office/officeart/2005/8/layout/vList6"/>
    <dgm:cxn modelId="{33871C12-9C92-45F9-A7B5-85C15BD7F646}" type="presParOf" srcId="{27834F7B-267A-4C3B-9E49-B068B7EFE088}" destId="{1B9C9BF4-51D0-4F2B-A6D9-15D8CA99F9B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8F6E6-1778-4C78-9712-660A5AD99D89}">
      <dsp:nvSpPr>
        <dsp:cNvPr id="0" name=""/>
        <dsp:cNvSpPr/>
      </dsp:nvSpPr>
      <dsp:spPr>
        <a:xfrm>
          <a:off x="0" y="72260"/>
          <a:ext cx="4392488" cy="55165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dirty="0" smtClean="0"/>
            <a:t>The history</a:t>
          </a:r>
          <a:endParaRPr lang="en-GB" sz="2300" kern="1200" dirty="0"/>
        </a:p>
      </dsp:txBody>
      <dsp:txXfrm>
        <a:off x="26930" y="99190"/>
        <a:ext cx="4338628" cy="497795"/>
      </dsp:txXfrm>
    </dsp:sp>
    <dsp:sp modelId="{D7A7D35D-C747-474B-AC26-90077BD472CD}">
      <dsp:nvSpPr>
        <dsp:cNvPr id="0" name=""/>
        <dsp:cNvSpPr/>
      </dsp:nvSpPr>
      <dsp:spPr>
        <a:xfrm>
          <a:off x="0" y="690155"/>
          <a:ext cx="4392488" cy="55165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dirty="0" smtClean="0"/>
            <a:t>Policy</a:t>
          </a:r>
          <a:endParaRPr lang="en-GB" sz="2300" kern="1200" dirty="0"/>
        </a:p>
      </dsp:txBody>
      <dsp:txXfrm>
        <a:off x="26930" y="717085"/>
        <a:ext cx="4338628" cy="497795"/>
      </dsp:txXfrm>
    </dsp:sp>
    <dsp:sp modelId="{30108E1C-F081-4AB4-AD84-1BE63BEFC629}">
      <dsp:nvSpPr>
        <dsp:cNvPr id="0" name=""/>
        <dsp:cNvSpPr/>
      </dsp:nvSpPr>
      <dsp:spPr>
        <a:xfrm>
          <a:off x="0" y="1308050"/>
          <a:ext cx="4392488" cy="55165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dirty="0" smtClean="0"/>
            <a:t>Looking backwards</a:t>
          </a:r>
          <a:endParaRPr lang="en-GB" sz="2300" kern="1200" dirty="0"/>
        </a:p>
      </dsp:txBody>
      <dsp:txXfrm>
        <a:off x="26930" y="1334980"/>
        <a:ext cx="4338628" cy="497795"/>
      </dsp:txXfrm>
    </dsp:sp>
    <dsp:sp modelId="{F3B2BFAE-5D0C-464A-A132-2AC710FBF454}">
      <dsp:nvSpPr>
        <dsp:cNvPr id="0" name=""/>
        <dsp:cNvSpPr/>
      </dsp:nvSpPr>
      <dsp:spPr>
        <a:xfrm>
          <a:off x="0" y="1925945"/>
          <a:ext cx="4392488" cy="55165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dirty="0" smtClean="0"/>
            <a:t>Our approach</a:t>
          </a:r>
          <a:endParaRPr lang="en-GB" sz="2300" kern="1200" dirty="0"/>
        </a:p>
      </dsp:txBody>
      <dsp:txXfrm>
        <a:off x="26930" y="1952875"/>
        <a:ext cx="4338628" cy="497795"/>
      </dsp:txXfrm>
    </dsp:sp>
    <dsp:sp modelId="{F6E8963D-C291-4269-8FA5-F32268FE712E}">
      <dsp:nvSpPr>
        <dsp:cNvPr id="0" name=""/>
        <dsp:cNvSpPr/>
      </dsp:nvSpPr>
      <dsp:spPr>
        <a:xfrm>
          <a:off x="0" y="2543841"/>
          <a:ext cx="4392488" cy="55165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dirty="0" smtClean="0"/>
            <a:t>The battle lines</a:t>
          </a:r>
          <a:endParaRPr lang="en-GB" sz="2300" kern="1200" dirty="0"/>
        </a:p>
      </dsp:txBody>
      <dsp:txXfrm>
        <a:off x="26930" y="2570771"/>
        <a:ext cx="4338628" cy="497795"/>
      </dsp:txXfrm>
    </dsp:sp>
    <dsp:sp modelId="{8D1F9DEC-4EEA-47CF-A012-7DA8ABC2B37E}">
      <dsp:nvSpPr>
        <dsp:cNvPr id="0" name=""/>
        <dsp:cNvSpPr/>
      </dsp:nvSpPr>
      <dsp:spPr>
        <a:xfrm>
          <a:off x="0" y="3161736"/>
          <a:ext cx="4392488" cy="55165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dirty="0" smtClean="0"/>
            <a:t>Some ideas</a:t>
          </a:r>
          <a:endParaRPr lang="en-GB" sz="2300" kern="1200" dirty="0"/>
        </a:p>
      </dsp:txBody>
      <dsp:txXfrm>
        <a:off x="26930" y="3188666"/>
        <a:ext cx="4338628"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C9BF4-51D0-4F2B-A6D9-15D8CA99F9B2}">
      <dsp:nvSpPr>
        <dsp:cNvPr id="0" name=""/>
        <dsp:cNvSpPr/>
      </dsp:nvSpPr>
      <dsp:spPr>
        <a:xfrm>
          <a:off x="2496160" y="0"/>
          <a:ext cx="3104340" cy="2389704"/>
        </a:xfrm>
        <a:prstGeom prst="rightArrow">
          <a:avLst>
            <a:gd name="adj1" fmla="val 75000"/>
            <a:gd name="adj2" fmla="val 50000"/>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r>
            <a:rPr lang="en-GB" sz="6500" kern="1200" dirty="0" smtClean="0"/>
            <a:t>  </a:t>
          </a:r>
          <a:endParaRPr lang="en-GB" sz="6500" kern="1200" dirty="0"/>
        </a:p>
      </dsp:txBody>
      <dsp:txXfrm>
        <a:off x="2496160" y="298713"/>
        <a:ext cx="2208201" cy="1792278"/>
      </dsp:txXfrm>
    </dsp:sp>
    <dsp:sp modelId="{78727E67-0AC7-43F3-9E8C-BEECD1886970}">
      <dsp:nvSpPr>
        <dsp:cNvPr id="0" name=""/>
        <dsp:cNvSpPr/>
      </dsp:nvSpPr>
      <dsp:spPr>
        <a:xfrm>
          <a:off x="1491" y="1167"/>
          <a:ext cx="2493178" cy="2389704"/>
        </a:xfrm>
        <a:prstGeom prst="roundRect">
          <a:avLst/>
        </a:prstGeom>
        <a:solidFill>
          <a:srgbClr val="2F56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ct val="35000"/>
            </a:spcAft>
          </a:pPr>
          <a:r>
            <a:rPr lang="en-GB" altLang="en-US" sz="2000" b="1" kern="1200" dirty="0" smtClean="0">
              <a:solidFill>
                <a:schemeClr val="bg1"/>
              </a:solidFill>
              <a:latin typeface="+mn-lt"/>
            </a:rPr>
            <a:t>Affordable housing</a:t>
          </a:r>
        </a:p>
        <a:p>
          <a:pPr lvl="0" algn="l" defTabSz="889000">
            <a:lnSpc>
              <a:spcPct val="90000"/>
            </a:lnSpc>
            <a:spcBef>
              <a:spcPct val="0"/>
            </a:spcBef>
            <a:spcAft>
              <a:spcPct val="35000"/>
            </a:spcAft>
          </a:pPr>
          <a:r>
            <a:rPr lang="en-GB" altLang="en-US" sz="2000" b="1" kern="1200" dirty="0" smtClean="0">
              <a:solidFill>
                <a:schemeClr val="bg1"/>
              </a:solidFill>
              <a:latin typeface="+mn-lt"/>
            </a:rPr>
            <a:t>S106</a:t>
          </a:r>
        </a:p>
        <a:p>
          <a:pPr lvl="0" algn="l" defTabSz="889000">
            <a:lnSpc>
              <a:spcPct val="90000"/>
            </a:lnSpc>
            <a:spcBef>
              <a:spcPct val="0"/>
            </a:spcBef>
            <a:spcAft>
              <a:spcPct val="35000"/>
            </a:spcAft>
          </a:pPr>
          <a:r>
            <a:rPr lang="en-GB" altLang="en-US" sz="2000" b="1" kern="1200" dirty="0" smtClean="0">
              <a:solidFill>
                <a:schemeClr val="bg1"/>
              </a:solidFill>
              <a:latin typeface="+mn-lt"/>
            </a:rPr>
            <a:t>CIL	</a:t>
          </a:r>
        </a:p>
        <a:p>
          <a:pPr lvl="0" algn="l" defTabSz="889000">
            <a:lnSpc>
              <a:spcPct val="90000"/>
            </a:lnSpc>
            <a:spcBef>
              <a:spcPct val="0"/>
            </a:spcBef>
            <a:spcAft>
              <a:spcPct val="35000"/>
            </a:spcAft>
          </a:pPr>
          <a:r>
            <a:rPr lang="en-GB" altLang="en-US" sz="2000" b="1" kern="1200" dirty="0" smtClean="0">
              <a:solidFill>
                <a:schemeClr val="bg1"/>
              </a:solidFill>
              <a:latin typeface="+mn-lt"/>
            </a:rPr>
            <a:t>Lifetime Homes</a:t>
          </a:r>
        </a:p>
        <a:p>
          <a:pPr lvl="0" algn="l" defTabSz="889000">
            <a:lnSpc>
              <a:spcPct val="90000"/>
            </a:lnSpc>
            <a:spcBef>
              <a:spcPct val="0"/>
            </a:spcBef>
            <a:spcAft>
              <a:spcPct val="35000"/>
            </a:spcAft>
          </a:pPr>
          <a:r>
            <a:rPr lang="en-GB" altLang="en-US" sz="2000" b="1" kern="1200" dirty="0" smtClean="0">
              <a:solidFill>
                <a:schemeClr val="bg1"/>
              </a:solidFill>
              <a:latin typeface="+mn-lt"/>
            </a:rPr>
            <a:t>Energy reduction measures </a:t>
          </a:r>
          <a:endParaRPr lang="en-GB" sz="2000" b="1" kern="1200" dirty="0">
            <a:solidFill>
              <a:schemeClr val="bg1"/>
            </a:solidFill>
            <a:latin typeface="+mn-lt"/>
          </a:endParaRPr>
        </a:p>
      </dsp:txBody>
      <dsp:txXfrm>
        <a:off x="118147" y="117823"/>
        <a:ext cx="2259866" cy="21563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8"/>
            <a:ext cx="2946400" cy="496887"/>
          </a:xfrm>
          <a:prstGeom prst="rect">
            <a:avLst/>
          </a:prstGeom>
        </p:spPr>
        <p:txBody>
          <a:bodyPr vert="horz" lIns="92332" tIns="46168" rIns="92332" bIns="46168"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sz="quarter" idx="1"/>
          </p:nvPr>
        </p:nvSpPr>
        <p:spPr>
          <a:xfrm>
            <a:off x="3849693" y="8"/>
            <a:ext cx="2946400" cy="496887"/>
          </a:xfrm>
          <a:prstGeom prst="rect">
            <a:avLst/>
          </a:prstGeom>
        </p:spPr>
        <p:txBody>
          <a:bodyPr vert="horz" lIns="92332" tIns="46168" rIns="92332" bIns="46168" rtlCol="0"/>
          <a:lstStyle>
            <a:lvl1pPr algn="r" fontAlgn="auto">
              <a:spcBef>
                <a:spcPts val="0"/>
              </a:spcBef>
              <a:spcAft>
                <a:spcPts val="0"/>
              </a:spcAft>
              <a:defRPr sz="1200">
                <a:latin typeface="+mn-lt"/>
              </a:defRPr>
            </a:lvl1pPr>
          </a:lstStyle>
          <a:p>
            <a:pPr>
              <a:defRPr/>
            </a:pPr>
            <a:fld id="{113BF386-1E26-46E0-866C-6F7301C4C6B9}" type="datetimeFigureOut">
              <a:rPr lang="en-GB"/>
              <a:pPr>
                <a:defRPr/>
              </a:pPr>
              <a:t>06/07/2015</a:t>
            </a:fld>
            <a:endParaRPr lang="en-GB" dirty="0"/>
          </a:p>
        </p:txBody>
      </p:sp>
      <p:sp>
        <p:nvSpPr>
          <p:cNvPr id="4" name="Footer Placeholder 3"/>
          <p:cNvSpPr>
            <a:spLocks noGrp="1"/>
          </p:cNvSpPr>
          <p:nvPr>
            <p:ph type="ftr" sz="quarter" idx="2"/>
          </p:nvPr>
        </p:nvSpPr>
        <p:spPr>
          <a:xfrm>
            <a:off x="11" y="9429758"/>
            <a:ext cx="2946400" cy="496887"/>
          </a:xfrm>
          <a:prstGeom prst="rect">
            <a:avLst/>
          </a:prstGeom>
        </p:spPr>
        <p:txBody>
          <a:bodyPr vert="horz" lIns="92332" tIns="46168" rIns="92332" bIns="46168" rtlCol="0" anchor="b"/>
          <a:lstStyle>
            <a:lvl1pPr algn="l" fontAlgn="auto">
              <a:spcBef>
                <a:spcPts val="0"/>
              </a:spcBef>
              <a:spcAft>
                <a:spcPts val="0"/>
              </a:spcAft>
              <a:defRPr sz="1200">
                <a:latin typeface="+mn-lt"/>
              </a:defRPr>
            </a:lvl1pPr>
          </a:lstStyle>
          <a:p>
            <a:pPr>
              <a:defRPr/>
            </a:pPr>
            <a:endParaRPr lang="en-GB" dirty="0"/>
          </a:p>
        </p:txBody>
      </p:sp>
      <p:sp>
        <p:nvSpPr>
          <p:cNvPr id="5" name="Slide Number Placeholder 4"/>
          <p:cNvSpPr>
            <a:spLocks noGrp="1"/>
          </p:cNvSpPr>
          <p:nvPr>
            <p:ph type="sldNum" sz="quarter" idx="3"/>
          </p:nvPr>
        </p:nvSpPr>
        <p:spPr>
          <a:xfrm>
            <a:off x="3849693" y="9429758"/>
            <a:ext cx="2946400" cy="496887"/>
          </a:xfrm>
          <a:prstGeom prst="rect">
            <a:avLst/>
          </a:prstGeom>
        </p:spPr>
        <p:txBody>
          <a:bodyPr vert="horz" lIns="92332" tIns="46168" rIns="92332" bIns="46168" rtlCol="0" anchor="b"/>
          <a:lstStyle>
            <a:lvl1pPr algn="r" fontAlgn="auto">
              <a:spcBef>
                <a:spcPts val="0"/>
              </a:spcBef>
              <a:spcAft>
                <a:spcPts val="0"/>
              </a:spcAft>
              <a:defRPr sz="1200">
                <a:latin typeface="+mn-lt"/>
              </a:defRPr>
            </a:lvl1pPr>
          </a:lstStyle>
          <a:p>
            <a:pPr>
              <a:defRPr/>
            </a:pPr>
            <a:fld id="{3323623C-CAF2-4117-BB74-35769D138408}" type="slidenum">
              <a:rPr lang="en-GB"/>
              <a:pPr>
                <a:defRPr/>
              </a:pPr>
              <a:t>‹#›</a:t>
            </a:fld>
            <a:endParaRPr lang="en-GB" dirty="0"/>
          </a:p>
        </p:txBody>
      </p:sp>
    </p:spTree>
    <p:extLst>
      <p:ext uri="{BB962C8B-B14F-4D97-AF65-F5344CB8AC3E}">
        <p14:creationId xmlns:p14="http://schemas.microsoft.com/office/powerpoint/2010/main" val="347422149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8"/>
            <a:ext cx="2946400" cy="496887"/>
          </a:xfrm>
          <a:prstGeom prst="rect">
            <a:avLst/>
          </a:prstGeom>
        </p:spPr>
        <p:txBody>
          <a:bodyPr vert="horz" lIns="96620" tIns="48317" rIns="96620" bIns="48317" rtlCol="0"/>
          <a:lstStyle>
            <a:lvl1pPr algn="l" fontAlgn="auto">
              <a:spcBef>
                <a:spcPts val="0"/>
              </a:spcBef>
              <a:spcAft>
                <a:spcPts val="0"/>
              </a:spcAft>
              <a:defRPr sz="1300">
                <a:latin typeface="+mn-lt"/>
              </a:defRPr>
            </a:lvl1pPr>
          </a:lstStyle>
          <a:p>
            <a:pPr>
              <a:defRPr/>
            </a:pPr>
            <a:endParaRPr lang="en-GB" dirty="0"/>
          </a:p>
        </p:txBody>
      </p:sp>
      <p:sp>
        <p:nvSpPr>
          <p:cNvPr id="3" name="Date Placeholder 2"/>
          <p:cNvSpPr>
            <a:spLocks noGrp="1"/>
          </p:cNvSpPr>
          <p:nvPr>
            <p:ph type="dt" idx="1"/>
          </p:nvPr>
        </p:nvSpPr>
        <p:spPr>
          <a:xfrm>
            <a:off x="3849693" y="8"/>
            <a:ext cx="2946400" cy="496887"/>
          </a:xfrm>
          <a:prstGeom prst="rect">
            <a:avLst/>
          </a:prstGeom>
        </p:spPr>
        <p:txBody>
          <a:bodyPr vert="horz" lIns="96620" tIns="48317" rIns="96620" bIns="48317" rtlCol="0"/>
          <a:lstStyle>
            <a:lvl1pPr algn="r" fontAlgn="auto">
              <a:spcBef>
                <a:spcPts val="0"/>
              </a:spcBef>
              <a:spcAft>
                <a:spcPts val="0"/>
              </a:spcAft>
              <a:defRPr sz="1300">
                <a:latin typeface="+mn-lt"/>
              </a:defRPr>
            </a:lvl1pPr>
          </a:lstStyle>
          <a:p>
            <a:pPr>
              <a:defRPr/>
            </a:pPr>
            <a:fld id="{826706DF-0869-4A74-BB9A-32F49983578E}" type="datetimeFigureOut">
              <a:rPr lang="en-US"/>
              <a:pPr>
                <a:defRPr/>
              </a:pPr>
              <a:t>7/6/2015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6620" tIns="48317" rIns="96620" bIns="48317" rtlCol="0" anchor="ctr"/>
          <a:lstStyle/>
          <a:p>
            <a:pPr lvl="0"/>
            <a:endParaRPr lang="en-GB" noProof="0" dirty="0"/>
          </a:p>
        </p:txBody>
      </p:sp>
      <p:sp>
        <p:nvSpPr>
          <p:cNvPr id="5" name="Notes Placeholder 4"/>
          <p:cNvSpPr>
            <a:spLocks noGrp="1"/>
          </p:cNvSpPr>
          <p:nvPr>
            <p:ph type="body" sz="quarter" idx="3"/>
          </p:nvPr>
        </p:nvSpPr>
        <p:spPr>
          <a:xfrm>
            <a:off x="681048" y="4716474"/>
            <a:ext cx="5437186" cy="4467224"/>
          </a:xfrm>
          <a:prstGeom prst="rect">
            <a:avLst/>
          </a:prstGeom>
        </p:spPr>
        <p:txBody>
          <a:bodyPr vert="horz" lIns="96620" tIns="48317" rIns="96620" bIns="4831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11" y="9429758"/>
            <a:ext cx="2946400" cy="496887"/>
          </a:xfrm>
          <a:prstGeom prst="rect">
            <a:avLst/>
          </a:prstGeom>
        </p:spPr>
        <p:txBody>
          <a:bodyPr vert="horz" lIns="96620" tIns="48317" rIns="96620" bIns="48317" rtlCol="0" anchor="b"/>
          <a:lstStyle>
            <a:lvl1pPr algn="l" fontAlgn="auto">
              <a:spcBef>
                <a:spcPts val="0"/>
              </a:spcBef>
              <a:spcAft>
                <a:spcPts val="0"/>
              </a:spcAft>
              <a:defRPr sz="1300">
                <a:latin typeface="+mn-lt"/>
              </a:defRPr>
            </a:lvl1pPr>
          </a:lstStyle>
          <a:p>
            <a:pPr>
              <a:defRPr/>
            </a:pPr>
            <a:endParaRPr lang="en-GB" dirty="0"/>
          </a:p>
        </p:txBody>
      </p:sp>
      <p:sp>
        <p:nvSpPr>
          <p:cNvPr id="7" name="Slide Number Placeholder 6"/>
          <p:cNvSpPr>
            <a:spLocks noGrp="1"/>
          </p:cNvSpPr>
          <p:nvPr>
            <p:ph type="sldNum" sz="quarter" idx="5"/>
          </p:nvPr>
        </p:nvSpPr>
        <p:spPr>
          <a:xfrm>
            <a:off x="3849693" y="9429758"/>
            <a:ext cx="2946400" cy="496887"/>
          </a:xfrm>
          <a:prstGeom prst="rect">
            <a:avLst/>
          </a:prstGeom>
        </p:spPr>
        <p:txBody>
          <a:bodyPr vert="horz" lIns="96620" tIns="48317" rIns="96620" bIns="48317" rtlCol="0" anchor="b"/>
          <a:lstStyle>
            <a:lvl1pPr algn="r" fontAlgn="auto">
              <a:spcBef>
                <a:spcPts val="0"/>
              </a:spcBef>
              <a:spcAft>
                <a:spcPts val="0"/>
              </a:spcAft>
              <a:defRPr sz="1300">
                <a:latin typeface="+mn-lt"/>
              </a:defRPr>
            </a:lvl1pPr>
          </a:lstStyle>
          <a:p>
            <a:pPr>
              <a:defRPr/>
            </a:pPr>
            <a:fld id="{120D86FF-31CD-4BD6-BC42-D781EA37870F}" type="slidenum">
              <a:rPr lang="en-GB"/>
              <a:pPr>
                <a:defRPr/>
              </a:pPr>
              <a:t>‹#›</a:t>
            </a:fld>
            <a:endParaRPr lang="en-GB" dirty="0"/>
          </a:p>
        </p:txBody>
      </p:sp>
    </p:spTree>
    <p:extLst>
      <p:ext uri="{BB962C8B-B14F-4D97-AF65-F5344CB8AC3E}">
        <p14:creationId xmlns:p14="http://schemas.microsoft.com/office/powerpoint/2010/main" val="1997511489"/>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6" charset="0"/>
                <a:ea typeface="ヒラギノ角ゴ Pro W3" pitchFamily="16" charset="-128"/>
              </a:defRPr>
            </a:lvl1pPr>
            <a:lvl2pPr marL="749497" indent="-288268">
              <a:defRPr sz="2400">
                <a:solidFill>
                  <a:schemeClr val="tx1"/>
                </a:solidFill>
                <a:latin typeface="Lucida Grande" pitchFamily="16" charset="0"/>
                <a:ea typeface="ヒラギノ角ゴ Pro W3" pitchFamily="16" charset="-128"/>
              </a:defRPr>
            </a:lvl2pPr>
            <a:lvl3pPr marL="1153072" indent="-230615">
              <a:defRPr sz="2400">
                <a:solidFill>
                  <a:schemeClr val="tx1"/>
                </a:solidFill>
                <a:latin typeface="Lucida Grande" pitchFamily="16" charset="0"/>
                <a:ea typeface="ヒラギノ角ゴ Pro W3" pitchFamily="16" charset="-128"/>
              </a:defRPr>
            </a:lvl3pPr>
            <a:lvl4pPr marL="1614301" indent="-230615">
              <a:defRPr sz="2400">
                <a:solidFill>
                  <a:schemeClr val="tx1"/>
                </a:solidFill>
                <a:latin typeface="Lucida Grande" pitchFamily="16" charset="0"/>
                <a:ea typeface="ヒラギノ角ゴ Pro W3" pitchFamily="16" charset="-128"/>
              </a:defRPr>
            </a:lvl4pPr>
            <a:lvl5pPr marL="2075530" indent="-230615">
              <a:defRPr sz="2400">
                <a:solidFill>
                  <a:schemeClr val="tx1"/>
                </a:solidFill>
                <a:latin typeface="Lucida Grande" pitchFamily="16" charset="0"/>
                <a:ea typeface="ヒラギノ角ゴ Pro W3" pitchFamily="16" charset="-128"/>
              </a:defRPr>
            </a:lvl5pPr>
            <a:lvl6pPr marL="2536759" indent="-230615" eaLnBrk="0" fontAlgn="base" hangingPunct="0">
              <a:spcBef>
                <a:spcPct val="0"/>
              </a:spcBef>
              <a:spcAft>
                <a:spcPct val="0"/>
              </a:spcAft>
              <a:defRPr sz="2400">
                <a:solidFill>
                  <a:schemeClr val="tx1"/>
                </a:solidFill>
                <a:latin typeface="Lucida Grande" pitchFamily="16" charset="0"/>
                <a:ea typeface="ヒラギノ角ゴ Pro W3" pitchFamily="16" charset="-128"/>
              </a:defRPr>
            </a:lvl6pPr>
            <a:lvl7pPr marL="2997988" indent="-230615" eaLnBrk="0" fontAlgn="base" hangingPunct="0">
              <a:spcBef>
                <a:spcPct val="0"/>
              </a:spcBef>
              <a:spcAft>
                <a:spcPct val="0"/>
              </a:spcAft>
              <a:defRPr sz="2400">
                <a:solidFill>
                  <a:schemeClr val="tx1"/>
                </a:solidFill>
                <a:latin typeface="Lucida Grande" pitchFamily="16" charset="0"/>
                <a:ea typeface="ヒラギノ角ゴ Pro W3" pitchFamily="16" charset="-128"/>
              </a:defRPr>
            </a:lvl7pPr>
            <a:lvl8pPr marL="3459216" indent="-230615" eaLnBrk="0" fontAlgn="base" hangingPunct="0">
              <a:spcBef>
                <a:spcPct val="0"/>
              </a:spcBef>
              <a:spcAft>
                <a:spcPct val="0"/>
              </a:spcAft>
              <a:defRPr sz="2400">
                <a:solidFill>
                  <a:schemeClr val="tx1"/>
                </a:solidFill>
                <a:latin typeface="Lucida Grande" pitchFamily="16" charset="0"/>
                <a:ea typeface="ヒラギノ角ゴ Pro W3" pitchFamily="16" charset="-128"/>
              </a:defRPr>
            </a:lvl8pPr>
            <a:lvl9pPr marL="3920446" indent="-230615" eaLnBrk="0" fontAlgn="base" hangingPunct="0">
              <a:spcBef>
                <a:spcPct val="0"/>
              </a:spcBef>
              <a:spcAft>
                <a:spcPct val="0"/>
              </a:spcAft>
              <a:defRPr sz="2400">
                <a:solidFill>
                  <a:schemeClr val="tx1"/>
                </a:solidFill>
                <a:latin typeface="Lucida Grande" pitchFamily="16" charset="0"/>
                <a:ea typeface="ヒラギノ角ゴ Pro W3" pitchFamily="16" charset="-128"/>
              </a:defRPr>
            </a:lvl9pPr>
          </a:lstStyle>
          <a:p>
            <a:fld id="{29297CA6-8B25-4D21-A105-BA2B7A913433}" type="slidenum">
              <a:rPr lang="en-GB" sz="1200">
                <a:solidFill>
                  <a:prstClr val="black"/>
                </a:solidFill>
              </a:rPr>
              <a:pPr/>
              <a:t>1</a:t>
            </a:fld>
            <a:endParaRPr lang="en-GB" sz="1200" dirty="0">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b="1" dirty="0" smtClean="0"/>
          </a:p>
        </p:txBody>
      </p:sp>
    </p:spTree>
    <p:extLst>
      <p:ext uri="{BB962C8B-B14F-4D97-AF65-F5344CB8AC3E}">
        <p14:creationId xmlns:p14="http://schemas.microsoft.com/office/powerpoint/2010/main" val="2784716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6" charset="0"/>
                <a:ea typeface="ヒラギノ角ゴ Pro W3" pitchFamily="16" charset="-128"/>
              </a:defRPr>
            </a:lvl1pPr>
            <a:lvl2pPr marL="741984" indent="-285379">
              <a:defRPr sz="2400">
                <a:solidFill>
                  <a:schemeClr val="tx1"/>
                </a:solidFill>
                <a:latin typeface="Lucida Grande" pitchFamily="16" charset="0"/>
                <a:ea typeface="ヒラギノ角ゴ Pro W3" pitchFamily="16" charset="-128"/>
              </a:defRPr>
            </a:lvl2pPr>
            <a:lvl3pPr marL="1141514" indent="-228303">
              <a:defRPr sz="2400">
                <a:solidFill>
                  <a:schemeClr val="tx1"/>
                </a:solidFill>
                <a:latin typeface="Lucida Grande" pitchFamily="16" charset="0"/>
                <a:ea typeface="ヒラギノ角ゴ Pro W3" pitchFamily="16" charset="-128"/>
              </a:defRPr>
            </a:lvl3pPr>
            <a:lvl4pPr marL="1598120" indent="-228303">
              <a:defRPr sz="2400">
                <a:solidFill>
                  <a:schemeClr val="tx1"/>
                </a:solidFill>
                <a:latin typeface="Lucida Grande" pitchFamily="16" charset="0"/>
                <a:ea typeface="ヒラギノ角ゴ Pro W3" pitchFamily="16" charset="-128"/>
              </a:defRPr>
            </a:lvl4pPr>
            <a:lvl5pPr marL="2054725" indent="-228303">
              <a:defRPr sz="2400">
                <a:solidFill>
                  <a:schemeClr val="tx1"/>
                </a:solidFill>
                <a:latin typeface="Lucida Grande" pitchFamily="16" charset="0"/>
                <a:ea typeface="ヒラギノ角ゴ Pro W3" pitchFamily="16" charset="-128"/>
              </a:defRPr>
            </a:lvl5pPr>
            <a:lvl6pPr marL="2511331"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6pPr>
            <a:lvl7pPr marL="2967937"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7pPr>
            <a:lvl8pPr marL="3424542"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8pPr>
            <a:lvl9pPr marL="3881148"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9pPr>
          </a:lstStyle>
          <a:p>
            <a:fld id="{B0B7B38F-CAD5-4044-830A-8351DE982FB3}" type="slidenum">
              <a:rPr lang="en-GB" altLang="en-US" sz="1200"/>
              <a:pPr/>
              <a:t>19</a:t>
            </a:fld>
            <a:endParaRPr lang="en-GB" alt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45399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C78E8A75-A83F-40CE-A609-C89C501A3A02}" type="slidenum">
              <a:rPr lang="en-GB" smtClean="0"/>
              <a:pPr>
                <a:defRPr/>
              </a:pPr>
              <a:t>3</a:t>
            </a:fld>
            <a:endParaRPr lang="en-GB" dirty="0"/>
          </a:p>
        </p:txBody>
      </p:sp>
    </p:spTree>
    <p:extLst>
      <p:ext uri="{BB962C8B-B14F-4D97-AF65-F5344CB8AC3E}">
        <p14:creationId xmlns:p14="http://schemas.microsoft.com/office/powerpoint/2010/main" val="142601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6" charset="0"/>
                <a:ea typeface="ヒラギノ角ゴ Pro W3" pitchFamily="16" charset="-128"/>
              </a:defRPr>
            </a:lvl1pPr>
            <a:lvl2pPr marL="741984" indent="-285379">
              <a:defRPr sz="2400">
                <a:solidFill>
                  <a:schemeClr val="tx1"/>
                </a:solidFill>
                <a:latin typeface="Lucida Grande" pitchFamily="16" charset="0"/>
                <a:ea typeface="ヒラギノ角ゴ Pro W3" pitchFamily="16" charset="-128"/>
              </a:defRPr>
            </a:lvl2pPr>
            <a:lvl3pPr marL="1141514" indent="-228303">
              <a:defRPr sz="2400">
                <a:solidFill>
                  <a:schemeClr val="tx1"/>
                </a:solidFill>
                <a:latin typeface="Lucida Grande" pitchFamily="16" charset="0"/>
                <a:ea typeface="ヒラギノ角ゴ Pro W3" pitchFamily="16" charset="-128"/>
              </a:defRPr>
            </a:lvl3pPr>
            <a:lvl4pPr marL="1598120" indent="-228303">
              <a:defRPr sz="2400">
                <a:solidFill>
                  <a:schemeClr val="tx1"/>
                </a:solidFill>
                <a:latin typeface="Lucida Grande" pitchFamily="16" charset="0"/>
                <a:ea typeface="ヒラギノ角ゴ Pro W3" pitchFamily="16" charset="-128"/>
              </a:defRPr>
            </a:lvl4pPr>
            <a:lvl5pPr marL="2054725" indent="-228303">
              <a:defRPr sz="2400">
                <a:solidFill>
                  <a:schemeClr val="tx1"/>
                </a:solidFill>
                <a:latin typeface="Lucida Grande" pitchFamily="16" charset="0"/>
                <a:ea typeface="ヒラギノ角ゴ Pro W3" pitchFamily="16" charset="-128"/>
              </a:defRPr>
            </a:lvl5pPr>
            <a:lvl6pPr marL="2511331"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6pPr>
            <a:lvl7pPr marL="2967937"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7pPr>
            <a:lvl8pPr marL="3424542"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8pPr>
            <a:lvl9pPr marL="3881148"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9pPr>
          </a:lstStyle>
          <a:p>
            <a:fld id="{E471B932-E4C8-45C1-8D40-DDBEC8310A68}" type="slidenum">
              <a:rPr lang="en-GB" altLang="en-US" sz="1200"/>
              <a:pPr/>
              <a:t>8</a:t>
            </a:fld>
            <a:endParaRPr lang="en-GB" altLang="en-US" sz="1200"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43305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6" charset="0"/>
                <a:ea typeface="ヒラギノ角ゴ Pro W3" pitchFamily="16" charset="-128"/>
              </a:defRPr>
            </a:lvl1pPr>
            <a:lvl2pPr marL="741984" indent="-285379">
              <a:defRPr sz="2400">
                <a:solidFill>
                  <a:schemeClr val="tx1"/>
                </a:solidFill>
                <a:latin typeface="Lucida Grande" pitchFamily="16" charset="0"/>
                <a:ea typeface="ヒラギノ角ゴ Pro W3" pitchFamily="16" charset="-128"/>
              </a:defRPr>
            </a:lvl2pPr>
            <a:lvl3pPr marL="1141514" indent="-228303">
              <a:defRPr sz="2400">
                <a:solidFill>
                  <a:schemeClr val="tx1"/>
                </a:solidFill>
                <a:latin typeface="Lucida Grande" pitchFamily="16" charset="0"/>
                <a:ea typeface="ヒラギノ角ゴ Pro W3" pitchFamily="16" charset="-128"/>
              </a:defRPr>
            </a:lvl3pPr>
            <a:lvl4pPr marL="1598120" indent="-228303">
              <a:defRPr sz="2400">
                <a:solidFill>
                  <a:schemeClr val="tx1"/>
                </a:solidFill>
                <a:latin typeface="Lucida Grande" pitchFamily="16" charset="0"/>
                <a:ea typeface="ヒラギノ角ゴ Pro W3" pitchFamily="16" charset="-128"/>
              </a:defRPr>
            </a:lvl4pPr>
            <a:lvl5pPr marL="2054725" indent="-228303">
              <a:defRPr sz="2400">
                <a:solidFill>
                  <a:schemeClr val="tx1"/>
                </a:solidFill>
                <a:latin typeface="Lucida Grande" pitchFamily="16" charset="0"/>
                <a:ea typeface="ヒラギノ角ゴ Pro W3" pitchFamily="16" charset="-128"/>
              </a:defRPr>
            </a:lvl5pPr>
            <a:lvl6pPr marL="2511331"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6pPr>
            <a:lvl7pPr marL="2967937"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7pPr>
            <a:lvl8pPr marL="3424542"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8pPr>
            <a:lvl9pPr marL="3881148"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9pPr>
          </a:lstStyle>
          <a:p>
            <a:fld id="{E471B932-E4C8-45C1-8D40-DDBEC8310A68}" type="slidenum">
              <a:rPr lang="en-GB" altLang="en-US" sz="1200"/>
              <a:pPr/>
              <a:t>9</a:t>
            </a:fld>
            <a:endParaRPr lang="en-GB" altLang="en-US" sz="1200"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84662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6" charset="0"/>
                <a:ea typeface="ヒラギノ角ゴ Pro W3" pitchFamily="16" charset="-128"/>
              </a:defRPr>
            </a:lvl1pPr>
            <a:lvl2pPr marL="741984" indent="-285379">
              <a:defRPr sz="2400">
                <a:solidFill>
                  <a:schemeClr val="tx1"/>
                </a:solidFill>
                <a:latin typeface="Lucida Grande" pitchFamily="16" charset="0"/>
                <a:ea typeface="ヒラギノ角ゴ Pro W3" pitchFamily="16" charset="-128"/>
              </a:defRPr>
            </a:lvl2pPr>
            <a:lvl3pPr marL="1141514" indent="-228303">
              <a:defRPr sz="2400">
                <a:solidFill>
                  <a:schemeClr val="tx1"/>
                </a:solidFill>
                <a:latin typeface="Lucida Grande" pitchFamily="16" charset="0"/>
                <a:ea typeface="ヒラギノ角ゴ Pro W3" pitchFamily="16" charset="-128"/>
              </a:defRPr>
            </a:lvl3pPr>
            <a:lvl4pPr marL="1598120" indent="-228303">
              <a:defRPr sz="2400">
                <a:solidFill>
                  <a:schemeClr val="tx1"/>
                </a:solidFill>
                <a:latin typeface="Lucida Grande" pitchFamily="16" charset="0"/>
                <a:ea typeface="ヒラギノ角ゴ Pro W3" pitchFamily="16" charset="-128"/>
              </a:defRPr>
            </a:lvl4pPr>
            <a:lvl5pPr marL="2054725" indent="-228303">
              <a:defRPr sz="2400">
                <a:solidFill>
                  <a:schemeClr val="tx1"/>
                </a:solidFill>
                <a:latin typeface="Lucida Grande" pitchFamily="16" charset="0"/>
                <a:ea typeface="ヒラギノ角ゴ Pro W3" pitchFamily="16" charset="-128"/>
              </a:defRPr>
            </a:lvl5pPr>
            <a:lvl6pPr marL="2511331"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6pPr>
            <a:lvl7pPr marL="2967937"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7pPr>
            <a:lvl8pPr marL="3424542"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8pPr>
            <a:lvl9pPr marL="3881148"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9pPr>
          </a:lstStyle>
          <a:p>
            <a:fld id="{CDC43B89-D18C-448F-88D2-AEFAC0516990}" type="slidenum">
              <a:rPr lang="en-GB" altLang="en-US" sz="1200"/>
              <a:pPr/>
              <a:t>13</a:t>
            </a:fld>
            <a:endParaRPr lang="en-GB" altLang="en-US"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52478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6" charset="0"/>
                <a:ea typeface="ヒラギノ角ゴ Pro W3" pitchFamily="16" charset="-128"/>
              </a:defRPr>
            </a:lvl1pPr>
            <a:lvl2pPr marL="741984" indent="-285379">
              <a:defRPr sz="2400">
                <a:solidFill>
                  <a:schemeClr val="tx1"/>
                </a:solidFill>
                <a:latin typeface="Lucida Grande" pitchFamily="16" charset="0"/>
                <a:ea typeface="ヒラギノ角ゴ Pro W3" pitchFamily="16" charset="-128"/>
              </a:defRPr>
            </a:lvl2pPr>
            <a:lvl3pPr marL="1141514" indent="-228303">
              <a:defRPr sz="2400">
                <a:solidFill>
                  <a:schemeClr val="tx1"/>
                </a:solidFill>
                <a:latin typeface="Lucida Grande" pitchFamily="16" charset="0"/>
                <a:ea typeface="ヒラギノ角ゴ Pro W3" pitchFamily="16" charset="-128"/>
              </a:defRPr>
            </a:lvl3pPr>
            <a:lvl4pPr marL="1598120" indent="-228303">
              <a:defRPr sz="2400">
                <a:solidFill>
                  <a:schemeClr val="tx1"/>
                </a:solidFill>
                <a:latin typeface="Lucida Grande" pitchFamily="16" charset="0"/>
                <a:ea typeface="ヒラギノ角ゴ Pro W3" pitchFamily="16" charset="-128"/>
              </a:defRPr>
            </a:lvl4pPr>
            <a:lvl5pPr marL="2054725" indent="-228303">
              <a:defRPr sz="2400">
                <a:solidFill>
                  <a:schemeClr val="tx1"/>
                </a:solidFill>
                <a:latin typeface="Lucida Grande" pitchFamily="16" charset="0"/>
                <a:ea typeface="ヒラギノ角ゴ Pro W3" pitchFamily="16" charset="-128"/>
              </a:defRPr>
            </a:lvl5pPr>
            <a:lvl6pPr marL="2511331"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6pPr>
            <a:lvl7pPr marL="2967937"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7pPr>
            <a:lvl8pPr marL="3424542"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8pPr>
            <a:lvl9pPr marL="3881148"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9pPr>
          </a:lstStyle>
          <a:p>
            <a:fld id="{C65D524C-C0CD-45E1-BA89-761CCF9BCBAB}" type="slidenum">
              <a:rPr lang="en-GB" altLang="en-US" sz="1200"/>
              <a:pPr/>
              <a:t>14</a:t>
            </a:fld>
            <a:endParaRPr lang="en-GB" altLang="en-US" sz="12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831295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6" charset="0"/>
                <a:ea typeface="ヒラギノ角ゴ Pro W3" pitchFamily="16" charset="-128"/>
              </a:defRPr>
            </a:lvl1pPr>
            <a:lvl2pPr marL="741984" indent="-285379">
              <a:defRPr sz="2400">
                <a:solidFill>
                  <a:schemeClr val="tx1"/>
                </a:solidFill>
                <a:latin typeface="Lucida Grande" pitchFamily="16" charset="0"/>
                <a:ea typeface="ヒラギノ角ゴ Pro W3" pitchFamily="16" charset="-128"/>
              </a:defRPr>
            </a:lvl2pPr>
            <a:lvl3pPr marL="1141514" indent="-228303">
              <a:defRPr sz="2400">
                <a:solidFill>
                  <a:schemeClr val="tx1"/>
                </a:solidFill>
                <a:latin typeface="Lucida Grande" pitchFamily="16" charset="0"/>
                <a:ea typeface="ヒラギノ角ゴ Pro W3" pitchFamily="16" charset="-128"/>
              </a:defRPr>
            </a:lvl3pPr>
            <a:lvl4pPr marL="1598120" indent="-228303">
              <a:defRPr sz="2400">
                <a:solidFill>
                  <a:schemeClr val="tx1"/>
                </a:solidFill>
                <a:latin typeface="Lucida Grande" pitchFamily="16" charset="0"/>
                <a:ea typeface="ヒラギノ角ゴ Pro W3" pitchFamily="16" charset="-128"/>
              </a:defRPr>
            </a:lvl4pPr>
            <a:lvl5pPr marL="2054725" indent="-228303">
              <a:defRPr sz="2400">
                <a:solidFill>
                  <a:schemeClr val="tx1"/>
                </a:solidFill>
                <a:latin typeface="Lucida Grande" pitchFamily="16" charset="0"/>
                <a:ea typeface="ヒラギノ角ゴ Pro W3" pitchFamily="16" charset="-128"/>
              </a:defRPr>
            </a:lvl5pPr>
            <a:lvl6pPr marL="2511331"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6pPr>
            <a:lvl7pPr marL="2967937"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7pPr>
            <a:lvl8pPr marL="3424542"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8pPr>
            <a:lvl9pPr marL="3881148"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9pPr>
          </a:lstStyle>
          <a:p>
            <a:fld id="{33E1DBFE-1D68-40A7-A7BD-2C829F0F6F29}" type="slidenum">
              <a:rPr lang="en-GB" altLang="en-US" sz="1200"/>
              <a:pPr/>
              <a:t>15</a:t>
            </a:fld>
            <a:endParaRPr lang="en-GB" altLang="en-US"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118767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6" charset="0"/>
                <a:ea typeface="ヒラギノ角ゴ Pro W3" pitchFamily="16" charset="-128"/>
              </a:defRPr>
            </a:lvl1pPr>
            <a:lvl2pPr marL="741984" indent="-285379">
              <a:defRPr sz="2400">
                <a:solidFill>
                  <a:schemeClr val="tx1"/>
                </a:solidFill>
                <a:latin typeface="Lucida Grande" pitchFamily="16" charset="0"/>
                <a:ea typeface="ヒラギノ角ゴ Pro W3" pitchFamily="16" charset="-128"/>
              </a:defRPr>
            </a:lvl2pPr>
            <a:lvl3pPr marL="1141514" indent="-228303">
              <a:defRPr sz="2400">
                <a:solidFill>
                  <a:schemeClr val="tx1"/>
                </a:solidFill>
                <a:latin typeface="Lucida Grande" pitchFamily="16" charset="0"/>
                <a:ea typeface="ヒラギノ角ゴ Pro W3" pitchFamily="16" charset="-128"/>
              </a:defRPr>
            </a:lvl3pPr>
            <a:lvl4pPr marL="1598120" indent="-228303">
              <a:defRPr sz="2400">
                <a:solidFill>
                  <a:schemeClr val="tx1"/>
                </a:solidFill>
                <a:latin typeface="Lucida Grande" pitchFamily="16" charset="0"/>
                <a:ea typeface="ヒラギノ角ゴ Pro W3" pitchFamily="16" charset="-128"/>
              </a:defRPr>
            </a:lvl4pPr>
            <a:lvl5pPr marL="2054725" indent="-228303">
              <a:defRPr sz="2400">
                <a:solidFill>
                  <a:schemeClr val="tx1"/>
                </a:solidFill>
                <a:latin typeface="Lucida Grande" pitchFamily="16" charset="0"/>
                <a:ea typeface="ヒラギノ角ゴ Pro W3" pitchFamily="16" charset="-128"/>
              </a:defRPr>
            </a:lvl5pPr>
            <a:lvl6pPr marL="2511331"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6pPr>
            <a:lvl7pPr marL="2967937"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7pPr>
            <a:lvl8pPr marL="3424542"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8pPr>
            <a:lvl9pPr marL="3881148"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9pPr>
          </a:lstStyle>
          <a:p>
            <a:fld id="{33E1DBFE-1D68-40A7-A7BD-2C829F0F6F29}" type="slidenum">
              <a:rPr lang="en-GB" altLang="en-US" sz="1200"/>
              <a:pPr/>
              <a:t>16</a:t>
            </a:fld>
            <a:endParaRPr lang="en-GB" altLang="en-US"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77574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6" charset="0"/>
                <a:ea typeface="ヒラギノ角ゴ Pro W3" pitchFamily="16" charset="-128"/>
              </a:defRPr>
            </a:lvl1pPr>
            <a:lvl2pPr marL="741984" indent="-285379">
              <a:defRPr sz="2400">
                <a:solidFill>
                  <a:schemeClr val="tx1"/>
                </a:solidFill>
                <a:latin typeface="Lucida Grande" pitchFamily="16" charset="0"/>
                <a:ea typeface="ヒラギノ角ゴ Pro W3" pitchFamily="16" charset="-128"/>
              </a:defRPr>
            </a:lvl2pPr>
            <a:lvl3pPr marL="1141514" indent="-228303">
              <a:defRPr sz="2400">
                <a:solidFill>
                  <a:schemeClr val="tx1"/>
                </a:solidFill>
                <a:latin typeface="Lucida Grande" pitchFamily="16" charset="0"/>
                <a:ea typeface="ヒラギノ角ゴ Pro W3" pitchFamily="16" charset="-128"/>
              </a:defRPr>
            </a:lvl3pPr>
            <a:lvl4pPr marL="1598120" indent="-228303">
              <a:defRPr sz="2400">
                <a:solidFill>
                  <a:schemeClr val="tx1"/>
                </a:solidFill>
                <a:latin typeface="Lucida Grande" pitchFamily="16" charset="0"/>
                <a:ea typeface="ヒラギノ角ゴ Pro W3" pitchFamily="16" charset="-128"/>
              </a:defRPr>
            </a:lvl4pPr>
            <a:lvl5pPr marL="2054725" indent="-228303">
              <a:defRPr sz="2400">
                <a:solidFill>
                  <a:schemeClr val="tx1"/>
                </a:solidFill>
                <a:latin typeface="Lucida Grande" pitchFamily="16" charset="0"/>
                <a:ea typeface="ヒラギノ角ゴ Pro W3" pitchFamily="16" charset="-128"/>
              </a:defRPr>
            </a:lvl5pPr>
            <a:lvl6pPr marL="2511331"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6pPr>
            <a:lvl7pPr marL="2967937"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7pPr>
            <a:lvl8pPr marL="3424542"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8pPr>
            <a:lvl9pPr marL="3881148" indent="-228303" eaLnBrk="0" fontAlgn="base" hangingPunct="0">
              <a:spcBef>
                <a:spcPct val="0"/>
              </a:spcBef>
              <a:spcAft>
                <a:spcPct val="0"/>
              </a:spcAft>
              <a:defRPr sz="2400">
                <a:solidFill>
                  <a:schemeClr val="tx1"/>
                </a:solidFill>
                <a:latin typeface="Lucida Grande" pitchFamily="16" charset="0"/>
                <a:ea typeface="ヒラギノ角ゴ Pro W3" pitchFamily="16" charset="-128"/>
              </a:defRPr>
            </a:lvl9pPr>
          </a:lstStyle>
          <a:p>
            <a:fld id="{6AB5A4C9-5AF1-4AC8-9B29-5A3710F08598}" type="slidenum">
              <a:rPr lang="en-GB" altLang="en-US" sz="1200"/>
              <a:pPr/>
              <a:t>18</a:t>
            </a:fld>
            <a:endParaRPr lang="en-GB" altLang="en-US" sz="120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814917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6900882" cy="713096"/>
          </a:xfrm>
        </p:spPr>
        <p:txBody>
          <a:bodyPr>
            <a:noAutofit/>
          </a:bodyPr>
          <a:lstStyle>
            <a:lvl1pPr>
              <a:lnSpc>
                <a:spcPct val="90000"/>
              </a:lnSpc>
              <a:defRPr sz="3000">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928802"/>
            <a:ext cx="6900882" cy="4197361"/>
          </a:xfrm>
        </p:spPr>
        <p:txBody>
          <a:bodyPr>
            <a:normAutofit/>
          </a:bodyPr>
          <a:lstStyle>
            <a:lvl1pPr>
              <a:spcBef>
                <a:spcPts val="0"/>
              </a:spcBef>
              <a:spcAft>
                <a:spcPts val="0"/>
              </a:spcAft>
              <a:defRPr sz="1800"/>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15411627"/>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14541"/>
            <a:ext cx="4038600" cy="4054485"/>
          </a:xfrm>
        </p:spPr>
        <p:txBody>
          <a:bodyPr>
            <a:norm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2114541"/>
            <a:ext cx="4038600" cy="4054485"/>
          </a:xfrm>
        </p:spPr>
        <p:txBody>
          <a:bodyPr>
            <a:norm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861648063"/>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334800"/>
            <a:ext cx="6923088" cy="11430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156575419"/>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557245" y="766752"/>
            <a:ext cx="6823043" cy="590546"/>
          </a:xfrm>
        </p:spPr>
        <p:txBody>
          <a:bodyPr lIns="0" rtlCol="0" anchor="t">
            <a:noAutofit/>
          </a:bodyPr>
          <a:lstStyle>
            <a:lvl1pPr algn="l" defTabSz="914400" rtl="0" eaLnBrk="1" latinLnBrk="0" hangingPunct="1">
              <a:spcBef>
                <a:spcPct val="0"/>
              </a:spcBef>
              <a:buNone/>
              <a:defRPr lang="en-GB" sz="5400" kern="1200" dirty="0" smtClean="0">
                <a:solidFill>
                  <a:srgbClr val="969118"/>
                </a:solidFill>
                <a:latin typeface="Arial" pitchFamily="34" charset="0"/>
                <a:ea typeface="+mj-ea"/>
                <a:cs typeface="Times New Roman" pitchFamily="18" charset="0"/>
              </a:defRPr>
            </a:lvl1pPr>
          </a:lstStyle>
          <a:p>
            <a:r>
              <a:rPr lang="en-US" smtClean="0"/>
              <a:t>Click to edit Master title style</a:t>
            </a:r>
            <a:endParaRPr lang="en-GB" dirty="0"/>
          </a:p>
        </p:txBody>
      </p:sp>
      <p:sp>
        <p:nvSpPr>
          <p:cNvPr id="7" name="Content Placeholder 6"/>
          <p:cNvSpPr>
            <a:spLocks noGrp="1"/>
          </p:cNvSpPr>
          <p:nvPr>
            <p:ph sz="quarter" idx="13"/>
          </p:nvPr>
        </p:nvSpPr>
        <p:spPr>
          <a:xfrm>
            <a:off x="495300" y="1819264"/>
            <a:ext cx="3929063" cy="333377"/>
          </a:xfrm>
        </p:spPr>
        <p:txBody>
          <a:bodyPr/>
          <a:lstStyle>
            <a:lvl1pPr>
              <a:defRPr sz="1800" b="0"/>
            </a:lvl1pPr>
          </a:lstStyle>
          <a:p>
            <a:pPr lvl="0"/>
            <a:r>
              <a:rPr lang="en-US" smtClean="0"/>
              <a:t>Click to edit Master text styles</a:t>
            </a:r>
          </a:p>
        </p:txBody>
      </p:sp>
    </p:spTree>
    <p:extLst>
      <p:ext uri="{BB962C8B-B14F-4D97-AF65-F5344CB8AC3E}">
        <p14:creationId xmlns:p14="http://schemas.microsoft.com/office/powerpoint/2010/main" val="3654762226"/>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334800"/>
            <a:ext cx="6900882" cy="1143000"/>
          </a:xfrm>
        </p:spPr>
        <p:txBody>
          <a:bodyPr>
            <a:noAutofit/>
          </a:bodyPr>
          <a:lstStyle>
            <a:lvl1pPr>
              <a:lnSpc>
                <a:spcPct val="90000"/>
              </a:lnSpc>
              <a:defRPr sz="3000">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928802"/>
            <a:ext cx="6900882" cy="4197361"/>
          </a:xfrm>
        </p:spPr>
        <p:txBody>
          <a:bodyPr>
            <a:normAutofit/>
          </a:bodyPr>
          <a:lstStyle>
            <a:lvl1pPr>
              <a:spcBef>
                <a:spcPts val="0"/>
              </a:spcBef>
              <a:spcAft>
                <a:spcPts val="0"/>
              </a:spcAft>
              <a:defRPr sz="1800"/>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14652311"/>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5788" y="1928802"/>
            <a:ext cx="3849687" cy="450859"/>
          </a:xfrm>
        </p:spPr>
        <p:txBody>
          <a:bodyPr lIns="0" rtlCol="0" anchor="t">
            <a:noAutofit/>
          </a:bodyPr>
          <a:lstStyle>
            <a:lvl1pPr algn="l" defTabSz="914400" rtl="0" eaLnBrk="1" latinLnBrk="0" hangingPunct="1">
              <a:spcBef>
                <a:spcPct val="0"/>
              </a:spcBef>
              <a:buNone/>
              <a:defRPr lang="en-GB" sz="2000" kern="1200" dirty="0" smtClean="0">
                <a:solidFill>
                  <a:srgbClr val="2F5626"/>
                </a:solidFill>
                <a:latin typeface="Arial" pitchFamily="34" charset="0"/>
                <a:ea typeface="+mj-ea"/>
                <a:cs typeface="Times New Roman" pitchFamily="18"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585788" y="5470546"/>
            <a:ext cx="3849687" cy="406396"/>
          </a:xfrm>
        </p:spPr>
        <p:txBody>
          <a:bodyPr lIns="0" rtlCol="0">
            <a:noAutofit/>
          </a:bodyPr>
          <a:lstStyle>
            <a:lvl1pPr marL="0" indent="0" algn="l" defTabSz="914400" rtl="0" eaLnBrk="1" latinLnBrk="0" hangingPunct="1">
              <a:lnSpc>
                <a:spcPct val="85000"/>
              </a:lnSpc>
              <a:spcBef>
                <a:spcPts val="0"/>
              </a:spcBef>
              <a:buFont typeface="Arial" pitchFamily="34" charset="0"/>
              <a:buNone/>
              <a:defRPr lang="en-US" sz="1600" b="1" kern="1200" baseline="0" smtClean="0">
                <a:solidFill>
                  <a:srgbClr val="003300"/>
                </a:solidFill>
                <a:latin typeface="Arial" pitchFamily="34" charset="0"/>
                <a:ea typeface="+mn-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42718383"/>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14541"/>
            <a:ext cx="4038600" cy="4054485"/>
          </a:xfrm>
        </p:spPr>
        <p:txBody>
          <a:bodyPr>
            <a:norm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2114541"/>
            <a:ext cx="4038600" cy="4054485"/>
          </a:xfrm>
        </p:spPr>
        <p:txBody>
          <a:bodyPr>
            <a:norm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86658747"/>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334800"/>
            <a:ext cx="6923088" cy="11430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581321741"/>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557245" y="766752"/>
            <a:ext cx="6823043" cy="590546"/>
          </a:xfrm>
        </p:spPr>
        <p:txBody>
          <a:bodyPr lIns="0" rtlCol="0" anchor="t">
            <a:noAutofit/>
          </a:bodyPr>
          <a:lstStyle>
            <a:lvl1pPr algn="l" defTabSz="914400" rtl="0" eaLnBrk="1" latinLnBrk="0" hangingPunct="1">
              <a:spcBef>
                <a:spcPct val="0"/>
              </a:spcBef>
              <a:buNone/>
              <a:defRPr lang="en-GB" sz="5400" kern="1200" dirty="0" smtClean="0">
                <a:solidFill>
                  <a:srgbClr val="969118"/>
                </a:solidFill>
                <a:latin typeface="Arial" pitchFamily="34" charset="0"/>
                <a:ea typeface="+mj-ea"/>
                <a:cs typeface="Times New Roman" pitchFamily="18" charset="0"/>
              </a:defRPr>
            </a:lvl1pPr>
          </a:lstStyle>
          <a:p>
            <a:r>
              <a:rPr lang="en-US" smtClean="0"/>
              <a:t>Click to edit Master title style</a:t>
            </a:r>
            <a:endParaRPr lang="en-GB" dirty="0"/>
          </a:p>
        </p:txBody>
      </p:sp>
      <p:sp>
        <p:nvSpPr>
          <p:cNvPr id="7" name="Content Placeholder 6"/>
          <p:cNvSpPr>
            <a:spLocks noGrp="1"/>
          </p:cNvSpPr>
          <p:nvPr>
            <p:ph sz="quarter" idx="13"/>
          </p:nvPr>
        </p:nvSpPr>
        <p:spPr>
          <a:xfrm>
            <a:off x="495300" y="1819264"/>
            <a:ext cx="3929063" cy="333377"/>
          </a:xfrm>
        </p:spPr>
        <p:txBody>
          <a:bodyPr/>
          <a:lstStyle>
            <a:lvl1pPr>
              <a:defRPr sz="1800" b="0"/>
            </a:lvl1pPr>
          </a:lstStyle>
          <a:p>
            <a:pPr lvl="0"/>
            <a:r>
              <a:rPr lang="en-US" smtClean="0"/>
              <a:t>Click to edit Master text styles</a:t>
            </a:r>
          </a:p>
        </p:txBody>
      </p:sp>
    </p:spTree>
    <p:extLst>
      <p:ext uri="{BB962C8B-B14F-4D97-AF65-F5344CB8AC3E}">
        <p14:creationId xmlns:p14="http://schemas.microsoft.com/office/powerpoint/2010/main" val="724124937"/>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334800"/>
            <a:ext cx="6900882" cy="1143000"/>
          </a:xfrm>
        </p:spPr>
        <p:txBody>
          <a:bodyPr>
            <a:noAutofit/>
          </a:bodyPr>
          <a:lstStyle>
            <a:lvl1pPr>
              <a:lnSpc>
                <a:spcPct val="90000"/>
              </a:lnSpc>
              <a:defRPr sz="3000">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928802"/>
            <a:ext cx="6900882" cy="4197361"/>
          </a:xfrm>
        </p:spPr>
        <p:txBody>
          <a:bodyPr>
            <a:normAutofit/>
          </a:bodyPr>
          <a:lstStyle>
            <a:lvl1pPr>
              <a:spcBef>
                <a:spcPts val="0"/>
              </a:spcBef>
              <a:spcAft>
                <a:spcPts val="0"/>
              </a:spcAft>
              <a:defRPr sz="1800"/>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01924502"/>
      </p:ext>
    </p:ext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5788" y="1928802"/>
            <a:ext cx="3849687" cy="450859"/>
          </a:xfrm>
        </p:spPr>
        <p:txBody>
          <a:bodyPr lIns="0" rtlCol="0" anchor="t">
            <a:noAutofit/>
          </a:bodyPr>
          <a:lstStyle>
            <a:lvl1pPr algn="l" defTabSz="914400" rtl="0" eaLnBrk="1" latinLnBrk="0" hangingPunct="1">
              <a:spcBef>
                <a:spcPct val="0"/>
              </a:spcBef>
              <a:buNone/>
              <a:defRPr lang="en-GB" sz="2000" kern="1200" dirty="0" smtClean="0">
                <a:solidFill>
                  <a:srgbClr val="2F5626"/>
                </a:solidFill>
                <a:latin typeface="Arial" pitchFamily="34" charset="0"/>
                <a:ea typeface="+mj-ea"/>
                <a:cs typeface="Times New Roman" pitchFamily="18"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585788" y="5470546"/>
            <a:ext cx="3849687" cy="406396"/>
          </a:xfrm>
        </p:spPr>
        <p:txBody>
          <a:bodyPr lIns="0" rtlCol="0">
            <a:noAutofit/>
          </a:bodyPr>
          <a:lstStyle>
            <a:lvl1pPr marL="0" indent="0" algn="l" defTabSz="914400" rtl="0" eaLnBrk="1" latinLnBrk="0" hangingPunct="1">
              <a:lnSpc>
                <a:spcPct val="85000"/>
              </a:lnSpc>
              <a:spcBef>
                <a:spcPts val="0"/>
              </a:spcBef>
              <a:buFont typeface="Arial" pitchFamily="34" charset="0"/>
              <a:buNone/>
              <a:defRPr lang="en-US" sz="1600" b="1" kern="1200" baseline="0" smtClean="0">
                <a:solidFill>
                  <a:srgbClr val="003300"/>
                </a:solidFill>
                <a:latin typeface="Arial" pitchFamily="34" charset="0"/>
                <a:ea typeface="+mn-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72840829"/>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5788" y="1928802"/>
            <a:ext cx="3849687" cy="450859"/>
          </a:xfrm>
        </p:spPr>
        <p:txBody>
          <a:bodyPr lIns="0" rtlCol="0" anchor="t">
            <a:noAutofit/>
          </a:bodyPr>
          <a:lstStyle>
            <a:lvl1pPr algn="l" defTabSz="914400" rtl="0" eaLnBrk="1" latinLnBrk="0" hangingPunct="1">
              <a:spcBef>
                <a:spcPct val="0"/>
              </a:spcBef>
              <a:buNone/>
              <a:defRPr lang="en-GB" sz="2000" kern="1200" dirty="0" smtClean="0">
                <a:solidFill>
                  <a:srgbClr val="2F5626"/>
                </a:solidFill>
                <a:latin typeface="Arial" pitchFamily="34" charset="0"/>
                <a:ea typeface="+mj-ea"/>
                <a:cs typeface="Times New Roman" pitchFamily="18"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585788" y="5470546"/>
            <a:ext cx="3849687" cy="406396"/>
          </a:xfrm>
        </p:spPr>
        <p:txBody>
          <a:bodyPr lIns="0" rtlCol="0">
            <a:noAutofit/>
          </a:bodyPr>
          <a:lstStyle>
            <a:lvl1pPr marL="0" indent="0" algn="l" defTabSz="914400" rtl="0" eaLnBrk="1" latinLnBrk="0" hangingPunct="1">
              <a:lnSpc>
                <a:spcPct val="85000"/>
              </a:lnSpc>
              <a:spcBef>
                <a:spcPts val="0"/>
              </a:spcBef>
              <a:buFont typeface="Arial" pitchFamily="34" charset="0"/>
              <a:buNone/>
              <a:defRPr lang="en-US" sz="1600" b="1" kern="1200" baseline="0" smtClean="0">
                <a:solidFill>
                  <a:srgbClr val="003300"/>
                </a:solidFill>
                <a:latin typeface="Arial" pitchFamily="34" charset="0"/>
                <a:ea typeface="+mn-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37053866"/>
      </p:ext>
    </p:extLst>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14541"/>
            <a:ext cx="4038600" cy="4054485"/>
          </a:xfrm>
        </p:spPr>
        <p:txBody>
          <a:bodyPr>
            <a:norm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2114541"/>
            <a:ext cx="4038600" cy="4054485"/>
          </a:xfrm>
        </p:spPr>
        <p:txBody>
          <a:bodyPr>
            <a:norm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56296494"/>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334800"/>
            <a:ext cx="6923088" cy="11430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029779094"/>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557245" y="766752"/>
            <a:ext cx="6823043" cy="590546"/>
          </a:xfrm>
        </p:spPr>
        <p:txBody>
          <a:bodyPr lIns="0" rtlCol="0" anchor="t">
            <a:noAutofit/>
          </a:bodyPr>
          <a:lstStyle>
            <a:lvl1pPr algn="l" defTabSz="914400" rtl="0" eaLnBrk="1" latinLnBrk="0" hangingPunct="1">
              <a:spcBef>
                <a:spcPct val="0"/>
              </a:spcBef>
              <a:buNone/>
              <a:defRPr lang="en-GB" sz="5400" kern="1200" dirty="0" smtClean="0">
                <a:solidFill>
                  <a:srgbClr val="969118"/>
                </a:solidFill>
                <a:latin typeface="Arial" pitchFamily="34" charset="0"/>
                <a:ea typeface="+mj-ea"/>
                <a:cs typeface="Times New Roman" pitchFamily="18" charset="0"/>
              </a:defRPr>
            </a:lvl1pPr>
          </a:lstStyle>
          <a:p>
            <a:r>
              <a:rPr lang="en-US" smtClean="0"/>
              <a:t>Click to edit Master title style</a:t>
            </a:r>
            <a:endParaRPr lang="en-GB" dirty="0"/>
          </a:p>
        </p:txBody>
      </p:sp>
      <p:sp>
        <p:nvSpPr>
          <p:cNvPr id="7" name="Content Placeholder 6"/>
          <p:cNvSpPr>
            <a:spLocks noGrp="1"/>
          </p:cNvSpPr>
          <p:nvPr>
            <p:ph sz="quarter" idx="13"/>
          </p:nvPr>
        </p:nvSpPr>
        <p:spPr>
          <a:xfrm>
            <a:off x="495300" y="1819264"/>
            <a:ext cx="3929063" cy="333377"/>
          </a:xfrm>
        </p:spPr>
        <p:txBody>
          <a:bodyPr/>
          <a:lstStyle>
            <a:lvl1pPr>
              <a:defRPr sz="1800" b="0"/>
            </a:lvl1pPr>
          </a:lstStyle>
          <a:p>
            <a:pPr lvl="0"/>
            <a:r>
              <a:rPr lang="en-US" smtClean="0"/>
              <a:t>Click to edit Master text styles</a:t>
            </a:r>
          </a:p>
        </p:txBody>
      </p:sp>
    </p:spTree>
    <p:extLst>
      <p:ext uri="{BB962C8B-B14F-4D97-AF65-F5344CB8AC3E}">
        <p14:creationId xmlns:p14="http://schemas.microsoft.com/office/powerpoint/2010/main" val="2888620687"/>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14541"/>
            <a:ext cx="4038600" cy="4054485"/>
          </a:xfrm>
        </p:spPr>
        <p:txBody>
          <a:bodyPr>
            <a:norm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2114541"/>
            <a:ext cx="4038600" cy="4054485"/>
          </a:xfrm>
        </p:spPr>
        <p:txBody>
          <a:bodyPr>
            <a:norm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03600287"/>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334800"/>
            <a:ext cx="6923088" cy="11430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956507183"/>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557245" y="766752"/>
            <a:ext cx="6823043" cy="590546"/>
          </a:xfrm>
        </p:spPr>
        <p:txBody>
          <a:bodyPr lIns="0" rtlCol="0" anchor="t">
            <a:noAutofit/>
          </a:bodyPr>
          <a:lstStyle>
            <a:lvl1pPr algn="l" defTabSz="914400" rtl="0" eaLnBrk="1" latinLnBrk="0" hangingPunct="1">
              <a:spcBef>
                <a:spcPct val="0"/>
              </a:spcBef>
              <a:buNone/>
              <a:defRPr lang="en-GB" sz="5400" kern="1200" dirty="0" smtClean="0">
                <a:solidFill>
                  <a:srgbClr val="969118"/>
                </a:solidFill>
                <a:latin typeface="Arial" pitchFamily="34" charset="0"/>
                <a:ea typeface="+mj-ea"/>
                <a:cs typeface="Times New Roman" pitchFamily="18" charset="0"/>
              </a:defRPr>
            </a:lvl1pPr>
          </a:lstStyle>
          <a:p>
            <a:r>
              <a:rPr lang="en-US" smtClean="0"/>
              <a:t>Click to edit Master title style</a:t>
            </a:r>
            <a:endParaRPr lang="en-GB" dirty="0"/>
          </a:p>
        </p:txBody>
      </p:sp>
      <p:sp>
        <p:nvSpPr>
          <p:cNvPr id="7" name="Content Placeholder 6"/>
          <p:cNvSpPr>
            <a:spLocks noGrp="1"/>
          </p:cNvSpPr>
          <p:nvPr>
            <p:ph sz="quarter" idx="13"/>
          </p:nvPr>
        </p:nvSpPr>
        <p:spPr>
          <a:xfrm>
            <a:off x="495300" y="1819264"/>
            <a:ext cx="3929063" cy="333377"/>
          </a:xfrm>
        </p:spPr>
        <p:txBody>
          <a:bodyPr/>
          <a:lstStyle>
            <a:lvl1pPr>
              <a:defRPr sz="1800" b="0"/>
            </a:lvl1pPr>
          </a:lstStyle>
          <a:p>
            <a:pPr lvl="0"/>
            <a:r>
              <a:rPr lang="en-US" smtClean="0"/>
              <a:t>Click to edit Master text styles</a:t>
            </a:r>
          </a:p>
        </p:txBody>
      </p:sp>
    </p:spTree>
    <p:extLst>
      <p:ext uri="{BB962C8B-B14F-4D97-AF65-F5344CB8AC3E}">
        <p14:creationId xmlns:p14="http://schemas.microsoft.com/office/powerpoint/2010/main" val="1996037785"/>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24874427"/>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4213" y="6092825"/>
            <a:ext cx="1905000" cy="314325"/>
          </a:xfrm>
          <a:prstGeom prst="rect">
            <a:avLst/>
          </a:prstGeom>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xfrm>
            <a:off x="3124200" y="6092825"/>
            <a:ext cx="2895600" cy="360363"/>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xfrm>
            <a:off x="6227763" y="6092825"/>
            <a:ext cx="649287" cy="288925"/>
          </a:xfrm>
          <a:prstGeom prst="rect">
            <a:avLst/>
          </a:prstGeom>
          <a:ln/>
        </p:spPr>
        <p:txBody>
          <a:bodyPr/>
          <a:lstStyle>
            <a:lvl1pPr>
              <a:defRPr/>
            </a:lvl1pPr>
          </a:lstStyle>
          <a:p>
            <a:pPr>
              <a:defRPr/>
            </a:pPr>
            <a:fld id="{08064D59-F0F0-44D6-8E5A-699CFD18140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6842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334800"/>
            <a:ext cx="6900882" cy="1143000"/>
          </a:xfrm>
        </p:spPr>
        <p:txBody>
          <a:bodyPr>
            <a:noAutofit/>
          </a:bodyPr>
          <a:lstStyle>
            <a:lvl1pPr>
              <a:lnSpc>
                <a:spcPct val="90000"/>
              </a:lnSpc>
              <a:defRPr sz="3000">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928802"/>
            <a:ext cx="6900882" cy="4197361"/>
          </a:xfrm>
        </p:spPr>
        <p:txBody>
          <a:bodyPr>
            <a:normAutofit/>
          </a:bodyPr>
          <a:lstStyle>
            <a:lvl1pPr>
              <a:spcBef>
                <a:spcPts val="0"/>
              </a:spcBef>
              <a:spcAft>
                <a:spcPts val="0"/>
              </a:spcAft>
              <a:defRPr sz="1800"/>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66608161"/>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5788" y="1928802"/>
            <a:ext cx="3849687" cy="450859"/>
          </a:xfrm>
        </p:spPr>
        <p:txBody>
          <a:bodyPr lIns="0" rtlCol="0" anchor="t">
            <a:noAutofit/>
          </a:bodyPr>
          <a:lstStyle>
            <a:lvl1pPr algn="l" defTabSz="914400" rtl="0" eaLnBrk="1" latinLnBrk="0" hangingPunct="1">
              <a:spcBef>
                <a:spcPct val="0"/>
              </a:spcBef>
              <a:buNone/>
              <a:defRPr lang="en-GB" sz="2000" kern="1200" dirty="0" smtClean="0">
                <a:solidFill>
                  <a:srgbClr val="2F5626"/>
                </a:solidFill>
                <a:latin typeface="Arial" pitchFamily="34" charset="0"/>
                <a:ea typeface="+mj-ea"/>
                <a:cs typeface="Times New Roman" pitchFamily="18"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585788" y="5470546"/>
            <a:ext cx="3849687" cy="406396"/>
          </a:xfrm>
        </p:spPr>
        <p:txBody>
          <a:bodyPr lIns="0" rtlCol="0">
            <a:noAutofit/>
          </a:bodyPr>
          <a:lstStyle>
            <a:lvl1pPr marL="0" indent="0" algn="l" defTabSz="914400" rtl="0" eaLnBrk="1" latinLnBrk="0" hangingPunct="1">
              <a:lnSpc>
                <a:spcPct val="85000"/>
              </a:lnSpc>
              <a:spcBef>
                <a:spcPts val="0"/>
              </a:spcBef>
              <a:buFont typeface="Arial" pitchFamily="34" charset="0"/>
              <a:buNone/>
              <a:defRPr lang="en-US" sz="1600" b="1" kern="1200" baseline="0" smtClean="0">
                <a:solidFill>
                  <a:srgbClr val="003300"/>
                </a:solidFill>
                <a:latin typeface="Arial" pitchFamily="34" charset="0"/>
                <a:ea typeface="+mn-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82809057"/>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300038"/>
            <a:ext cx="9144000" cy="271462"/>
          </a:xfrm>
          <a:prstGeom prst="rect">
            <a:avLst/>
          </a:prstGeom>
          <a:solidFill>
            <a:srgbClr val="9691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13315" name="Title Placeholder 1"/>
          <p:cNvSpPr>
            <a:spLocks noGrp="1"/>
          </p:cNvSpPr>
          <p:nvPr>
            <p:ph type="title"/>
          </p:nvPr>
        </p:nvSpPr>
        <p:spPr bwMode="auto">
          <a:xfrm>
            <a:off x="457200" y="315913"/>
            <a:ext cx="6923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a:t>
            </a:r>
            <a:br>
              <a:rPr lang="en-US" smtClean="0"/>
            </a:br>
            <a:r>
              <a:rPr lang="en-US" smtClean="0"/>
              <a:t>title style</a:t>
            </a:r>
            <a:endParaRPr lang="en-GB" smtClean="0"/>
          </a:p>
        </p:txBody>
      </p:sp>
      <p:sp>
        <p:nvSpPr>
          <p:cNvPr id="13316" name="Text Placeholder 2"/>
          <p:cNvSpPr>
            <a:spLocks noGrp="1"/>
          </p:cNvSpPr>
          <p:nvPr>
            <p:ph type="body" idx="1"/>
          </p:nvPr>
        </p:nvSpPr>
        <p:spPr bwMode="auto">
          <a:xfrm>
            <a:off x="457200" y="1773238"/>
            <a:ext cx="82296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 name="Rectangle 9"/>
          <p:cNvSpPr/>
          <p:nvPr/>
        </p:nvSpPr>
        <p:spPr>
          <a:xfrm>
            <a:off x="0" y="0"/>
            <a:ext cx="9144000" cy="304800"/>
          </a:xfrm>
          <a:prstGeom prst="rect">
            <a:avLst/>
          </a:prstGeom>
          <a:solidFill>
            <a:srgbClr val="2F5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pic>
        <p:nvPicPr>
          <p:cNvPr id="13320" name="Picture 10" descr="BRT_Logo.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54181" y="6184020"/>
            <a:ext cx="8651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557213" y="6093296"/>
            <a:ext cx="8135937" cy="0"/>
          </a:xfrm>
          <a:prstGeom prst="line">
            <a:avLst/>
          </a:prstGeom>
          <a:ln w="9525">
            <a:solidFill>
              <a:srgbClr val="2F5626"/>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8286750" y="206375"/>
            <a:ext cx="400050" cy="365125"/>
          </a:xfrm>
          <a:prstGeom prst="rect">
            <a:avLst/>
          </a:prstGeom>
        </p:spPr>
        <p:txBody>
          <a:bodyPr lIns="0" tIns="0" rIns="0" bIns="0" anchor="ctr"/>
          <a:lstStyle>
            <a:lvl1pPr algn="r">
              <a:defRPr sz="1200">
                <a:solidFill>
                  <a:schemeClr val="bg1"/>
                </a:solidFill>
                <a:latin typeface="Arial" pitchFamily="34" charset="0"/>
                <a:cs typeface="Arial" pitchFamily="34" charset="0"/>
              </a:defRPr>
            </a:lvl1pPr>
          </a:lstStyle>
          <a:p>
            <a:pPr fontAlgn="auto">
              <a:spcBef>
                <a:spcPts val="0"/>
              </a:spcBef>
              <a:spcAft>
                <a:spcPts val="0"/>
              </a:spcAft>
              <a:defRPr/>
            </a:pPr>
            <a:fld id="{5C4F499D-B9DC-4395-AC9A-296415973F52}" type="slidenum">
              <a:rPr lang="en-GB" sz="900" spc="40" smtClean="0">
                <a:solidFill>
                  <a:prstClr val="white"/>
                </a:solidFill>
              </a:rPr>
              <a:pPr fontAlgn="auto">
                <a:spcBef>
                  <a:spcPts val="0"/>
                </a:spcBef>
                <a:spcAft>
                  <a:spcPts val="0"/>
                </a:spcAft>
                <a:defRPr/>
              </a:pPr>
              <a:t>‹#›</a:t>
            </a:fld>
            <a:endParaRPr lang="en-GB" sz="900" dirty="0">
              <a:solidFill>
                <a:prstClr val="white"/>
              </a:solidFill>
            </a:endParaRPr>
          </a:p>
        </p:txBody>
      </p:sp>
    </p:spTree>
    <p:extLst>
      <p:ext uri="{BB962C8B-B14F-4D97-AF65-F5344CB8AC3E}">
        <p14:creationId xmlns:p14="http://schemas.microsoft.com/office/powerpoint/2010/main" val="426652078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90" r:id="rId6"/>
    <p:sldLayoutId id="2147483691" r:id="rId7"/>
  </p:sldLayoutIdLst>
  <p:transition spd="med">
    <p:wipe dir="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000" kern="120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200"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400"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600"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800" algn="l" rtl="0" fontAlgn="base">
        <a:lnSpc>
          <a:spcPct val="90000"/>
        </a:lnSpc>
        <a:spcBef>
          <a:spcPct val="0"/>
        </a:spcBef>
        <a:spcAft>
          <a:spcPct val="0"/>
        </a:spcAft>
        <a:defRPr sz="3000">
          <a:solidFill>
            <a:srgbClr val="2F5626"/>
          </a:solidFill>
          <a:latin typeface="Arial"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defRPr sz="2000" b="1" kern="1200">
          <a:solidFill>
            <a:srgbClr val="2F5626"/>
          </a:solidFill>
          <a:latin typeface="Arial" pitchFamily="34" charset="0"/>
          <a:ea typeface="+mn-ea"/>
          <a:cs typeface="Arial" pitchFamily="34" charset="0"/>
        </a:defRPr>
      </a:lvl1pPr>
      <a:lvl2pPr marL="180975"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2pPr>
      <a:lvl3pPr marL="446088"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3pPr>
      <a:lvl4pPr marL="627063"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4pPr>
      <a:lvl5pPr marL="808038"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300038"/>
            <a:ext cx="9144000" cy="271462"/>
          </a:xfrm>
          <a:prstGeom prst="rect">
            <a:avLst/>
          </a:prstGeom>
          <a:solidFill>
            <a:srgbClr val="9691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13315" name="Title Placeholder 1"/>
          <p:cNvSpPr>
            <a:spLocks noGrp="1"/>
          </p:cNvSpPr>
          <p:nvPr>
            <p:ph type="title"/>
          </p:nvPr>
        </p:nvSpPr>
        <p:spPr bwMode="auto">
          <a:xfrm>
            <a:off x="457200" y="315913"/>
            <a:ext cx="6923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a:t>
            </a:r>
            <a:br>
              <a:rPr lang="en-US" smtClean="0"/>
            </a:br>
            <a:r>
              <a:rPr lang="en-US" smtClean="0"/>
              <a:t>title style</a:t>
            </a:r>
            <a:endParaRPr lang="en-GB" smtClean="0"/>
          </a:p>
        </p:txBody>
      </p:sp>
      <p:sp>
        <p:nvSpPr>
          <p:cNvPr id="13316" name="Text Placeholder 2"/>
          <p:cNvSpPr>
            <a:spLocks noGrp="1"/>
          </p:cNvSpPr>
          <p:nvPr>
            <p:ph type="body" idx="1"/>
          </p:nvPr>
        </p:nvSpPr>
        <p:spPr bwMode="auto">
          <a:xfrm>
            <a:off x="457200" y="1773238"/>
            <a:ext cx="82296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 name="Rectangle 9"/>
          <p:cNvSpPr/>
          <p:nvPr/>
        </p:nvSpPr>
        <p:spPr>
          <a:xfrm>
            <a:off x="0" y="0"/>
            <a:ext cx="9144000" cy="304800"/>
          </a:xfrm>
          <a:prstGeom prst="rect">
            <a:avLst/>
          </a:prstGeom>
          <a:solidFill>
            <a:srgbClr val="2F5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pic>
        <p:nvPicPr>
          <p:cNvPr id="13320" name="Picture 10" descr="BRT_Log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54181" y="6188362"/>
            <a:ext cx="8651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550863" y="6093296"/>
            <a:ext cx="8135937" cy="0"/>
          </a:xfrm>
          <a:prstGeom prst="line">
            <a:avLst/>
          </a:prstGeom>
          <a:ln w="9525">
            <a:solidFill>
              <a:srgbClr val="2F5626"/>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p:nvSpPr>
        <p:spPr>
          <a:xfrm>
            <a:off x="8286750" y="206375"/>
            <a:ext cx="400050" cy="365125"/>
          </a:xfrm>
          <a:prstGeom prst="rect">
            <a:avLst/>
          </a:prstGeom>
        </p:spPr>
        <p:txBody>
          <a:bodyPr lIns="0" tIns="0" rIns="0" bIns="0" anchor="ctr"/>
          <a:lstStyle>
            <a:lvl1pPr algn="r">
              <a:defRPr sz="1200">
                <a:solidFill>
                  <a:schemeClr val="bg1"/>
                </a:solidFill>
                <a:latin typeface="Arial" pitchFamily="34" charset="0"/>
                <a:cs typeface="Arial" pitchFamily="34" charset="0"/>
              </a:defRPr>
            </a:lvl1pPr>
          </a:lstStyle>
          <a:p>
            <a:pPr fontAlgn="auto">
              <a:spcBef>
                <a:spcPts val="0"/>
              </a:spcBef>
              <a:spcAft>
                <a:spcPts val="0"/>
              </a:spcAft>
              <a:defRPr/>
            </a:pPr>
            <a:fld id="{5C4F499D-B9DC-4395-AC9A-296415973F52}" type="slidenum">
              <a:rPr lang="en-GB" spc="40" smtClean="0">
                <a:solidFill>
                  <a:prstClr val="white"/>
                </a:solidFill>
              </a:rPr>
              <a:pPr fontAlgn="auto">
                <a:spcBef>
                  <a:spcPts val="0"/>
                </a:spcBef>
                <a:spcAft>
                  <a:spcPts val="0"/>
                </a:spcAft>
                <a:defRPr/>
              </a:pPr>
              <a:t>‹#›</a:t>
            </a:fld>
            <a:endParaRPr lang="en-GB" dirty="0">
              <a:solidFill>
                <a:prstClr val="white"/>
              </a:solidFill>
            </a:endParaRPr>
          </a:p>
        </p:txBody>
      </p:sp>
    </p:spTree>
    <p:extLst>
      <p:ext uri="{BB962C8B-B14F-4D97-AF65-F5344CB8AC3E}">
        <p14:creationId xmlns:p14="http://schemas.microsoft.com/office/powerpoint/2010/main" val="53318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spd="med">
    <p:wipe dir="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000" kern="120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200"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400"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600"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800" algn="l" rtl="0" fontAlgn="base">
        <a:lnSpc>
          <a:spcPct val="90000"/>
        </a:lnSpc>
        <a:spcBef>
          <a:spcPct val="0"/>
        </a:spcBef>
        <a:spcAft>
          <a:spcPct val="0"/>
        </a:spcAft>
        <a:defRPr sz="3000">
          <a:solidFill>
            <a:srgbClr val="2F5626"/>
          </a:solidFill>
          <a:latin typeface="Arial"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defRPr sz="2000" b="1" kern="1200">
          <a:solidFill>
            <a:srgbClr val="2F5626"/>
          </a:solidFill>
          <a:latin typeface="Arial" pitchFamily="34" charset="0"/>
          <a:ea typeface="+mn-ea"/>
          <a:cs typeface="Arial" pitchFamily="34" charset="0"/>
        </a:defRPr>
      </a:lvl1pPr>
      <a:lvl2pPr marL="180975"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2pPr>
      <a:lvl3pPr marL="446088"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3pPr>
      <a:lvl4pPr marL="627063"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4pPr>
      <a:lvl5pPr marL="808038"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300038"/>
            <a:ext cx="9144000" cy="271462"/>
          </a:xfrm>
          <a:prstGeom prst="rect">
            <a:avLst/>
          </a:prstGeom>
          <a:solidFill>
            <a:srgbClr val="9691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13315" name="Title Placeholder 1"/>
          <p:cNvSpPr>
            <a:spLocks noGrp="1"/>
          </p:cNvSpPr>
          <p:nvPr>
            <p:ph type="title"/>
          </p:nvPr>
        </p:nvSpPr>
        <p:spPr bwMode="auto">
          <a:xfrm>
            <a:off x="457200" y="315913"/>
            <a:ext cx="6923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a:t>
            </a:r>
            <a:br>
              <a:rPr lang="en-US" smtClean="0"/>
            </a:br>
            <a:r>
              <a:rPr lang="en-US" smtClean="0"/>
              <a:t>title style</a:t>
            </a:r>
            <a:endParaRPr lang="en-GB" smtClean="0"/>
          </a:p>
        </p:txBody>
      </p:sp>
      <p:sp>
        <p:nvSpPr>
          <p:cNvPr id="13316" name="Text Placeholder 2"/>
          <p:cNvSpPr>
            <a:spLocks noGrp="1"/>
          </p:cNvSpPr>
          <p:nvPr>
            <p:ph type="body" idx="1"/>
          </p:nvPr>
        </p:nvSpPr>
        <p:spPr bwMode="auto">
          <a:xfrm>
            <a:off x="457200" y="1773238"/>
            <a:ext cx="82296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 name="Rectangle 9"/>
          <p:cNvSpPr/>
          <p:nvPr/>
        </p:nvSpPr>
        <p:spPr>
          <a:xfrm>
            <a:off x="0" y="0"/>
            <a:ext cx="9144000" cy="304800"/>
          </a:xfrm>
          <a:prstGeom prst="rect">
            <a:avLst/>
          </a:prstGeom>
          <a:solidFill>
            <a:srgbClr val="2F5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18" name="TextBox 17"/>
          <p:cNvSpPr txBox="1"/>
          <p:nvPr/>
        </p:nvSpPr>
        <p:spPr>
          <a:xfrm>
            <a:off x="481013" y="265113"/>
            <a:ext cx="2362795" cy="230832"/>
          </a:xfrm>
          <a:prstGeom prst="rect">
            <a:avLst/>
          </a:prstGeom>
          <a:noFill/>
        </p:spPr>
        <p:txBody>
          <a:bodyPr wrap="square">
            <a:spAutoFit/>
          </a:bodyPr>
          <a:lstStyle/>
          <a:p>
            <a:pPr fontAlgn="auto">
              <a:spcBef>
                <a:spcPts val="0"/>
              </a:spcBef>
              <a:spcAft>
                <a:spcPts val="0"/>
              </a:spcAft>
              <a:defRPr/>
            </a:pPr>
            <a:r>
              <a:rPr lang="en-GB" sz="900" spc="40" dirty="0" smtClean="0">
                <a:solidFill>
                  <a:prstClr val="white"/>
                </a:solidFill>
                <a:cs typeface="Arial" pitchFamily="34" charset="0"/>
              </a:rPr>
              <a:t>Full Year 2013</a:t>
            </a:r>
            <a:endParaRPr lang="en-GB" sz="900" spc="40" dirty="0">
              <a:solidFill>
                <a:prstClr val="white"/>
              </a:solidFill>
              <a:cs typeface="Arial" pitchFamily="34" charset="0"/>
            </a:endParaRPr>
          </a:p>
        </p:txBody>
      </p:sp>
      <p:pic>
        <p:nvPicPr>
          <p:cNvPr id="13320" name="Picture 10" descr="BRT_Log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54181" y="6178384"/>
            <a:ext cx="8651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557213" y="6093296"/>
            <a:ext cx="8135937" cy="0"/>
          </a:xfrm>
          <a:prstGeom prst="line">
            <a:avLst/>
          </a:prstGeom>
          <a:ln w="9525">
            <a:solidFill>
              <a:srgbClr val="2F5626"/>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p:nvSpPr>
        <p:spPr>
          <a:xfrm>
            <a:off x="8286750" y="206375"/>
            <a:ext cx="400050" cy="365125"/>
          </a:xfrm>
          <a:prstGeom prst="rect">
            <a:avLst/>
          </a:prstGeom>
        </p:spPr>
        <p:txBody>
          <a:bodyPr lIns="0" tIns="0" rIns="0" bIns="0" anchor="ctr"/>
          <a:lstStyle>
            <a:lvl1pPr algn="r">
              <a:defRPr sz="1200">
                <a:solidFill>
                  <a:schemeClr val="bg1"/>
                </a:solidFill>
                <a:latin typeface="Arial" pitchFamily="34" charset="0"/>
                <a:cs typeface="Arial" pitchFamily="34" charset="0"/>
              </a:defRPr>
            </a:lvl1pPr>
          </a:lstStyle>
          <a:p>
            <a:pPr fontAlgn="auto">
              <a:spcBef>
                <a:spcPts val="0"/>
              </a:spcBef>
              <a:spcAft>
                <a:spcPts val="0"/>
              </a:spcAft>
              <a:defRPr/>
            </a:pPr>
            <a:fld id="{5C4F499D-B9DC-4395-AC9A-296415973F52}" type="slidenum">
              <a:rPr lang="en-GB" spc="40" smtClean="0">
                <a:solidFill>
                  <a:prstClr val="white"/>
                </a:solidFill>
              </a:rPr>
              <a:pPr fontAlgn="auto">
                <a:spcBef>
                  <a:spcPts val="0"/>
                </a:spcBef>
                <a:spcAft>
                  <a:spcPts val="0"/>
                </a:spcAft>
                <a:defRPr/>
              </a:pPr>
              <a:t>‹#›</a:t>
            </a:fld>
            <a:endParaRPr lang="en-GB" dirty="0">
              <a:solidFill>
                <a:prstClr val="white"/>
              </a:solidFill>
            </a:endParaRPr>
          </a:p>
        </p:txBody>
      </p:sp>
    </p:spTree>
    <p:extLst>
      <p:ext uri="{BB962C8B-B14F-4D97-AF65-F5344CB8AC3E}">
        <p14:creationId xmlns:p14="http://schemas.microsoft.com/office/powerpoint/2010/main" val="25922733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ransition spd="med">
    <p:wipe dir="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000" kern="120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200"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400"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600"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800" algn="l" rtl="0" fontAlgn="base">
        <a:lnSpc>
          <a:spcPct val="90000"/>
        </a:lnSpc>
        <a:spcBef>
          <a:spcPct val="0"/>
        </a:spcBef>
        <a:spcAft>
          <a:spcPct val="0"/>
        </a:spcAft>
        <a:defRPr sz="3000">
          <a:solidFill>
            <a:srgbClr val="2F5626"/>
          </a:solidFill>
          <a:latin typeface="Arial"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defRPr sz="2000" b="1" kern="1200">
          <a:solidFill>
            <a:srgbClr val="2F5626"/>
          </a:solidFill>
          <a:latin typeface="Arial" pitchFamily="34" charset="0"/>
          <a:ea typeface="+mn-ea"/>
          <a:cs typeface="Arial" pitchFamily="34" charset="0"/>
        </a:defRPr>
      </a:lvl1pPr>
      <a:lvl2pPr marL="180975"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2pPr>
      <a:lvl3pPr marL="446088"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3pPr>
      <a:lvl4pPr marL="627063"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4pPr>
      <a:lvl5pPr marL="808038"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300038"/>
            <a:ext cx="9144000" cy="271462"/>
          </a:xfrm>
          <a:prstGeom prst="rect">
            <a:avLst/>
          </a:prstGeom>
          <a:solidFill>
            <a:srgbClr val="9691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13315" name="Title Placeholder 1"/>
          <p:cNvSpPr>
            <a:spLocks noGrp="1"/>
          </p:cNvSpPr>
          <p:nvPr>
            <p:ph type="title"/>
          </p:nvPr>
        </p:nvSpPr>
        <p:spPr bwMode="auto">
          <a:xfrm>
            <a:off x="457200" y="315913"/>
            <a:ext cx="6923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a:t>
            </a:r>
            <a:br>
              <a:rPr lang="en-US" smtClean="0"/>
            </a:br>
            <a:r>
              <a:rPr lang="en-US" smtClean="0"/>
              <a:t>title style</a:t>
            </a:r>
            <a:endParaRPr lang="en-GB" smtClean="0"/>
          </a:p>
        </p:txBody>
      </p:sp>
      <p:sp>
        <p:nvSpPr>
          <p:cNvPr id="13316" name="Text Placeholder 2"/>
          <p:cNvSpPr>
            <a:spLocks noGrp="1"/>
          </p:cNvSpPr>
          <p:nvPr>
            <p:ph type="body" idx="1"/>
          </p:nvPr>
        </p:nvSpPr>
        <p:spPr bwMode="auto">
          <a:xfrm>
            <a:off x="457200" y="1773238"/>
            <a:ext cx="82296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 name="Rectangle 9"/>
          <p:cNvSpPr/>
          <p:nvPr/>
        </p:nvSpPr>
        <p:spPr>
          <a:xfrm>
            <a:off x="0" y="0"/>
            <a:ext cx="9144000" cy="304800"/>
          </a:xfrm>
          <a:prstGeom prst="rect">
            <a:avLst/>
          </a:prstGeom>
          <a:solidFill>
            <a:srgbClr val="2F5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18" name="TextBox 17"/>
          <p:cNvSpPr txBox="1"/>
          <p:nvPr/>
        </p:nvSpPr>
        <p:spPr>
          <a:xfrm>
            <a:off x="481013" y="265113"/>
            <a:ext cx="2362795" cy="230832"/>
          </a:xfrm>
          <a:prstGeom prst="rect">
            <a:avLst/>
          </a:prstGeom>
          <a:noFill/>
        </p:spPr>
        <p:txBody>
          <a:bodyPr wrap="square">
            <a:spAutoFit/>
          </a:bodyPr>
          <a:lstStyle/>
          <a:p>
            <a:pPr fontAlgn="auto">
              <a:spcBef>
                <a:spcPts val="0"/>
              </a:spcBef>
              <a:spcAft>
                <a:spcPts val="0"/>
              </a:spcAft>
              <a:defRPr/>
            </a:pPr>
            <a:r>
              <a:rPr lang="en-GB" sz="900" spc="40" dirty="0" smtClean="0">
                <a:solidFill>
                  <a:prstClr val="white"/>
                </a:solidFill>
                <a:cs typeface="Arial" pitchFamily="34" charset="0"/>
              </a:rPr>
              <a:t>Full Year 2013</a:t>
            </a:r>
            <a:endParaRPr lang="en-GB" sz="900" spc="40" dirty="0">
              <a:solidFill>
                <a:prstClr val="white"/>
              </a:solidFill>
              <a:cs typeface="Arial" pitchFamily="34" charset="0"/>
            </a:endParaRPr>
          </a:p>
        </p:txBody>
      </p:sp>
      <p:pic>
        <p:nvPicPr>
          <p:cNvPr id="13320" name="Picture 10" descr="BRT_Log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54181" y="6165304"/>
            <a:ext cx="8651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557213" y="6093296"/>
            <a:ext cx="8135937" cy="0"/>
          </a:xfrm>
          <a:prstGeom prst="line">
            <a:avLst/>
          </a:prstGeom>
          <a:ln w="9525">
            <a:solidFill>
              <a:srgbClr val="2F5626"/>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p:nvSpPr>
        <p:spPr>
          <a:xfrm>
            <a:off x="8286750" y="206375"/>
            <a:ext cx="400050" cy="365125"/>
          </a:xfrm>
          <a:prstGeom prst="rect">
            <a:avLst/>
          </a:prstGeom>
        </p:spPr>
        <p:txBody>
          <a:bodyPr lIns="0" tIns="0" rIns="0" bIns="0" anchor="ctr"/>
          <a:lstStyle>
            <a:lvl1pPr algn="r">
              <a:defRPr sz="1200">
                <a:solidFill>
                  <a:schemeClr val="bg1"/>
                </a:solidFill>
                <a:latin typeface="Arial" pitchFamily="34" charset="0"/>
                <a:cs typeface="Arial" pitchFamily="34" charset="0"/>
              </a:defRPr>
            </a:lvl1pPr>
          </a:lstStyle>
          <a:p>
            <a:pPr fontAlgn="auto">
              <a:spcBef>
                <a:spcPts val="0"/>
              </a:spcBef>
              <a:spcAft>
                <a:spcPts val="0"/>
              </a:spcAft>
              <a:defRPr/>
            </a:pPr>
            <a:fld id="{5C4F499D-B9DC-4395-AC9A-296415973F52}" type="slidenum">
              <a:rPr lang="en-GB" spc="40" smtClean="0">
                <a:solidFill>
                  <a:prstClr val="white"/>
                </a:solidFill>
              </a:rPr>
              <a:pPr fontAlgn="auto">
                <a:spcBef>
                  <a:spcPts val="0"/>
                </a:spcBef>
                <a:spcAft>
                  <a:spcPts val="0"/>
                </a:spcAft>
                <a:defRPr/>
              </a:pPr>
              <a:t>‹#›</a:t>
            </a:fld>
            <a:endParaRPr lang="en-GB" dirty="0">
              <a:solidFill>
                <a:prstClr val="white"/>
              </a:solidFill>
            </a:endParaRPr>
          </a:p>
        </p:txBody>
      </p:sp>
    </p:spTree>
    <p:extLst>
      <p:ext uri="{BB962C8B-B14F-4D97-AF65-F5344CB8AC3E}">
        <p14:creationId xmlns:p14="http://schemas.microsoft.com/office/powerpoint/2010/main" val="42178619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ransition spd="med">
    <p:wipe dir="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000" kern="120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200"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400"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600"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800" algn="l" rtl="0" fontAlgn="base">
        <a:lnSpc>
          <a:spcPct val="90000"/>
        </a:lnSpc>
        <a:spcBef>
          <a:spcPct val="0"/>
        </a:spcBef>
        <a:spcAft>
          <a:spcPct val="0"/>
        </a:spcAft>
        <a:defRPr sz="3000">
          <a:solidFill>
            <a:srgbClr val="2F5626"/>
          </a:solidFill>
          <a:latin typeface="Arial"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defRPr sz="2000" b="1" kern="1200">
          <a:solidFill>
            <a:srgbClr val="2F5626"/>
          </a:solidFill>
          <a:latin typeface="Arial" pitchFamily="34" charset="0"/>
          <a:ea typeface="+mn-ea"/>
          <a:cs typeface="Arial" pitchFamily="34" charset="0"/>
        </a:defRPr>
      </a:lvl1pPr>
      <a:lvl2pPr marL="180975"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2pPr>
      <a:lvl3pPr marL="446088"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3pPr>
      <a:lvl4pPr marL="627063"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4pPr>
      <a:lvl5pPr marL="808038" indent="-180975"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frm=1&amp;source=images&amp;cd=&amp;cad=rja&amp;uact=8&amp;docid=_TWCGLrPwPQEFM&amp;tbnid=55b2TU13pH_50M:&amp;ved=0CAUQjRw&amp;url=http://www.cookescarsales.co.uk/showroom&amp;ei=jAkQVOWbJ4eXari8gBg&amp;bvm=bv.74649129,d.d2s&amp;psig=AFQjCNGeUjJl9ZawgfvZAgCy4AYCmEjc8Q&amp;ust=141042339666235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solidFill>
                <a:srgbClr val="000000"/>
              </a:solidFill>
            </a:endParaRPr>
          </a:p>
        </p:txBody>
      </p:sp>
      <p:sp>
        <p:nvSpPr>
          <p:cNvPr id="2" name="TextBox 1"/>
          <p:cNvSpPr txBox="1"/>
          <p:nvPr/>
        </p:nvSpPr>
        <p:spPr>
          <a:xfrm>
            <a:off x="827584" y="1004530"/>
            <a:ext cx="7344816" cy="1323439"/>
          </a:xfrm>
          <a:prstGeom prst="rect">
            <a:avLst/>
          </a:prstGeom>
          <a:noFill/>
        </p:spPr>
        <p:txBody>
          <a:bodyPr wrap="square" rtlCol="0">
            <a:spAutoFit/>
          </a:bodyPr>
          <a:lstStyle/>
          <a:p>
            <a:pPr algn="ctr"/>
            <a:r>
              <a:rPr lang="en-GB" sz="4000" b="1" dirty="0" smtClean="0">
                <a:solidFill>
                  <a:srgbClr val="2F5626"/>
                </a:solidFill>
                <a:latin typeface="+mj-lt"/>
              </a:rPr>
              <a:t>Assessing viability - A housebuilders </a:t>
            </a:r>
            <a:r>
              <a:rPr lang="en-GB" sz="4000" b="1" dirty="0">
                <a:solidFill>
                  <a:srgbClr val="2F5626"/>
                </a:solidFill>
                <a:latin typeface="+mj-lt"/>
              </a:rPr>
              <a:t>p</a:t>
            </a:r>
            <a:r>
              <a:rPr lang="en-GB" sz="4000" b="1" dirty="0" smtClean="0">
                <a:solidFill>
                  <a:srgbClr val="2F5626"/>
                </a:solidFill>
                <a:latin typeface="+mj-lt"/>
              </a:rPr>
              <a:t>erspective</a:t>
            </a:r>
            <a:endParaRPr lang="en-GB" sz="4000" b="1" dirty="0">
              <a:solidFill>
                <a:srgbClr val="2F5626"/>
              </a:solidFill>
              <a:latin typeface="+mj-lt"/>
            </a:endParaRPr>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JcAlwMBEQACEQEDEQH/xAAbAAEAAgMBAQAAAAAAAAAAAAAAAQYCBAUHA//EAD8QAAEDAwICBQcKBAcAAAAAAAEAAgMEBREGEiExBxNBUXEUIjdhgZHBMkJScnN0gqGy0TaiseEVFyMlMzXC/8QAGwEBAAMBAQEBAAAAAAAAAAAAAAEEBQMCBgf/xAAvEQEAAgIBAwIDCAIDAQAAAAAAAQIDBBEFEiETMRQiQRUyMzQ1UWFxJPBCgaEj/9oADAMBAAIRAxEAPwD1Mnivz+ZaZlOQygZQMoGUDKBlAygZQMoGUDKBlAygZQMoGUDKAUkFAICAgICAgICAgICAgICAgICAVIKBOEDCBhAwgYQMIGEDCBhAwgYQMIGEDCBhAwgYQCpQhQlKAiBAQEBAQEBAQEBAQEBAQEAqRChKUBECAgICAgICAgICAgICAgIBUiFCUoCIEBAQEBAQEBAQEBAQEBAQCpEKEpQEQICAgICAgICAgICAgICAgFSIUJSgIgQEBAQEBAQEBAQEBAQEBAKkQoSlARAgICAgICAgICAgICAgICAVIhQlKAiBAQEBAQEBAQEBAQEBAQEAqRChKUBECAgICAgICBlEiIEBAQEBAQCpEKEmUDKBlAygZQSEBECJRlAQTlAygjKBlAygZQSiAqUsVAJ5EoCAghDlKCUBBCCta6q7vSWyJ9mD9xkxM6Nu5zW44YHirulTFa0+ouaNcFskxm9nPuNZdR0dy1NwdJDX+aNzfNdjeME45EhdaUx/FdtfZ1xY8U7sVp918rPVVD+ji41D6iYzNZNiUvJcMcuPNe8tK/FVjh7z46xv1rEeG10aVM9Taal1TPLM4TYBkeXEcB3rn1CsVvHEPHVKxXNERHC3rOZwglAQCpkc+83mhs1OJ66YN3fIYOLnnuAXbDgvlniIdcGHJnt20hUZOkjcc01omkj73S/sCr0dO/ezRjpM/wDLJEOrYtb266zNp5WPpJ3HDGyEbXHuBHb4rhm0b0r3R5Vtjp2XFXujzH8LQezCpcKPKt33WdstEzqfzqqoacOZERhp7iTwyrmHSveOZ8L2Dp+bPXu9o/lxP8x3jBfZpGs7+u/srP2fHt3LX2T+2SFk0/qi337LKcuiqWjLoZcB2O8d4VPPqXwzzPso7Opk1/Nvb93yt2raKuvDrUIKiGoa57f9UAAlvMc16yadq4+/nw95NO+PFGXnmFgyqceVNp3i4w2m3TV1SHGOIDzWfKcScABdcOKctorDpixTmvFK/VyDrCjFi/xd1JVdQZupDMN3E9/PkrPwV/V7IlYjQv6/oxMctbVNey56BnromOYyZrC1r+Y84c1718fp7EVl71cc4tyKT9HMs3owuf1J12y/m6rGf9Qq2+i3/qKr7x/5C59R+/Dn1b8aP6bl71xbbZM6nhY+smadrhE4BoPdu7/Bc8Oje8c2nhywdOzZa90/LH8uTH0kta/NVaJY488CJBn8wF3np37WWJ6TM+K3iZW+z3iivNMZ6GUODTh7CMOYe4hZ+XBfFPEs3NgyYbdt4dALi5oKlH0eaaqEdd0gU9JcJCKQGNnE4GD2e0rZ1fl1ua+7d1OcelN6e70aCnhp4mxQRMjjAwGtaAFk2yXtPzMSb2tPNp8qdr/TflEcNbaqVzqvrMSCEcXDsJHeD2q/pbE8zW8+Gn07b7JmmWfl/l3457gNLNndE8XEUnyC3zusx3eKr9tfiPfwo2rj9fiPu8q5oHThhE9beKN3lPWbYhO3iOHF2O8klWtzZ44pjlf6jtxbimKfl/hd3Rscwtexrm44ghZsXtzyyuZeaXSnjsnSFSi3bY2PfG/Y3k3eS1w8O1bOK05dWe5u4bTn0bd/nhlrWJ1k1hSXWEHZI5s3taQHj2gqNS3q4JpKNG3r6tsM+8PSo5GyxtlYcse0OHryMrGtXi3DDmJjwovSjWuMFFa4TmSV/WOb34OGj3rT6dTjnJLX6Tj+a2WfaGWsKBts0LRUbR/xSxB3rdxz+anVyTfZmUaGT1N2b/2wqvRSz7Nn6wlfziK/qP8Av7MbL6Mbn9SdTm/N1es/6jX+3y0dNLT6LvU0GRKwuLSOYOwKdqInYrCd+sW3KRP8Pp0X0FDLT1VXKxklWyQMG7jsbjI95zxUb97x4j2OrZLxetI8VXqopqepiMNTDHLE4YLXtBCzK5b1nmJZEWtWeayo+n7RcLJrWaOmpZhbZNzDI4ebtxlvuPBaefLTLrxzPlrbGxjz6kcz88L+FkQyAqZ8o/tWNW6TjvuyeGYQVjG43Eea9vc791d1dz0p7Z9l7T3ra/NZjmsq6yHW9jGyFstVE3lxEw/dW+dTL5nwvd3T8/mfH/jaoNfzw1Agvtu6nsL2AgjxYfgV4voVtXnHLlk6XW9Zthvyuvl9KKA3DyiMUmzrOtzw296zvSv39nHllenfv9Pjypc+ubhX1LodPWozAfPe0ud7hy9pWhGjjxx3ZbcNWvTceKvOe/DNrdfVnEmmpR69oPxT/DrPPuifs6n7yrlXQVtv1bQRXOp8pqZJopHyZJ5nGOPgrdL0vhmaL+PLTJq2nHHEeV16Rrd5bp+SdrMvpHdaOHzeTh7lnaGTty8fuyemZvTzxE+0vroGv8u01TiQ5kpiYXcck45fkQvO7i7Mvj6vPUMXpbExH1VyPGoekZ7z59PRnxGGcv5v6K5+BrcfWV6f8bR4+tna6TP4cb95j+KrdO/FVek/mI/qXPqfRTH9k39YXaPzjtX9S/39mFm9GFz+pOvWb83VOx+oVbPRkxktkrY5G7mPnLXDvBaFz6haa5ImHjq08Z4mPfho1uiLnbat1Vp2sIAHmsMmx7R9HPIjxXSm9iyV4yw64+o4stezPVgb/rG0j/cbeZo28zJDz/E04U/D6t/uyn4XSy/cvwsWmtYUd7mFM9nk1Wc4jcch+BnzT8FU2NK+KO6vmFHa6ffB88eYWZvJUVMPrUyifZRqbUlwp9bT2y51IFIZXMjBYBgnizitS+vSdeLU92rfTpbUjJjjz9V4xw9fgsuWUq/SHFSO05NLUNZ17SDA7527PIexXtG2T1eI9l/ptr+vEV9vqrQdOOi0DLtnlRA+pvP5ZVyez4xf4p9pcLR0espm6Zp3wBu95d1zhzL8nmqe9NvUnn2Z/Upt8TPcshcGgucQAOJJ5BUq1m08Qo+Z9nlN2uMd111Tz07g6Bk8UTH9jgDz963MWKcevxL6LXwzi05i3v5eqTxMnikhkGWSNc13rBGFh0t225fO0mY4mHmOm7i7TNdfKGodgxRudGDyL2/J94I9y2s2P1q0tDf2sPxdceSv1dvovoDDbqi4S8ZKl+0OPa0c/ecqt1HJ88Uj6KnVcsWyRjj2htdJv8ON+8x/FeenfivPSfGzH9S51T6KY/smfrC6x+cda/qP/bGy+jC5/UmU5fzdU5/1GrR05V1lDom51VtfsniqWuJ2g+bgZ5+pdM9KX2Ii8O23THk3K0ye0wt2i7y682hr6mYSVcTi2YcAfUcd2FQ3MPp38R4Zm9r/AA+XiI8O/wBmOYVTmY9pU3mN+jgg6QqQWxrWu3xGRsfISEnd/LhbeKbW1p9Rv69ptoW9R6f2lYbCj2QVMoVvVelIL6GzxydRVsG0Pxlrx2Bw+Kua236McT7LupvW1/HHMOBHbtd0DRBTztljbwaTKx2B+Lirc5NS3mYXZy9PyT3WjiWUOjb1d6pk+o647Wng1j97sdoHY1RfcxYo4xwi3UMOKsxr1XOa10ctqdbDCG0hj6sMaeQ/dZ0ZrRl9Rk1y3i/qR7qQNK6msdQ99hq2yRuP0w0u8WnhnwWl8Vr5Y/8ApDYne1diOM8eX0dp7V16PVXqubBTfOaHg5/C3gfao+I1cXmseXj4rSw/hV5lt12h3srLbJaZImQ0gaXiUnc9wdkngvFd6s1mL+8uePqU9toy+eeV2ysz3nllxCl6u0bU3e6muoZoYi+MNkbJniRyPD1LS1dyuKnbZqaXUa6+PstHK02qhZbbbTUUfKCMMz3ntKo5ck5LzZn5Mk5Mk3n6udrCz1F8tIpaWSON4la/MnLhlddTNXDfus7aexXBl75a02nqp+i22QSxeUNY1u8528HZXWNinr+p9HuNqsbXrceGNu09VU2kKuzSSxGaZsga9udo3Jk2azmjJ9DJt1tsxm48Q+ukdPz2a2VFHXuhmEzyTsBLSMYwvO1sxktFqo3NmM+SL08cODV6JuNurHVemazb9Fjn7S0d2cYI8VZpu4717MsLlOoY8lezYqh1Dr6qaYZKhsTTwLhKwf04qYyakeyfU6dSeYjl19K6PjtFR5dWSiorSDtI+SzPMjtJ9ar7O56kdlfZW2962eOyscVWsKgoBUgoEIcJT2OBAQRhBKAghBKAghBKAgICAgIP/9k="/>
          <p:cNvSpPr>
            <a:spLocks noChangeAspect="1" noChangeArrowheads="1"/>
          </p:cNvSpPr>
          <p:nvPr/>
        </p:nvSpPr>
        <p:spPr bwMode="auto">
          <a:xfrm>
            <a:off x="155575" y="-685800"/>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5"/>
          <p:cNvSpPr>
            <a:spLocks noGrp="1" noChangeArrowheads="1"/>
          </p:cNvSpPr>
          <p:nvPr>
            <p:ph type="subTitle" idx="1"/>
          </p:nvPr>
        </p:nvSpPr>
        <p:spPr>
          <a:xfrm>
            <a:off x="1371600" y="3267075"/>
            <a:ext cx="6400800" cy="1752600"/>
          </a:xfrm>
          <a:noFill/>
        </p:spPr>
        <p:txBody>
          <a:bodyPr/>
          <a:lstStyle/>
          <a:p>
            <a:pPr eaLnBrk="1" hangingPunct="1"/>
            <a:r>
              <a:rPr lang="en-GB" altLang="en-US" sz="2200" dirty="0" smtClean="0">
                <a:latin typeface="+mn-lt"/>
              </a:rPr>
              <a:t>Philip Barnes</a:t>
            </a:r>
          </a:p>
          <a:p>
            <a:pPr eaLnBrk="1" hangingPunct="1"/>
            <a:r>
              <a:rPr lang="en-GB" altLang="en-US" sz="2200" dirty="0" smtClean="0">
                <a:latin typeface="+mn-lt"/>
              </a:rPr>
              <a:t>Group Land and Planning Director</a:t>
            </a:r>
          </a:p>
          <a:p>
            <a:pPr eaLnBrk="1" hangingPunct="1"/>
            <a:r>
              <a:rPr lang="en-GB" altLang="en-US" sz="2200" dirty="0" smtClean="0">
                <a:latin typeface="+mn-lt"/>
              </a:rPr>
              <a:t>Barratt Developments PLC</a:t>
            </a:r>
          </a:p>
          <a:p>
            <a:pPr eaLnBrk="1" hangingPunct="1"/>
            <a:r>
              <a:rPr lang="en-GB" altLang="en-US" sz="2200" dirty="0" smtClean="0">
                <a:solidFill>
                  <a:srgbClr val="375A32"/>
                </a:solidFill>
                <a:latin typeface="+mn-lt"/>
              </a:rPr>
              <a:t>July 2015</a:t>
            </a:r>
            <a:endParaRPr lang="en-GB" altLang="en-US" sz="2200" dirty="0" smtClean="0">
              <a:solidFill>
                <a:srgbClr val="375A32"/>
              </a:solidFill>
              <a:latin typeface="+mn-lt"/>
            </a:endParaRPr>
          </a:p>
          <a:p>
            <a:pPr eaLnBrk="1" hangingPunct="1"/>
            <a:endParaRPr lang="en-GB" altLang="en-US" sz="2200" dirty="0" smtClean="0">
              <a:solidFill>
                <a:srgbClr val="375A32"/>
              </a:solidFill>
            </a:endParaRPr>
          </a:p>
        </p:txBody>
      </p:sp>
    </p:spTree>
    <p:extLst>
      <p:ext uri="{BB962C8B-B14F-4D97-AF65-F5344CB8AC3E}">
        <p14:creationId xmlns:p14="http://schemas.microsoft.com/office/powerpoint/2010/main" val="1711223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260724" y="620688"/>
            <a:ext cx="8856984"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t" anchorCtr="0" compatLnSpc="1">
            <a:prstTxWarp prst="textNoShape">
              <a:avLst/>
            </a:prstTxWarp>
            <a:noAutofit/>
          </a:bodyPr>
          <a:lstStyle>
            <a:lvl1pPr algn="l" defTabSz="914400" rtl="0" eaLnBrk="1" fontAlgn="base" latinLnBrk="0" hangingPunct="1">
              <a:lnSpc>
                <a:spcPct val="90000"/>
              </a:lnSpc>
              <a:spcBef>
                <a:spcPct val="0"/>
              </a:spcBef>
              <a:spcAft>
                <a:spcPct val="0"/>
              </a:spcAft>
              <a:buNone/>
              <a:defRPr lang="en-GB" sz="2000" kern="1200" dirty="0" smtClean="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200"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400"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600"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800" algn="l" rtl="0" fontAlgn="base">
              <a:lnSpc>
                <a:spcPct val="90000"/>
              </a:lnSpc>
              <a:spcBef>
                <a:spcPct val="0"/>
              </a:spcBef>
              <a:spcAft>
                <a:spcPct val="0"/>
              </a:spcAft>
              <a:defRPr sz="3000">
                <a:solidFill>
                  <a:srgbClr val="2F5626"/>
                </a:solidFill>
                <a:latin typeface="Arial" charset="0"/>
                <a:cs typeface="Times New Roman" pitchFamily="18" charset="0"/>
              </a:defRPr>
            </a:lvl9pPr>
          </a:lstStyle>
          <a:p>
            <a:r>
              <a:rPr lang="en-GB" altLang="en-US" sz="2600" b="1" dirty="0" smtClean="0">
                <a:latin typeface="+mn-lt"/>
              </a:rPr>
              <a:t>Easy to lose sight of wider financial benefits of new homes?</a:t>
            </a:r>
            <a:endParaRPr lang="en-GB" altLang="en-US" sz="2600" b="1" dirty="0">
              <a:latin typeface="+mn-lt"/>
            </a:endParaRPr>
          </a:p>
        </p:txBody>
      </p:sp>
      <p:pic>
        <p:nvPicPr>
          <p:cNvPr id="3" name="Picture 2"/>
          <p:cNvPicPr>
            <a:picLocks noChangeAspect="1"/>
          </p:cNvPicPr>
          <p:nvPr/>
        </p:nvPicPr>
        <p:blipFill rotWithShape="1">
          <a:blip r:embed="rId2"/>
          <a:srcRect l="34250" t="8000" r="35431" b="11501"/>
          <a:stretch/>
        </p:blipFill>
        <p:spPr>
          <a:xfrm>
            <a:off x="1835696" y="1025440"/>
            <a:ext cx="5256584" cy="5048978"/>
          </a:xfrm>
          <a:prstGeom prst="rect">
            <a:avLst/>
          </a:prstGeom>
        </p:spPr>
      </p:pic>
    </p:spTree>
    <p:extLst>
      <p:ext uri="{BB962C8B-B14F-4D97-AF65-F5344CB8AC3E}">
        <p14:creationId xmlns:p14="http://schemas.microsoft.com/office/powerpoint/2010/main" val="1330477027"/>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a:p>
        </p:txBody>
      </p:sp>
      <p:pic>
        <p:nvPicPr>
          <p:cNvPr id="5" name="Picture 4"/>
          <p:cNvPicPr>
            <a:picLocks noChangeAspect="1"/>
          </p:cNvPicPr>
          <p:nvPr/>
        </p:nvPicPr>
        <p:blipFill rotWithShape="1">
          <a:blip r:embed="rId2"/>
          <a:srcRect l="7476" t="8701" r="9445" b="5200"/>
          <a:stretch/>
        </p:blipFill>
        <p:spPr>
          <a:xfrm>
            <a:off x="67580" y="764704"/>
            <a:ext cx="9017392" cy="5256584"/>
          </a:xfrm>
          <a:prstGeom prst="rect">
            <a:avLst/>
          </a:prstGeom>
        </p:spPr>
      </p:pic>
    </p:spTree>
    <p:extLst>
      <p:ext uri="{BB962C8B-B14F-4D97-AF65-F5344CB8AC3E}">
        <p14:creationId xmlns:p14="http://schemas.microsoft.com/office/powerpoint/2010/main" val="2387552285"/>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7056784" cy="450859"/>
          </a:xfrm>
        </p:spPr>
        <p:txBody>
          <a:bodyPr/>
          <a:lstStyle/>
          <a:p>
            <a:r>
              <a:rPr lang="en-GB" sz="2800" b="1" dirty="0" smtClean="0">
                <a:latin typeface="+mn-lt"/>
              </a:rPr>
              <a:t>So where are the battle lines?</a:t>
            </a:r>
            <a:endParaRPr lang="en-GB" sz="2800" b="1" dirty="0">
              <a:latin typeface="+mn-lt"/>
            </a:endParaRPr>
          </a:p>
        </p:txBody>
      </p:sp>
      <p:sp>
        <p:nvSpPr>
          <p:cNvPr id="3" name="Text Placeholder 2"/>
          <p:cNvSpPr>
            <a:spLocks noGrp="1"/>
          </p:cNvSpPr>
          <p:nvPr>
            <p:ph type="body" idx="1"/>
          </p:nvPr>
        </p:nvSpPr>
        <p:spPr>
          <a:xfrm>
            <a:off x="539552" y="1844824"/>
            <a:ext cx="3849687" cy="3096344"/>
          </a:xfrm>
        </p:spPr>
        <p:txBody>
          <a:bodyPr/>
          <a:lstStyle/>
          <a:p>
            <a:pPr marL="342900" indent="-342900">
              <a:lnSpc>
                <a:spcPct val="200000"/>
              </a:lnSpc>
              <a:buFont typeface="Arial" panose="020B0604020202020204" pitchFamily="34" charset="0"/>
              <a:buChar char="•"/>
            </a:pPr>
            <a:r>
              <a:rPr lang="en-GB" sz="2000" b="0" dirty="0" smtClean="0">
                <a:solidFill>
                  <a:srgbClr val="2F5626"/>
                </a:solidFill>
                <a:latin typeface="+mn-lt"/>
              </a:rPr>
              <a:t>Profit</a:t>
            </a:r>
          </a:p>
          <a:p>
            <a:pPr marL="342900" indent="-342900">
              <a:lnSpc>
                <a:spcPct val="200000"/>
              </a:lnSpc>
              <a:buFont typeface="Arial" panose="020B0604020202020204" pitchFamily="34" charset="0"/>
              <a:buChar char="•"/>
            </a:pPr>
            <a:r>
              <a:rPr lang="en-GB" sz="2000" b="0" dirty="0" smtClean="0">
                <a:solidFill>
                  <a:srgbClr val="2F5626"/>
                </a:solidFill>
                <a:latin typeface="+mn-lt"/>
              </a:rPr>
              <a:t>Externals</a:t>
            </a:r>
          </a:p>
          <a:p>
            <a:pPr marL="342900" indent="-342900">
              <a:lnSpc>
                <a:spcPct val="200000"/>
              </a:lnSpc>
              <a:buFont typeface="Arial" panose="020B0604020202020204" pitchFamily="34" charset="0"/>
              <a:buChar char="•"/>
            </a:pPr>
            <a:r>
              <a:rPr lang="en-GB" sz="2000" b="0" dirty="0" smtClean="0">
                <a:solidFill>
                  <a:srgbClr val="2F5626"/>
                </a:solidFill>
                <a:latin typeface="+mn-lt"/>
              </a:rPr>
              <a:t>Sales values</a:t>
            </a:r>
          </a:p>
          <a:p>
            <a:pPr marL="342900" indent="-342900">
              <a:lnSpc>
                <a:spcPct val="200000"/>
              </a:lnSpc>
              <a:buFont typeface="Arial" panose="020B0604020202020204" pitchFamily="34" charset="0"/>
              <a:buChar char="•"/>
            </a:pPr>
            <a:r>
              <a:rPr lang="en-GB" sz="2000" b="0" dirty="0" smtClean="0">
                <a:solidFill>
                  <a:srgbClr val="2F5626"/>
                </a:solidFill>
                <a:latin typeface="+mn-lt"/>
              </a:rPr>
              <a:t>Contingencies</a:t>
            </a:r>
          </a:p>
          <a:p>
            <a:pPr marL="342900" indent="-342900">
              <a:lnSpc>
                <a:spcPct val="200000"/>
              </a:lnSpc>
              <a:buFont typeface="Arial" panose="020B0604020202020204" pitchFamily="34" charset="0"/>
              <a:buChar char="•"/>
            </a:pPr>
            <a:r>
              <a:rPr lang="en-GB" sz="2000" b="0" dirty="0" smtClean="0">
                <a:solidFill>
                  <a:srgbClr val="2F5626"/>
                </a:solidFill>
                <a:latin typeface="+mn-lt"/>
              </a:rPr>
              <a:t>Fees</a:t>
            </a:r>
          </a:p>
          <a:p>
            <a:pPr marL="342900" indent="-342900">
              <a:lnSpc>
                <a:spcPct val="200000"/>
              </a:lnSpc>
              <a:buFont typeface="Arial" panose="020B0604020202020204" pitchFamily="34" charset="0"/>
              <a:buChar char="•"/>
            </a:pPr>
            <a:endParaRPr lang="en-GB" sz="2000" b="0" dirty="0">
              <a:solidFill>
                <a:schemeClr val="accent2">
                  <a:lumMod val="50000"/>
                </a:schemeClr>
              </a:solidFill>
            </a:endParaRPr>
          </a:p>
          <a:p>
            <a:pPr>
              <a:lnSpc>
                <a:spcPct val="200000"/>
              </a:lnSpc>
            </a:pPr>
            <a:endParaRPr lang="en-GB" sz="2000" b="0" dirty="0" smtClean="0">
              <a:solidFill>
                <a:schemeClr val="accent2">
                  <a:lumMod val="50000"/>
                </a:schemeClr>
              </a:solidFill>
            </a:endParaRPr>
          </a:p>
        </p:txBody>
      </p:sp>
      <p:pic>
        <p:nvPicPr>
          <p:cNvPr id="9218" name="Picture 2" descr="https://encrypted-tbn0.gstatic.com/images?q=tbn:ANd9GcTUEEme_Nqj9MWqU_gnpIkK4wWM38V2iiO4-k9OuIl5Sp53SW3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081845"/>
            <a:ext cx="3701358" cy="27724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45974"/>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ChangeArrowheads="1"/>
          </p:cNvSpPr>
          <p:nvPr>
            <p:ph type="title"/>
          </p:nvPr>
        </p:nvSpPr>
        <p:spPr>
          <a:xfrm>
            <a:off x="489097" y="382588"/>
            <a:ext cx="7772400" cy="760412"/>
          </a:xfrm>
          <a:noFill/>
        </p:spPr>
        <p:txBody>
          <a:bodyPr/>
          <a:lstStyle/>
          <a:p>
            <a:pPr eaLnBrk="1" hangingPunct="1"/>
            <a:r>
              <a:rPr lang="en-GB" altLang="en-US" sz="2800" b="1" dirty="0" smtClean="0">
                <a:latin typeface="+mn-lt"/>
              </a:rPr>
              <a:t>Profit (1/2)</a:t>
            </a:r>
          </a:p>
        </p:txBody>
      </p:sp>
      <p:sp>
        <p:nvSpPr>
          <p:cNvPr id="4" name="Rectangle 3"/>
          <p:cNvSpPr>
            <a:spLocks noGrp="1" noChangeArrowheads="1"/>
          </p:cNvSpPr>
          <p:nvPr/>
        </p:nvSpPr>
        <p:spPr bwMode="auto">
          <a:xfrm>
            <a:off x="489097" y="1412776"/>
            <a:ext cx="8403383" cy="46622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marL="285750" indent="-285750">
              <a:spcBef>
                <a:spcPts val="675"/>
              </a:spcBef>
              <a:spcAft>
                <a:spcPts val="0"/>
              </a:spcAft>
              <a:buFont typeface="Arial" panose="020B0604020202020204" pitchFamily="34" charset="0"/>
              <a:buChar char="•"/>
              <a:defRPr/>
            </a:pPr>
            <a:r>
              <a:rPr lang="en-GB" sz="2000" dirty="0" smtClean="0">
                <a:solidFill>
                  <a:srgbClr val="2F5626"/>
                </a:solidFill>
                <a:latin typeface="+mn-lt"/>
                <a:ea typeface="Times New Roman"/>
                <a:cs typeface="Arial" panose="020B0604020202020204" pitchFamily="34" charset="0"/>
              </a:rPr>
              <a:t>NPPG / Harman / RICS = Silent</a:t>
            </a:r>
          </a:p>
          <a:p>
            <a:pPr marL="285750" indent="-285750">
              <a:spcBef>
                <a:spcPts val="675"/>
              </a:spcBef>
              <a:spcAft>
                <a:spcPts val="0"/>
              </a:spcAft>
              <a:buFont typeface="Arial" panose="020B0604020202020204" pitchFamily="34" charset="0"/>
              <a:buChar char="•"/>
              <a:defRPr/>
            </a:pPr>
            <a:r>
              <a:rPr lang="en-GB" sz="2000" dirty="0" smtClean="0">
                <a:solidFill>
                  <a:srgbClr val="2F5626"/>
                </a:solidFill>
                <a:latin typeface="+mn-lt"/>
                <a:ea typeface="Times New Roman"/>
                <a:cs typeface="Arial" panose="020B0604020202020204" pitchFamily="34" charset="0"/>
              </a:rPr>
              <a:t>20</a:t>
            </a:r>
            <a:r>
              <a:rPr lang="en-GB" sz="2000" dirty="0">
                <a:solidFill>
                  <a:srgbClr val="2F5626"/>
                </a:solidFill>
                <a:latin typeface="+mn-lt"/>
                <a:ea typeface="Times New Roman"/>
                <a:cs typeface="Arial" panose="020B0604020202020204" pitchFamily="34" charset="0"/>
              </a:rPr>
              <a:t>% of GDV (not cost</a:t>
            </a:r>
            <a:r>
              <a:rPr lang="en-GB" sz="2000" dirty="0" smtClean="0">
                <a:solidFill>
                  <a:srgbClr val="2F5626"/>
                </a:solidFill>
                <a:latin typeface="+mn-lt"/>
                <a:ea typeface="Times New Roman"/>
                <a:cs typeface="Arial" panose="020B0604020202020204" pitchFamily="34" charset="0"/>
              </a:rPr>
              <a:t>)</a:t>
            </a:r>
          </a:p>
          <a:p>
            <a:pPr marL="285750" indent="-285750">
              <a:spcBef>
                <a:spcPts val="675"/>
              </a:spcBef>
              <a:spcAft>
                <a:spcPts val="0"/>
              </a:spcAft>
              <a:buFont typeface="Arial" panose="020B0604020202020204" pitchFamily="34" charset="0"/>
              <a:buChar char="•"/>
              <a:defRPr/>
            </a:pPr>
            <a:r>
              <a:rPr lang="en-GB" sz="2000" dirty="0" smtClean="0">
                <a:solidFill>
                  <a:srgbClr val="2F5626"/>
                </a:solidFill>
                <a:latin typeface="+mn-lt"/>
                <a:ea typeface="Times New Roman"/>
                <a:cs typeface="Arial" panose="020B0604020202020204" pitchFamily="34" charset="0"/>
              </a:rPr>
              <a:t>Needs to be a competitive return to both landowner and developer</a:t>
            </a:r>
            <a:endParaRPr lang="en-GB" sz="2000" dirty="0">
              <a:solidFill>
                <a:srgbClr val="2F5626"/>
              </a:solidFill>
              <a:latin typeface="+mn-lt"/>
              <a:ea typeface="Times New Roman"/>
              <a:cs typeface="Arial" panose="020B0604020202020204" pitchFamily="34" charset="0"/>
            </a:endParaRPr>
          </a:p>
          <a:p>
            <a:pPr>
              <a:spcBef>
                <a:spcPts val="675"/>
              </a:spcBef>
              <a:spcAft>
                <a:spcPts val="0"/>
              </a:spcAft>
              <a:defRPr/>
            </a:pPr>
            <a:endParaRPr lang="en-GB" sz="2000" dirty="0" smtClean="0">
              <a:solidFill>
                <a:srgbClr val="4F4F51"/>
              </a:solidFill>
              <a:latin typeface="+mn-lt"/>
              <a:ea typeface="Times New Roman"/>
              <a:cs typeface="Arial" panose="020B0604020202020204" pitchFamily="34" charset="0"/>
            </a:endParaRPr>
          </a:p>
          <a:p>
            <a:pPr>
              <a:lnSpc>
                <a:spcPct val="107000"/>
              </a:lnSpc>
              <a:spcAft>
                <a:spcPts val="800"/>
              </a:spcAft>
            </a:pPr>
            <a:r>
              <a:rPr lang="en-GB" sz="2000" i="1" dirty="0">
                <a:solidFill>
                  <a:srgbClr val="2F5626"/>
                </a:solidFill>
                <a:latin typeface="+mn-lt"/>
                <a:ea typeface="Calibri" panose="020F0502020204030204" pitchFamily="34" charset="0"/>
                <a:cs typeface="Arial" panose="020B0604020202020204" pitchFamily="34" charset="0"/>
              </a:rPr>
              <a:t>“Development is an activity that carries </a:t>
            </a:r>
            <a:r>
              <a:rPr lang="en-GB" sz="2000" i="1" dirty="0">
                <a:solidFill>
                  <a:srgbClr val="2F5626"/>
                </a:solidFill>
                <a:highlight>
                  <a:srgbClr val="FFFF00"/>
                </a:highlight>
                <a:latin typeface="+mn-lt"/>
                <a:ea typeface="Calibri" panose="020F0502020204030204" pitchFamily="34" charset="0"/>
                <a:cs typeface="Arial" panose="020B0604020202020204" pitchFamily="34" charset="0"/>
              </a:rPr>
              <a:t>substantial risks</a:t>
            </a:r>
            <a:r>
              <a:rPr lang="en-GB" sz="2000" i="1" dirty="0">
                <a:solidFill>
                  <a:srgbClr val="2F5626"/>
                </a:solidFill>
                <a:latin typeface="+mn-lt"/>
                <a:ea typeface="Calibri" panose="020F0502020204030204" pitchFamily="34" charset="0"/>
                <a:cs typeface="Arial" panose="020B0604020202020204" pitchFamily="34" charset="0"/>
              </a:rPr>
              <a:t> in the best of circumstance and, in my experience, developers generally seek a </a:t>
            </a:r>
            <a:r>
              <a:rPr lang="en-GB" sz="2000" i="1" dirty="0">
                <a:solidFill>
                  <a:srgbClr val="2F5626"/>
                </a:solidFill>
                <a:highlight>
                  <a:srgbClr val="FFFF00"/>
                </a:highlight>
                <a:latin typeface="+mn-lt"/>
                <a:ea typeface="Calibri" panose="020F0502020204030204" pitchFamily="34" charset="0"/>
                <a:cs typeface="Arial" panose="020B0604020202020204" pitchFamily="34" charset="0"/>
              </a:rPr>
              <a:t>return of 15-20%, ideally more</a:t>
            </a:r>
            <a:r>
              <a:rPr lang="en-GB" sz="2000" i="1" dirty="0">
                <a:solidFill>
                  <a:srgbClr val="2F5626"/>
                </a:solidFill>
                <a:latin typeface="+mn-lt"/>
                <a:ea typeface="Calibri" panose="020F0502020204030204" pitchFamily="34" charset="0"/>
                <a:cs typeface="Arial" panose="020B0604020202020204" pitchFamily="34" charset="0"/>
              </a:rPr>
              <a:t>, to reflect that fact” (Weybridge appeal</a:t>
            </a:r>
            <a:r>
              <a:rPr lang="en-GB" sz="2000" i="1" dirty="0" smtClean="0">
                <a:solidFill>
                  <a:srgbClr val="2F5626"/>
                </a:solidFill>
                <a:latin typeface="+mn-lt"/>
                <a:ea typeface="Calibri" panose="020F0502020204030204" pitchFamily="34" charset="0"/>
                <a:cs typeface="Arial" panose="020B0604020202020204" pitchFamily="34" charset="0"/>
              </a:rPr>
              <a:t>)</a:t>
            </a:r>
          </a:p>
          <a:p>
            <a:pPr>
              <a:lnSpc>
                <a:spcPct val="107000"/>
              </a:lnSpc>
              <a:spcAft>
                <a:spcPts val="800"/>
              </a:spcAft>
            </a:pPr>
            <a:endParaRPr lang="en-GB" sz="2000" dirty="0">
              <a:solidFill>
                <a:srgbClr val="2F5626"/>
              </a:solidFill>
              <a:latin typeface="+mn-lt"/>
              <a:ea typeface="Calibri" panose="020F0502020204030204" pitchFamily="34" charset="0"/>
              <a:cs typeface="Arial" panose="020B0604020202020204" pitchFamily="34" charset="0"/>
            </a:endParaRPr>
          </a:p>
          <a:p>
            <a:pPr>
              <a:lnSpc>
                <a:spcPct val="107000"/>
              </a:lnSpc>
              <a:spcAft>
                <a:spcPts val="800"/>
              </a:spcAft>
            </a:pPr>
            <a:r>
              <a:rPr lang="en-GB" sz="2000" i="1" dirty="0">
                <a:solidFill>
                  <a:srgbClr val="2F5626"/>
                </a:solidFill>
                <a:latin typeface="+mn-lt"/>
                <a:ea typeface="Calibri" panose="020F0502020204030204" pitchFamily="34" charset="0"/>
                <a:cs typeface="Arial" panose="020B0604020202020204" pitchFamily="34" charset="0"/>
              </a:rPr>
              <a:t>“…The DV sets the level of profit required as 18%, whereas I would expect a figure of </a:t>
            </a:r>
            <a:r>
              <a:rPr lang="en-GB" sz="2000" i="1" dirty="0">
                <a:solidFill>
                  <a:srgbClr val="2F5626"/>
                </a:solidFill>
                <a:highlight>
                  <a:srgbClr val="FFFF00"/>
                </a:highlight>
                <a:latin typeface="+mn-lt"/>
                <a:ea typeface="Calibri" panose="020F0502020204030204" pitchFamily="34" charset="0"/>
                <a:cs typeface="Arial" panose="020B0604020202020204" pitchFamily="34" charset="0"/>
              </a:rPr>
              <a:t>20%</a:t>
            </a:r>
            <a:r>
              <a:rPr lang="en-GB" sz="2000" i="1" dirty="0">
                <a:solidFill>
                  <a:srgbClr val="2F5626"/>
                </a:solidFill>
                <a:latin typeface="+mn-lt"/>
                <a:ea typeface="Calibri" panose="020F0502020204030204" pitchFamily="34" charset="0"/>
                <a:cs typeface="Arial" panose="020B0604020202020204" pitchFamily="34" charset="0"/>
              </a:rPr>
              <a:t> to be used, bearing in mind the </a:t>
            </a:r>
            <a:r>
              <a:rPr lang="en-GB" sz="2000" i="1" dirty="0">
                <a:solidFill>
                  <a:srgbClr val="2F5626"/>
                </a:solidFill>
                <a:highlight>
                  <a:srgbClr val="FFFF00"/>
                </a:highlight>
                <a:latin typeface="+mn-lt"/>
                <a:ea typeface="Calibri" panose="020F0502020204030204" pitchFamily="34" charset="0"/>
                <a:cs typeface="Arial" panose="020B0604020202020204" pitchFamily="34" charset="0"/>
              </a:rPr>
              <a:t>risks associated with the current housing market</a:t>
            </a:r>
            <a:r>
              <a:rPr lang="en-GB" sz="2000" i="1" dirty="0">
                <a:solidFill>
                  <a:srgbClr val="2F5626"/>
                </a:solidFill>
                <a:latin typeface="+mn-lt"/>
                <a:ea typeface="Calibri" panose="020F0502020204030204" pitchFamily="34" charset="0"/>
                <a:cs typeface="Arial" panose="020B0604020202020204" pitchFamily="34" charset="0"/>
              </a:rPr>
              <a:t>” (Lowestoft appeal</a:t>
            </a:r>
            <a:r>
              <a:rPr lang="en-GB" sz="2000" i="1" dirty="0" smtClean="0">
                <a:solidFill>
                  <a:srgbClr val="2F5626"/>
                </a:solidFill>
                <a:latin typeface="+mn-lt"/>
                <a:ea typeface="Calibri" panose="020F0502020204030204" pitchFamily="34" charset="0"/>
                <a:cs typeface="Arial" panose="020B0604020202020204" pitchFamily="34" charset="0"/>
              </a:rPr>
              <a:t>)</a:t>
            </a:r>
          </a:p>
          <a:p>
            <a:pPr>
              <a:lnSpc>
                <a:spcPct val="107000"/>
              </a:lnSpc>
              <a:spcAft>
                <a:spcPts val="800"/>
              </a:spcAft>
            </a:pPr>
            <a:endParaRPr lang="en-GB" sz="1600" i="1" dirty="0">
              <a:solidFill>
                <a:srgbClr val="2F5626"/>
              </a:solidFill>
              <a:latin typeface="+mn-lt"/>
              <a:ea typeface="Calibri" panose="020F0502020204030204" pitchFamily="34" charset="0"/>
              <a:cs typeface="Arial" panose="020B0604020202020204" pitchFamily="34" charset="0"/>
            </a:endParaRPr>
          </a:p>
          <a:p>
            <a:pPr>
              <a:spcBef>
                <a:spcPts val="675"/>
              </a:spcBef>
              <a:spcAft>
                <a:spcPts val="0"/>
              </a:spcAft>
              <a:defRPr/>
            </a:pPr>
            <a:endParaRPr lang="en-GB" sz="1700" dirty="0">
              <a:solidFill>
                <a:srgbClr val="4F4F51"/>
              </a:solidFill>
              <a:ea typeface="Times New Roman"/>
              <a:cs typeface="Arial" panose="020B0604020202020204" pitchFamily="34" charset="0"/>
            </a:endParaRPr>
          </a:p>
        </p:txBody>
      </p:sp>
    </p:spTree>
    <p:extLst>
      <p:ext uri="{BB962C8B-B14F-4D97-AF65-F5344CB8AC3E}">
        <p14:creationId xmlns:p14="http://schemas.microsoft.com/office/powerpoint/2010/main" val="3166430437"/>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p:cNvSpPr>
            <a:spLocks noGrp="1" noChangeArrowheads="1"/>
          </p:cNvSpPr>
          <p:nvPr>
            <p:ph type="title"/>
          </p:nvPr>
        </p:nvSpPr>
        <p:spPr>
          <a:xfrm>
            <a:off x="488950" y="382588"/>
            <a:ext cx="7772400" cy="760412"/>
          </a:xfrm>
          <a:noFill/>
        </p:spPr>
        <p:txBody>
          <a:bodyPr/>
          <a:lstStyle/>
          <a:p>
            <a:pPr eaLnBrk="1" hangingPunct="1"/>
            <a:r>
              <a:rPr lang="en-GB" altLang="en-US" sz="2800" b="1" dirty="0" smtClean="0">
                <a:latin typeface="+mn-lt"/>
              </a:rPr>
              <a:t>Profit (2/2)</a:t>
            </a:r>
          </a:p>
        </p:txBody>
      </p:sp>
      <p:sp>
        <p:nvSpPr>
          <p:cNvPr id="4" name="Rectangle 3"/>
          <p:cNvSpPr>
            <a:spLocks noGrp="1" noChangeArrowheads="1"/>
          </p:cNvSpPr>
          <p:nvPr/>
        </p:nvSpPr>
        <p:spPr bwMode="auto">
          <a:xfrm>
            <a:off x="584791" y="1329070"/>
            <a:ext cx="7899990" cy="427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75"/>
              </a:spcBef>
              <a:spcAft>
                <a:spcPts val="600"/>
              </a:spcAft>
              <a:defRPr/>
            </a:pPr>
            <a:r>
              <a:rPr lang="en-GB" sz="2000" i="1" dirty="0">
                <a:solidFill>
                  <a:srgbClr val="2F5626"/>
                </a:solidFill>
                <a:highlight>
                  <a:srgbClr val="FFFF00"/>
                </a:highlight>
                <a:latin typeface="+mn-lt"/>
                <a:ea typeface="Times New Roman"/>
                <a:cs typeface="Arial" panose="020B0604020202020204" pitchFamily="34" charset="0"/>
              </a:rPr>
              <a:t>“ Profit 20% of GDV</a:t>
            </a:r>
            <a:r>
              <a:rPr lang="en-GB" sz="2000" i="1" dirty="0" smtClean="0">
                <a:solidFill>
                  <a:srgbClr val="2F5626"/>
                </a:solidFill>
                <a:highlight>
                  <a:srgbClr val="FFFF00"/>
                </a:highlight>
                <a:latin typeface="+mn-lt"/>
                <a:ea typeface="Times New Roman"/>
                <a:cs typeface="Arial" panose="020B0604020202020204" pitchFamily="34" charset="0"/>
              </a:rPr>
              <a:t>” </a:t>
            </a:r>
            <a:r>
              <a:rPr lang="en-GB" sz="2000" i="1" dirty="0" smtClean="0">
                <a:solidFill>
                  <a:srgbClr val="2F5626"/>
                </a:solidFill>
                <a:latin typeface="+mn-lt"/>
                <a:ea typeface="Times New Roman"/>
                <a:cs typeface="Arial" panose="020B0604020202020204" pitchFamily="34" charset="0"/>
              </a:rPr>
              <a:t>(</a:t>
            </a:r>
            <a:r>
              <a:rPr lang="en-GB" sz="2000" i="1" dirty="0">
                <a:solidFill>
                  <a:srgbClr val="2F5626"/>
                </a:solidFill>
                <a:latin typeface="+mn-lt"/>
                <a:ea typeface="Times New Roman"/>
                <a:cs typeface="Arial" panose="020B0604020202020204" pitchFamily="34" charset="0"/>
              </a:rPr>
              <a:t>GDV – P16 EVA Affordable Housing And CIL – London Borough of Barking</a:t>
            </a:r>
            <a:r>
              <a:rPr lang="en-GB" sz="2000" i="1" dirty="0" smtClean="0">
                <a:solidFill>
                  <a:srgbClr val="2F5626"/>
                </a:solidFill>
                <a:latin typeface="+mn-lt"/>
                <a:ea typeface="Times New Roman"/>
                <a:cs typeface="Arial" panose="020B0604020202020204" pitchFamily="34" charset="0"/>
              </a:rPr>
              <a:t>)</a:t>
            </a:r>
          </a:p>
          <a:p>
            <a:pPr>
              <a:spcBef>
                <a:spcPts val="675"/>
              </a:spcBef>
              <a:spcAft>
                <a:spcPts val="600"/>
              </a:spcAft>
              <a:defRPr/>
            </a:pPr>
            <a:endParaRPr lang="en-GB" sz="2000" i="1" dirty="0">
              <a:solidFill>
                <a:srgbClr val="2F5626"/>
              </a:solidFill>
              <a:latin typeface="+mn-lt"/>
              <a:ea typeface="Times New Roman"/>
              <a:cs typeface="Arial" panose="020B0604020202020204" pitchFamily="34" charset="0"/>
            </a:endParaRPr>
          </a:p>
          <a:p>
            <a:pPr>
              <a:spcBef>
                <a:spcPts val="675"/>
              </a:spcBef>
              <a:spcAft>
                <a:spcPts val="600"/>
              </a:spcAft>
              <a:defRPr/>
            </a:pPr>
            <a:r>
              <a:rPr lang="en-GB" sz="2000" dirty="0" smtClean="0">
                <a:solidFill>
                  <a:srgbClr val="2F5626"/>
                </a:solidFill>
                <a:latin typeface="+mn-lt"/>
                <a:ea typeface="Times New Roman"/>
                <a:cs typeface="Arial" panose="020B0604020202020204" pitchFamily="34" charset="0"/>
              </a:rPr>
              <a:t>“</a:t>
            </a:r>
            <a:r>
              <a:rPr lang="en-GB" sz="2000" i="1" dirty="0">
                <a:solidFill>
                  <a:srgbClr val="2F5626"/>
                </a:solidFill>
                <a:latin typeface="+mn-lt"/>
                <a:ea typeface="Times New Roman"/>
                <a:cs typeface="Arial" panose="020B0604020202020204" pitchFamily="34" charset="0"/>
              </a:rPr>
              <a:t>T</a:t>
            </a:r>
            <a:r>
              <a:rPr lang="en-GB" sz="2000" i="1" dirty="0" smtClean="0">
                <a:solidFill>
                  <a:srgbClr val="2F5626"/>
                </a:solidFill>
                <a:latin typeface="+mn-lt"/>
                <a:ea typeface="Times New Roman"/>
                <a:cs typeface="Arial" panose="020B0604020202020204" pitchFamily="34" charset="0"/>
              </a:rPr>
              <a:t>he national housebuilders figures are to be preferred and that a figure of </a:t>
            </a:r>
            <a:r>
              <a:rPr lang="en-GB" sz="2000" i="1" dirty="0" smtClean="0">
                <a:solidFill>
                  <a:srgbClr val="2F5626"/>
                </a:solidFill>
                <a:highlight>
                  <a:srgbClr val="FFFF00"/>
                </a:highlight>
                <a:latin typeface="+mn-lt"/>
                <a:ea typeface="Times New Roman"/>
                <a:cs typeface="Arial" panose="020B0604020202020204" pitchFamily="34" charset="0"/>
              </a:rPr>
              <a:t>20% of GDV</a:t>
            </a:r>
            <a:r>
              <a:rPr lang="en-GB" sz="2000" i="1" dirty="0" smtClean="0">
                <a:solidFill>
                  <a:srgbClr val="2F5626"/>
                </a:solidFill>
                <a:latin typeface="+mn-lt"/>
                <a:ea typeface="Times New Roman"/>
                <a:cs typeface="Arial" panose="020B0604020202020204" pitchFamily="34" charset="0"/>
              </a:rPr>
              <a:t>, which is at the lower end of the range, </a:t>
            </a:r>
            <a:r>
              <a:rPr lang="en-GB" sz="2000" i="1" dirty="0" smtClean="0">
                <a:solidFill>
                  <a:srgbClr val="2F5626"/>
                </a:solidFill>
                <a:highlight>
                  <a:srgbClr val="FFFF00"/>
                </a:highlight>
                <a:latin typeface="+mn-lt"/>
                <a:ea typeface="Times New Roman"/>
                <a:cs typeface="Arial" panose="020B0604020202020204" pitchFamily="34" charset="0"/>
              </a:rPr>
              <a:t>is reasonable</a:t>
            </a:r>
            <a:r>
              <a:rPr lang="en-GB" sz="2000" dirty="0" smtClean="0">
                <a:solidFill>
                  <a:srgbClr val="2F5626"/>
                </a:solidFill>
                <a:latin typeface="+mn-lt"/>
                <a:ea typeface="Times New Roman"/>
                <a:cs typeface="Arial" panose="020B0604020202020204" pitchFamily="34" charset="0"/>
              </a:rPr>
              <a:t>” </a:t>
            </a:r>
            <a:r>
              <a:rPr lang="en-GB" sz="2000" i="1" dirty="0" smtClean="0">
                <a:solidFill>
                  <a:srgbClr val="2F5626"/>
                </a:solidFill>
                <a:latin typeface="+mn-lt"/>
                <a:ea typeface="Times New Roman"/>
                <a:cs typeface="Arial" panose="020B0604020202020204" pitchFamily="34" charset="0"/>
              </a:rPr>
              <a:t>(Shinfield Appeal)</a:t>
            </a:r>
          </a:p>
          <a:p>
            <a:pPr>
              <a:spcBef>
                <a:spcPts val="675"/>
              </a:spcBef>
              <a:spcAft>
                <a:spcPts val="600"/>
              </a:spcAft>
              <a:defRPr/>
            </a:pPr>
            <a:endParaRPr lang="en-GB" sz="2000" i="1" dirty="0">
              <a:solidFill>
                <a:srgbClr val="2F5626"/>
              </a:solidFill>
              <a:latin typeface="+mn-lt"/>
              <a:ea typeface="Times New Roman"/>
              <a:cs typeface="Arial" panose="020B0604020202020204" pitchFamily="34" charset="0"/>
            </a:endParaRPr>
          </a:p>
          <a:p>
            <a:pPr>
              <a:spcBef>
                <a:spcPts val="675"/>
              </a:spcBef>
              <a:spcAft>
                <a:spcPts val="600"/>
              </a:spcAft>
              <a:defRPr/>
            </a:pPr>
            <a:r>
              <a:rPr lang="en-GB" sz="2000" i="1" dirty="0">
                <a:solidFill>
                  <a:srgbClr val="2F5626"/>
                </a:solidFill>
                <a:latin typeface="+mn-lt"/>
                <a:ea typeface="Calibri" panose="020F0502020204030204" pitchFamily="34" charset="0"/>
                <a:cs typeface="Arial" panose="020B0604020202020204" pitchFamily="34" charset="0"/>
              </a:rPr>
              <a:t>“…The key potentially influential variables to be fed into the appraisals…were primarily the assumptions as to contributions to infrastructure and SAMM, existing use value, incentives to existing owners and developer’s profit. </a:t>
            </a:r>
            <a:r>
              <a:rPr lang="en-GB" sz="2000" i="1" dirty="0">
                <a:solidFill>
                  <a:srgbClr val="2F5626"/>
                </a:solidFill>
                <a:highlight>
                  <a:srgbClr val="FFFF00"/>
                </a:highlight>
                <a:latin typeface="+mn-lt"/>
                <a:ea typeface="Calibri" panose="020F0502020204030204" pitchFamily="34" charset="0"/>
                <a:cs typeface="Arial" panose="020B0604020202020204" pitchFamily="34" charset="0"/>
              </a:rPr>
              <a:t>It is axiomatic that, unless the latter is anticipated to be adequate, the development simply would not take place</a:t>
            </a:r>
            <a:r>
              <a:rPr lang="en-GB" sz="2000" i="1" dirty="0">
                <a:solidFill>
                  <a:srgbClr val="2F5626"/>
                </a:solidFill>
                <a:latin typeface="+mn-lt"/>
                <a:ea typeface="Calibri" panose="020F0502020204030204" pitchFamily="34" charset="0"/>
                <a:cs typeface="Arial" panose="020B0604020202020204" pitchFamily="34" charset="0"/>
              </a:rPr>
              <a:t>” (Weybridge appeal)</a:t>
            </a:r>
            <a:endParaRPr lang="en-GB" sz="2000" dirty="0">
              <a:solidFill>
                <a:srgbClr val="2F5626"/>
              </a:solidFill>
              <a:latin typeface="+mn-lt"/>
              <a:ea typeface="Calibri" panose="020F0502020204030204" pitchFamily="34" charset="0"/>
              <a:cs typeface="Arial" panose="020B0604020202020204" pitchFamily="34" charset="0"/>
            </a:endParaRPr>
          </a:p>
          <a:p>
            <a:pPr>
              <a:spcBef>
                <a:spcPts val="675"/>
              </a:spcBef>
              <a:spcAft>
                <a:spcPts val="600"/>
              </a:spcAft>
              <a:defRPr/>
            </a:pPr>
            <a:endParaRPr lang="en-GB" sz="2000" i="1" dirty="0">
              <a:solidFill>
                <a:srgbClr val="2F5626"/>
              </a:solidFill>
              <a:ea typeface="Times New Roman"/>
              <a:cs typeface="Arial" panose="020B0604020202020204" pitchFamily="34" charset="0"/>
            </a:endParaRPr>
          </a:p>
        </p:txBody>
      </p:sp>
    </p:spTree>
    <p:extLst>
      <p:ext uri="{BB962C8B-B14F-4D97-AF65-F5344CB8AC3E}">
        <p14:creationId xmlns:p14="http://schemas.microsoft.com/office/powerpoint/2010/main" val="3668484576"/>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2"/>
          <p:cNvSpPr>
            <a:spLocks noGrp="1" noChangeArrowheads="1"/>
          </p:cNvSpPr>
          <p:nvPr>
            <p:ph type="title"/>
          </p:nvPr>
        </p:nvSpPr>
        <p:spPr>
          <a:xfrm>
            <a:off x="468313" y="361950"/>
            <a:ext cx="8250237" cy="834802"/>
          </a:xfrm>
          <a:noFill/>
        </p:spPr>
        <p:txBody>
          <a:bodyPr/>
          <a:lstStyle/>
          <a:p>
            <a:pPr eaLnBrk="1" hangingPunct="1"/>
            <a:r>
              <a:rPr lang="en-GB" altLang="en-US" sz="2800" b="1" dirty="0" smtClean="0">
                <a:latin typeface="+mn-lt"/>
              </a:rPr>
              <a:t>Why do we need 20% profit in the </a:t>
            </a:r>
            <a:r>
              <a:rPr lang="en-GB" altLang="en-US" sz="2800" b="1" dirty="0" smtClean="0">
                <a:latin typeface="+mn-lt"/>
              </a:rPr>
              <a:t>appraisal?</a:t>
            </a:r>
            <a:endParaRPr lang="en-GB" altLang="en-US" sz="2800" b="1" dirty="0" smtClean="0">
              <a:latin typeface="+mn-lt"/>
            </a:endParaRPr>
          </a:p>
        </p:txBody>
      </p:sp>
      <p:sp>
        <p:nvSpPr>
          <p:cNvPr id="4" name="Rectangle 3"/>
          <p:cNvSpPr>
            <a:spLocks noGrp="1" noChangeArrowheads="1"/>
          </p:cNvSpPr>
          <p:nvPr/>
        </p:nvSpPr>
        <p:spPr bwMode="auto">
          <a:xfrm>
            <a:off x="468313" y="1268760"/>
            <a:ext cx="8391003"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spcBef>
                <a:spcPts val="675"/>
              </a:spcBef>
              <a:spcAft>
                <a:spcPts val="600"/>
              </a:spcAft>
              <a:buFont typeface="Arial" panose="020B0604020202020204" pitchFamily="34" charset="0"/>
              <a:buChar char="•"/>
              <a:defRPr/>
            </a:pPr>
            <a:r>
              <a:rPr lang="en-GB" dirty="0" smtClean="0">
                <a:solidFill>
                  <a:srgbClr val="2F5626"/>
                </a:solidFill>
                <a:latin typeface="+mn-lt"/>
                <a:ea typeface="Times New Roman"/>
                <a:cs typeface="Arial" panose="020B0604020202020204" pitchFamily="34" charset="0"/>
              </a:rPr>
              <a:t>Compensate for high risk</a:t>
            </a:r>
          </a:p>
          <a:p>
            <a:pPr marL="285750" indent="-285750">
              <a:spcBef>
                <a:spcPts val="675"/>
              </a:spcBef>
              <a:spcAft>
                <a:spcPts val="600"/>
              </a:spcAft>
              <a:buFont typeface="Arial" panose="020B0604020202020204" pitchFamily="34" charset="0"/>
              <a:buChar char="•"/>
              <a:defRPr/>
            </a:pPr>
            <a:r>
              <a:rPr lang="en-GB" dirty="0" smtClean="0">
                <a:solidFill>
                  <a:srgbClr val="2F5626"/>
                </a:solidFill>
                <a:latin typeface="+mn-lt"/>
                <a:ea typeface="Times New Roman"/>
                <a:cs typeface="Arial" panose="020B0604020202020204" pitchFamily="34" charset="0"/>
              </a:rPr>
              <a:t>Protects us in the event </a:t>
            </a:r>
            <a:r>
              <a:rPr lang="en-GB" dirty="0">
                <a:solidFill>
                  <a:srgbClr val="2F5626"/>
                </a:solidFill>
                <a:latin typeface="+mn-lt"/>
                <a:ea typeface="Times New Roman"/>
                <a:cs typeface="Arial" panose="020B0604020202020204" pitchFamily="34" charset="0"/>
              </a:rPr>
              <a:t>of costs </a:t>
            </a:r>
            <a:r>
              <a:rPr lang="en-GB" dirty="0" smtClean="0">
                <a:solidFill>
                  <a:srgbClr val="2F5626"/>
                </a:solidFill>
                <a:latin typeface="+mn-lt"/>
                <a:ea typeface="Times New Roman"/>
                <a:cs typeface="Arial" panose="020B0604020202020204" pitchFamily="34" charset="0"/>
              </a:rPr>
              <a:t>overrunning:</a:t>
            </a:r>
            <a:endParaRPr lang="en-GB" dirty="0">
              <a:solidFill>
                <a:srgbClr val="2F5626"/>
              </a:solidFill>
              <a:latin typeface="+mn-lt"/>
              <a:ea typeface="Times New Roman"/>
              <a:cs typeface="Arial" panose="020B0604020202020204" pitchFamily="34" charset="0"/>
            </a:endParaRPr>
          </a:p>
          <a:p>
            <a:pPr marL="742950" lvl="1" indent="-285750">
              <a:spcBef>
                <a:spcPts val="0"/>
              </a:spcBef>
              <a:spcAft>
                <a:spcPts val="0"/>
              </a:spcAft>
              <a:buFont typeface="Arial" panose="020B0604020202020204" pitchFamily="34" charset="0"/>
              <a:buChar char="°"/>
              <a:defRPr/>
            </a:pPr>
            <a:r>
              <a:rPr lang="en-GB" dirty="0" smtClean="0">
                <a:solidFill>
                  <a:srgbClr val="2F5626"/>
                </a:solidFill>
                <a:latin typeface="+mn-lt"/>
                <a:ea typeface="Times New Roman"/>
                <a:cs typeface="Arial" panose="020B0604020202020204" pitchFamily="34" charset="0"/>
              </a:rPr>
              <a:t>Virtually always </a:t>
            </a:r>
            <a:r>
              <a:rPr lang="en-GB" dirty="0">
                <a:solidFill>
                  <a:srgbClr val="2F5626"/>
                </a:solidFill>
                <a:latin typeface="+mn-lt"/>
                <a:ea typeface="Times New Roman"/>
                <a:cs typeface="Arial" panose="020B0604020202020204" pitchFamily="34" charset="0"/>
              </a:rPr>
              <a:t>do</a:t>
            </a:r>
          </a:p>
          <a:p>
            <a:pPr marL="742950" lvl="1" indent="-285750">
              <a:spcBef>
                <a:spcPts val="0"/>
              </a:spcBef>
              <a:spcAft>
                <a:spcPts val="0"/>
              </a:spcAft>
              <a:buFont typeface="Arial" panose="020B0604020202020204" pitchFamily="34" charset="0"/>
              <a:buChar char="°"/>
              <a:defRPr/>
            </a:pPr>
            <a:r>
              <a:rPr lang="en-GB" dirty="0">
                <a:solidFill>
                  <a:srgbClr val="2F5626"/>
                </a:solidFill>
                <a:latin typeface="+mn-lt"/>
                <a:ea typeface="Times New Roman"/>
                <a:cs typeface="Arial" panose="020B0604020202020204" pitchFamily="34" charset="0"/>
              </a:rPr>
              <a:t>Company profit </a:t>
            </a:r>
            <a:r>
              <a:rPr lang="en-GB" dirty="0" smtClean="0">
                <a:solidFill>
                  <a:srgbClr val="2F5626"/>
                </a:solidFill>
                <a:latin typeface="+mn-lt"/>
                <a:ea typeface="Times New Roman"/>
                <a:cs typeface="Arial" panose="020B0604020202020204" pitchFamily="34" charset="0"/>
              </a:rPr>
              <a:t>14% </a:t>
            </a:r>
            <a:r>
              <a:rPr lang="en-GB" dirty="0">
                <a:solidFill>
                  <a:srgbClr val="2F5626"/>
                </a:solidFill>
                <a:latin typeface="+mn-lt"/>
                <a:ea typeface="Times New Roman"/>
                <a:cs typeface="Arial" panose="020B0604020202020204" pitchFamily="34" charset="0"/>
              </a:rPr>
              <a:t>last year</a:t>
            </a:r>
          </a:p>
          <a:p>
            <a:pPr marL="742950" lvl="1" indent="-285750">
              <a:spcBef>
                <a:spcPts val="0"/>
              </a:spcBef>
              <a:spcAft>
                <a:spcPts val="0"/>
              </a:spcAft>
              <a:buFont typeface="Arial" panose="020B0604020202020204" pitchFamily="34" charset="0"/>
              <a:buChar char="°"/>
              <a:defRPr/>
            </a:pPr>
            <a:r>
              <a:rPr lang="en-GB" dirty="0">
                <a:solidFill>
                  <a:srgbClr val="2F5626"/>
                </a:solidFill>
                <a:latin typeface="+mn-lt"/>
                <a:ea typeface="Times New Roman"/>
                <a:cs typeface="Arial" panose="020B0604020202020204" pitchFamily="34" charset="0"/>
              </a:rPr>
              <a:t>Less than 0% for last 5 </a:t>
            </a:r>
            <a:r>
              <a:rPr lang="en-GB" dirty="0" smtClean="0">
                <a:solidFill>
                  <a:srgbClr val="2F5626"/>
                </a:solidFill>
                <a:latin typeface="+mn-lt"/>
                <a:ea typeface="Times New Roman"/>
                <a:cs typeface="Arial" panose="020B0604020202020204" pitchFamily="34" charset="0"/>
              </a:rPr>
              <a:t>years</a:t>
            </a:r>
          </a:p>
          <a:p>
            <a:pPr marL="742950" lvl="1" indent="-285750">
              <a:spcBef>
                <a:spcPts val="0"/>
              </a:spcBef>
              <a:spcAft>
                <a:spcPts val="0"/>
              </a:spcAft>
              <a:buFont typeface="Arial" panose="020B0604020202020204" pitchFamily="34" charset="0"/>
              <a:buChar char="°"/>
              <a:defRPr/>
            </a:pPr>
            <a:r>
              <a:rPr lang="en-GB" dirty="0" smtClean="0">
                <a:solidFill>
                  <a:srgbClr val="2F5626"/>
                </a:solidFill>
                <a:latin typeface="+mn-lt"/>
                <a:ea typeface="Times New Roman"/>
                <a:cs typeface="Arial" panose="020B0604020202020204" pitchFamily="34" charset="0"/>
              </a:rPr>
              <a:t>Our lenders expect this.  They need a reason to lend to housebuilders!</a:t>
            </a:r>
          </a:p>
          <a:p>
            <a:pPr marL="742950" lvl="1" indent="-285750">
              <a:spcBef>
                <a:spcPts val="0"/>
              </a:spcBef>
              <a:spcAft>
                <a:spcPts val="0"/>
              </a:spcAft>
              <a:buFont typeface="Arial" panose="020B0604020202020204" pitchFamily="34" charset="0"/>
              <a:buChar char="°"/>
              <a:defRPr/>
            </a:pPr>
            <a:r>
              <a:rPr lang="en-GB" dirty="0" smtClean="0">
                <a:solidFill>
                  <a:srgbClr val="2F5626"/>
                </a:solidFill>
                <a:latin typeface="+mn-lt"/>
                <a:ea typeface="Times New Roman"/>
                <a:cs typeface="Arial" panose="020B0604020202020204" pitchFamily="34" charset="0"/>
              </a:rPr>
              <a:t>The </a:t>
            </a:r>
            <a:r>
              <a:rPr lang="en-GB" dirty="0" smtClean="0">
                <a:solidFill>
                  <a:srgbClr val="2F5626"/>
                </a:solidFill>
                <a:latin typeface="+mn-lt"/>
                <a:ea typeface="Times New Roman"/>
                <a:cs typeface="Arial" panose="020B0604020202020204" pitchFamily="34" charset="0"/>
              </a:rPr>
              <a:t>City </a:t>
            </a:r>
            <a:r>
              <a:rPr lang="en-GB" dirty="0" smtClean="0">
                <a:solidFill>
                  <a:srgbClr val="2F5626"/>
                </a:solidFill>
                <a:latin typeface="+mn-lt"/>
                <a:ea typeface="Times New Roman"/>
                <a:cs typeface="Arial" panose="020B0604020202020204" pitchFamily="34" charset="0"/>
              </a:rPr>
              <a:t>expects this.  They need a reason to buy Barratt shares</a:t>
            </a:r>
          </a:p>
          <a:p>
            <a:pPr lvl="1">
              <a:spcBef>
                <a:spcPts val="0"/>
              </a:spcBef>
              <a:spcAft>
                <a:spcPts val="0"/>
              </a:spcAft>
              <a:defRPr/>
            </a:pPr>
            <a:endParaRPr lang="en-GB" dirty="0">
              <a:solidFill>
                <a:srgbClr val="2F5626"/>
              </a:solidFill>
              <a:latin typeface="+mn-lt"/>
              <a:ea typeface="Times New Roman"/>
              <a:cs typeface="Arial" panose="020B0604020202020204" pitchFamily="34" charset="0"/>
            </a:endParaRPr>
          </a:p>
          <a:p>
            <a:pPr marL="285750" indent="-285750">
              <a:spcBef>
                <a:spcPts val="675"/>
              </a:spcBef>
              <a:spcAft>
                <a:spcPts val="600"/>
              </a:spcAft>
              <a:buFont typeface="Arial" panose="020B0604020202020204" pitchFamily="34" charset="0"/>
              <a:buChar char="•"/>
              <a:defRPr/>
            </a:pPr>
            <a:r>
              <a:rPr lang="en-GB" dirty="0" smtClean="0">
                <a:solidFill>
                  <a:srgbClr val="2F5626"/>
                </a:solidFill>
                <a:latin typeface="+mn-lt"/>
                <a:ea typeface="Times New Roman"/>
                <a:cs typeface="Arial" panose="020B0604020202020204" pitchFamily="34" charset="0"/>
              </a:rPr>
              <a:t>Investors </a:t>
            </a:r>
            <a:r>
              <a:rPr lang="en-GB" dirty="0">
                <a:solidFill>
                  <a:srgbClr val="2F5626"/>
                </a:solidFill>
                <a:latin typeface="+mn-lt"/>
                <a:ea typeface="Times New Roman"/>
                <a:cs typeface="Arial" panose="020B0604020202020204" pitchFamily="34" charset="0"/>
              </a:rPr>
              <a:t>will abandon Barratt if repeat </a:t>
            </a:r>
            <a:r>
              <a:rPr lang="en-GB" dirty="0" smtClean="0">
                <a:solidFill>
                  <a:srgbClr val="2F5626"/>
                </a:solidFill>
                <a:latin typeface="+mn-lt"/>
                <a:ea typeface="Times New Roman"/>
                <a:cs typeface="Arial" panose="020B0604020202020204" pitchFamily="34" charset="0"/>
              </a:rPr>
              <a:t>pre 2007 irresponsible </a:t>
            </a:r>
            <a:r>
              <a:rPr lang="en-GB" dirty="0">
                <a:solidFill>
                  <a:srgbClr val="2F5626"/>
                </a:solidFill>
                <a:latin typeface="+mn-lt"/>
                <a:ea typeface="Times New Roman"/>
                <a:cs typeface="Arial" panose="020B0604020202020204" pitchFamily="34" charset="0"/>
              </a:rPr>
              <a:t>land </a:t>
            </a:r>
            <a:r>
              <a:rPr lang="en-GB" dirty="0" smtClean="0">
                <a:solidFill>
                  <a:srgbClr val="2F5626"/>
                </a:solidFill>
                <a:latin typeface="+mn-lt"/>
                <a:ea typeface="Times New Roman"/>
                <a:cs typeface="Arial" panose="020B0604020202020204" pitchFamily="34" charset="0"/>
              </a:rPr>
              <a:t>buying:</a:t>
            </a:r>
            <a:endParaRPr lang="en-GB" dirty="0">
              <a:solidFill>
                <a:srgbClr val="2F5626"/>
              </a:solidFill>
              <a:latin typeface="+mn-lt"/>
              <a:ea typeface="Times New Roman"/>
              <a:cs typeface="Arial" panose="020B0604020202020204" pitchFamily="34" charset="0"/>
            </a:endParaRPr>
          </a:p>
          <a:p>
            <a:pPr marL="742950" lvl="1" indent="-285750">
              <a:spcBef>
                <a:spcPts val="0"/>
              </a:spcBef>
              <a:spcAft>
                <a:spcPts val="0"/>
              </a:spcAft>
              <a:buFont typeface="Arial" panose="020B0604020202020204" pitchFamily="34" charset="0"/>
              <a:buChar char="°"/>
              <a:defRPr/>
            </a:pPr>
            <a:r>
              <a:rPr lang="en-GB" dirty="0">
                <a:solidFill>
                  <a:srgbClr val="2F5626"/>
                </a:solidFill>
                <a:latin typeface="+mn-lt"/>
                <a:ea typeface="Times New Roman"/>
                <a:cs typeface="Arial" panose="020B0604020202020204" pitchFamily="34" charset="0"/>
              </a:rPr>
              <a:t>Share price </a:t>
            </a:r>
            <a:r>
              <a:rPr lang="en-GB" dirty="0" smtClean="0">
                <a:solidFill>
                  <a:srgbClr val="2F5626"/>
                </a:solidFill>
                <a:latin typeface="+mn-lt"/>
                <a:ea typeface="Times New Roman"/>
                <a:cs typeface="Arial" panose="020B0604020202020204" pitchFamily="34" charset="0"/>
              </a:rPr>
              <a:t>and market capitalisation falls</a:t>
            </a:r>
            <a:endParaRPr lang="en-GB" dirty="0">
              <a:solidFill>
                <a:srgbClr val="2F5626"/>
              </a:solidFill>
              <a:latin typeface="+mn-lt"/>
              <a:ea typeface="Times New Roman"/>
              <a:cs typeface="Arial" panose="020B0604020202020204" pitchFamily="34" charset="0"/>
            </a:endParaRPr>
          </a:p>
          <a:p>
            <a:pPr marL="742950" lvl="1" indent="-285750">
              <a:spcBef>
                <a:spcPts val="0"/>
              </a:spcBef>
              <a:spcAft>
                <a:spcPts val="0"/>
              </a:spcAft>
              <a:buFont typeface="Arial" panose="020B0604020202020204" pitchFamily="34" charset="0"/>
              <a:buChar char="°"/>
              <a:defRPr/>
            </a:pPr>
            <a:r>
              <a:rPr lang="en-GB" dirty="0">
                <a:solidFill>
                  <a:srgbClr val="2F5626"/>
                </a:solidFill>
                <a:latin typeface="+mn-lt"/>
                <a:ea typeface="Times New Roman"/>
                <a:cs typeface="Arial" panose="020B0604020202020204" pitchFamily="34" charset="0"/>
              </a:rPr>
              <a:t>Unable to raise finance to do developments</a:t>
            </a:r>
          </a:p>
          <a:p>
            <a:pPr marL="742950" lvl="1" indent="-285750">
              <a:spcBef>
                <a:spcPts val="0"/>
              </a:spcBef>
              <a:spcAft>
                <a:spcPts val="0"/>
              </a:spcAft>
              <a:buFont typeface="Arial" panose="020B0604020202020204" pitchFamily="34" charset="0"/>
              <a:buChar char="°"/>
              <a:defRPr/>
            </a:pPr>
            <a:r>
              <a:rPr lang="en-GB" dirty="0">
                <a:solidFill>
                  <a:srgbClr val="2F5626"/>
                </a:solidFill>
                <a:latin typeface="+mn-lt"/>
                <a:ea typeface="Times New Roman"/>
                <a:cs typeface="Arial" panose="020B0604020202020204" pitchFamily="34" charset="0"/>
              </a:rPr>
              <a:t>Money is too expensive</a:t>
            </a:r>
          </a:p>
        </p:txBody>
      </p:sp>
    </p:spTree>
    <p:extLst>
      <p:ext uri="{BB962C8B-B14F-4D97-AF65-F5344CB8AC3E}">
        <p14:creationId xmlns:p14="http://schemas.microsoft.com/office/powerpoint/2010/main" val="312377604"/>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2"/>
          <p:cNvSpPr>
            <a:spLocks noGrp="1" noChangeArrowheads="1"/>
          </p:cNvSpPr>
          <p:nvPr>
            <p:ph type="title"/>
          </p:nvPr>
        </p:nvSpPr>
        <p:spPr>
          <a:xfrm>
            <a:off x="468313" y="361950"/>
            <a:ext cx="8250237" cy="834802"/>
          </a:xfrm>
          <a:noFill/>
        </p:spPr>
        <p:txBody>
          <a:bodyPr/>
          <a:lstStyle/>
          <a:p>
            <a:pPr eaLnBrk="1" hangingPunct="1"/>
            <a:r>
              <a:rPr lang="en-GB" altLang="en-US" sz="2800" b="1" dirty="0" smtClean="0">
                <a:latin typeface="+mn-lt"/>
              </a:rPr>
              <a:t>What about blended profit?</a:t>
            </a:r>
            <a:endParaRPr lang="en-GB" altLang="en-US" sz="2800" b="1" dirty="0" smtClean="0">
              <a:latin typeface="+mn-lt"/>
            </a:endParaRPr>
          </a:p>
        </p:txBody>
      </p:sp>
      <p:sp>
        <p:nvSpPr>
          <p:cNvPr id="4" name="Rectangle 3"/>
          <p:cNvSpPr>
            <a:spLocks noGrp="1" noChangeArrowheads="1"/>
          </p:cNvSpPr>
          <p:nvPr/>
        </p:nvSpPr>
        <p:spPr bwMode="auto">
          <a:xfrm>
            <a:off x="468313" y="1268760"/>
            <a:ext cx="8391003"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spcBef>
                <a:spcPts val="675"/>
              </a:spcBef>
              <a:spcAft>
                <a:spcPts val="600"/>
              </a:spcAft>
              <a:buFont typeface="Arial" panose="020B0604020202020204" pitchFamily="34" charset="0"/>
              <a:buChar char="•"/>
              <a:defRPr/>
            </a:pPr>
            <a:endParaRPr lang="en-GB" dirty="0" smtClean="0">
              <a:solidFill>
                <a:srgbClr val="2F5626"/>
              </a:solidFill>
              <a:ea typeface="Times New Roman"/>
              <a:cs typeface="Arial" panose="020B0604020202020204" pitchFamily="34" charset="0"/>
            </a:endParaRPr>
          </a:p>
          <a:p>
            <a:pPr marL="285750" indent="-285750">
              <a:spcBef>
                <a:spcPts val="675"/>
              </a:spcBef>
              <a:spcAft>
                <a:spcPts val="600"/>
              </a:spcAft>
              <a:buFont typeface="Arial" panose="020B0604020202020204" pitchFamily="34" charset="0"/>
              <a:buChar char="•"/>
              <a:defRPr/>
            </a:pPr>
            <a:endParaRPr lang="en-GB" dirty="0">
              <a:solidFill>
                <a:srgbClr val="2F5626"/>
              </a:solidFill>
              <a:ea typeface="Times New Roman"/>
              <a:cs typeface="Arial" panose="020B0604020202020204" pitchFamily="34" charset="0"/>
            </a:endParaRPr>
          </a:p>
          <a:p>
            <a:pPr marL="285750" indent="-285750">
              <a:spcBef>
                <a:spcPts val="675"/>
              </a:spcBef>
              <a:spcAft>
                <a:spcPts val="600"/>
              </a:spcAft>
              <a:buFont typeface="Arial" panose="020B0604020202020204" pitchFamily="34" charset="0"/>
              <a:buChar char="•"/>
              <a:defRPr/>
            </a:pPr>
            <a:endParaRPr lang="en-GB" dirty="0" smtClean="0">
              <a:solidFill>
                <a:srgbClr val="2F5626"/>
              </a:solidFill>
              <a:ea typeface="Times New Roman"/>
              <a:cs typeface="Arial" panose="020B0604020202020204" pitchFamily="34" charset="0"/>
            </a:endParaRPr>
          </a:p>
          <a:p>
            <a:pPr marL="285750" indent="-285750">
              <a:spcBef>
                <a:spcPts val="675"/>
              </a:spcBef>
              <a:spcAft>
                <a:spcPts val="600"/>
              </a:spcAft>
              <a:buFont typeface="Arial" panose="020B0604020202020204" pitchFamily="34" charset="0"/>
              <a:buChar char="•"/>
              <a:defRPr/>
            </a:pPr>
            <a:endParaRPr lang="en-GB" dirty="0">
              <a:solidFill>
                <a:srgbClr val="2F5626"/>
              </a:solidFill>
              <a:ea typeface="Times New Roman"/>
              <a:cs typeface="Arial" panose="020B0604020202020204" pitchFamily="34" charset="0"/>
            </a:endParaRPr>
          </a:p>
          <a:p>
            <a:pPr marL="285750" indent="-285750">
              <a:spcBef>
                <a:spcPts val="675"/>
              </a:spcBef>
              <a:spcAft>
                <a:spcPts val="600"/>
              </a:spcAft>
              <a:buFont typeface="Arial" panose="020B0604020202020204" pitchFamily="34" charset="0"/>
              <a:buChar char="•"/>
              <a:defRPr/>
            </a:pPr>
            <a:r>
              <a:rPr lang="en-GB" dirty="0" smtClean="0">
                <a:solidFill>
                  <a:srgbClr val="2F5626"/>
                </a:solidFill>
                <a:latin typeface="+mn-lt"/>
                <a:ea typeface="Times New Roman"/>
                <a:cs typeface="Arial" panose="020B0604020202020204" pitchFamily="34" charset="0"/>
              </a:rPr>
              <a:t>Not acceptable to Barratt</a:t>
            </a:r>
          </a:p>
          <a:p>
            <a:pPr marL="285750" indent="-285750">
              <a:spcBef>
                <a:spcPts val="675"/>
              </a:spcBef>
              <a:spcAft>
                <a:spcPts val="600"/>
              </a:spcAft>
              <a:buFont typeface="Arial" panose="020B0604020202020204" pitchFamily="34" charset="0"/>
              <a:buChar char="•"/>
              <a:defRPr/>
            </a:pPr>
            <a:r>
              <a:rPr lang="en-GB" dirty="0" smtClean="0">
                <a:solidFill>
                  <a:srgbClr val="2F5626"/>
                </a:solidFill>
                <a:latin typeface="+mn-lt"/>
                <a:ea typeface="Times New Roman"/>
                <a:cs typeface="Arial" panose="020B0604020202020204" pitchFamily="34" charset="0"/>
              </a:rPr>
              <a:t>Not supported by appeal decisions</a:t>
            </a:r>
          </a:p>
          <a:p>
            <a:pPr marL="285750" indent="-285750">
              <a:spcBef>
                <a:spcPts val="675"/>
              </a:spcBef>
              <a:spcAft>
                <a:spcPts val="600"/>
              </a:spcAft>
              <a:buFont typeface="Arial" panose="020B0604020202020204" pitchFamily="34" charset="0"/>
              <a:buChar char="•"/>
              <a:defRPr/>
            </a:pPr>
            <a:r>
              <a:rPr lang="en-GB" dirty="0" smtClean="0">
                <a:solidFill>
                  <a:srgbClr val="2F5626"/>
                </a:solidFill>
                <a:latin typeface="+mn-lt"/>
                <a:ea typeface="Times New Roman"/>
                <a:cs typeface="Arial" panose="020B0604020202020204" pitchFamily="34" charset="0"/>
              </a:rPr>
              <a:t>Assumption of “no sales risk” is wrong</a:t>
            </a:r>
          </a:p>
          <a:p>
            <a:pPr marL="285750" indent="-285750">
              <a:spcBef>
                <a:spcPts val="675"/>
              </a:spcBef>
              <a:spcAft>
                <a:spcPts val="600"/>
              </a:spcAft>
              <a:buFont typeface="Arial" panose="020B0604020202020204" pitchFamily="34" charset="0"/>
              <a:buChar char="•"/>
              <a:defRPr/>
            </a:pPr>
            <a:r>
              <a:rPr lang="en-GB" dirty="0" smtClean="0">
                <a:solidFill>
                  <a:srgbClr val="2F5626"/>
                </a:solidFill>
                <a:latin typeface="+mn-lt"/>
                <a:ea typeface="Times New Roman"/>
                <a:cs typeface="Arial" panose="020B0604020202020204" pitchFamily="34" charset="0"/>
              </a:rPr>
              <a:t>Contractor margin not appropriate for speculative development:</a:t>
            </a:r>
          </a:p>
          <a:p>
            <a:pPr marL="742950" lvl="1" indent="-285750">
              <a:spcBef>
                <a:spcPts val="0"/>
              </a:spcBef>
              <a:spcAft>
                <a:spcPts val="0"/>
              </a:spcAft>
              <a:buFont typeface="Arial" panose="020B0604020202020204" pitchFamily="34" charset="0"/>
              <a:buChar char="°"/>
              <a:defRPr/>
            </a:pPr>
            <a:r>
              <a:rPr lang="en-GB" dirty="0" smtClean="0">
                <a:solidFill>
                  <a:srgbClr val="2F5626"/>
                </a:solidFill>
                <a:latin typeface="+mn-lt"/>
                <a:ea typeface="Times New Roman"/>
                <a:cs typeface="Arial" panose="020B0604020202020204" pitchFamily="34" charset="0"/>
              </a:rPr>
              <a:t>Speculating on planning, ground, build</a:t>
            </a:r>
          </a:p>
          <a:p>
            <a:pPr marL="742950" lvl="1" indent="-285750">
              <a:spcBef>
                <a:spcPts val="0"/>
              </a:spcBef>
              <a:spcAft>
                <a:spcPts val="0"/>
              </a:spcAft>
              <a:buFont typeface="Arial" panose="020B0604020202020204" pitchFamily="34" charset="0"/>
              <a:buChar char="°"/>
              <a:defRPr/>
            </a:pPr>
            <a:r>
              <a:rPr lang="en-GB" dirty="0" smtClean="0">
                <a:solidFill>
                  <a:srgbClr val="2F5626"/>
                </a:solidFill>
                <a:latin typeface="+mn-lt"/>
                <a:ea typeface="Times New Roman"/>
                <a:cs typeface="Arial" panose="020B0604020202020204" pitchFamily="34" charset="0"/>
              </a:rPr>
              <a:t>No possibility of a “claim”</a:t>
            </a:r>
          </a:p>
          <a:p>
            <a:pPr marL="285750" indent="-285750">
              <a:spcBef>
                <a:spcPts val="675"/>
              </a:spcBef>
              <a:spcAft>
                <a:spcPts val="600"/>
              </a:spcAft>
              <a:buFont typeface="Arial" panose="020B0604020202020204" pitchFamily="34" charset="0"/>
              <a:buChar char="•"/>
              <a:defRPr/>
            </a:pPr>
            <a:r>
              <a:rPr lang="en-GB" dirty="0" smtClean="0">
                <a:solidFill>
                  <a:srgbClr val="2F5626"/>
                </a:solidFill>
                <a:latin typeface="+mn-lt"/>
                <a:ea typeface="Times New Roman"/>
                <a:cs typeface="Arial" panose="020B0604020202020204" pitchFamily="34" charset="0"/>
              </a:rPr>
              <a:t>Margin should link to risk (Harman/RICS)</a:t>
            </a:r>
          </a:p>
        </p:txBody>
      </p:sp>
      <p:graphicFrame>
        <p:nvGraphicFramePr>
          <p:cNvPr id="2" name="Table 1"/>
          <p:cNvGraphicFramePr>
            <a:graphicFrameLocks noGrp="1"/>
          </p:cNvGraphicFramePr>
          <p:nvPr>
            <p:extLst>
              <p:ext uri="{D42A27DB-BD31-4B8C-83A1-F6EECF244321}">
                <p14:modId xmlns:p14="http://schemas.microsoft.com/office/powerpoint/2010/main" val="1674230664"/>
              </p:ext>
            </p:extLst>
          </p:nvPr>
        </p:nvGraphicFramePr>
        <p:xfrm>
          <a:off x="827584" y="1700808"/>
          <a:ext cx="3966084" cy="741680"/>
        </p:xfrm>
        <a:graphic>
          <a:graphicData uri="http://schemas.openxmlformats.org/drawingml/2006/table">
            <a:tbl>
              <a:tblPr firstRow="1" bandRow="1">
                <a:tableStyleId>{21E4AEA4-8DFA-4A89-87EB-49C32662AFE0}</a:tableStyleId>
              </a:tblPr>
              <a:tblGrid>
                <a:gridCol w="1233107"/>
                <a:gridCol w="1489520"/>
                <a:gridCol w="1243457"/>
              </a:tblGrid>
              <a:tr h="370840">
                <a:tc>
                  <a:txBody>
                    <a:bodyPr/>
                    <a:lstStyle/>
                    <a:p>
                      <a:endParaRPr lang="en-GB" dirty="0"/>
                    </a:p>
                  </a:txBody>
                  <a:tcPr>
                    <a:solidFill>
                      <a:schemeClr val="bg1"/>
                    </a:solidFill>
                  </a:tcPr>
                </a:tc>
                <a:tc>
                  <a:txBody>
                    <a:bodyPr/>
                    <a:lstStyle/>
                    <a:p>
                      <a:r>
                        <a:rPr lang="en-GB" dirty="0" smtClean="0"/>
                        <a:t>Open Market</a:t>
                      </a:r>
                      <a:endParaRPr lang="en-GB" dirty="0"/>
                    </a:p>
                  </a:txBody>
                  <a:tcPr/>
                </a:tc>
                <a:tc>
                  <a:txBody>
                    <a:bodyPr/>
                    <a:lstStyle/>
                    <a:p>
                      <a:r>
                        <a:rPr lang="en-GB" dirty="0" smtClean="0"/>
                        <a:t>Affordable</a:t>
                      </a:r>
                      <a:endParaRPr lang="en-GB" dirty="0"/>
                    </a:p>
                  </a:txBody>
                  <a:tcPr/>
                </a:tc>
              </a:tr>
              <a:tr h="370840">
                <a:tc>
                  <a:txBody>
                    <a:bodyPr/>
                    <a:lstStyle/>
                    <a:p>
                      <a:r>
                        <a:rPr lang="en-GB" dirty="0" smtClean="0"/>
                        <a:t>Profit</a:t>
                      </a:r>
                      <a:r>
                        <a:rPr lang="en-GB" baseline="0" dirty="0" smtClean="0"/>
                        <a:t> level</a:t>
                      </a:r>
                      <a:endParaRPr lang="en-GB" dirty="0"/>
                    </a:p>
                  </a:txBody>
                  <a:tcPr/>
                </a:tc>
                <a:tc>
                  <a:txBody>
                    <a:bodyPr/>
                    <a:lstStyle/>
                    <a:p>
                      <a:r>
                        <a:rPr lang="en-GB" dirty="0" smtClean="0"/>
                        <a:t>20%</a:t>
                      </a:r>
                      <a:endParaRPr lang="en-GB" dirty="0"/>
                    </a:p>
                  </a:txBody>
                  <a:tcPr/>
                </a:tc>
                <a:tc>
                  <a:txBody>
                    <a:bodyPr/>
                    <a:lstStyle/>
                    <a:p>
                      <a:r>
                        <a:rPr lang="en-GB" dirty="0" smtClean="0"/>
                        <a:t>6%</a:t>
                      </a:r>
                      <a:endParaRPr lang="en-GB" dirty="0"/>
                    </a:p>
                  </a:txBody>
                  <a:tcPr/>
                </a:tc>
              </a:tr>
            </a:tbl>
          </a:graphicData>
        </a:graphic>
      </p:graphicFrame>
    </p:spTree>
    <p:extLst>
      <p:ext uri="{BB962C8B-B14F-4D97-AF65-F5344CB8AC3E}">
        <p14:creationId xmlns:p14="http://schemas.microsoft.com/office/powerpoint/2010/main" val="1343965723"/>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562881" y="692696"/>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t" anchorCtr="0" compatLnSpc="1">
            <a:prstTxWarp prst="textNoShape">
              <a:avLst/>
            </a:prstTxWarp>
            <a:noAutofit/>
          </a:bodyPr>
          <a:lstStyle>
            <a:lvl1pPr algn="l" defTabSz="914400" rtl="0" eaLnBrk="1" fontAlgn="base" latinLnBrk="0" hangingPunct="1">
              <a:lnSpc>
                <a:spcPct val="90000"/>
              </a:lnSpc>
              <a:spcBef>
                <a:spcPct val="0"/>
              </a:spcBef>
              <a:spcAft>
                <a:spcPct val="0"/>
              </a:spcAft>
              <a:buNone/>
              <a:defRPr lang="en-GB" sz="2000" kern="1200" dirty="0" smtClean="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200"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400"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600"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800" algn="l" rtl="0" fontAlgn="base">
              <a:lnSpc>
                <a:spcPct val="90000"/>
              </a:lnSpc>
              <a:spcBef>
                <a:spcPct val="0"/>
              </a:spcBef>
              <a:spcAft>
                <a:spcPct val="0"/>
              </a:spcAft>
              <a:defRPr sz="3000">
                <a:solidFill>
                  <a:srgbClr val="2F5626"/>
                </a:solidFill>
                <a:latin typeface="Arial" charset="0"/>
                <a:cs typeface="Times New Roman" pitchFamily="18" charset="0"/>
              </a:defRPr>
            </a:lvl9pPr>
          </a:lstStyle>
          <a:p>
            <a:r>
              <a:rPr lang="en-GB" altLang="en-US" sz="2800" b="1" dirty="0" smtClean="0">
                <a:latin typeface="+mn-lt"/>
              </a:rPr>
              <a:t>Sales Values and Build Costs</a:t>
            </a:r>
            <a:endParaRPr lang="en-GB" altLang="en-US" sz="2800" b="1" dirty="0">
              <a:latin typeface="+mn-lt"/>
            </a:endParaRPr>
          </a:p>
        </p:txBody>
      </p:sp>
      <p:sp>
        <p:nvSpPr>
          <p:cNvPr id="5" name="Rectangle 13"/>
          <p:cNvSpPr txBox="1">
            <a:spLocks noChangeArrowheads="1"/>
          </p:cNvSpPr>
          <p:nvPr/>
        </p:nvSpPr>
        <p:spPr bwMode="auto">
          <a:xfrm>
            <a:off x="562881" y="1537545"/>
            <a:ext cx="4153135" cy="369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t" anchorCtr="0" compatLnSpc="1">
            <a:prstTxWarp prst="textNoShape">
              <a:avLst/>
            </a:prstTxWarp>
            <a:noAutofit/>
          </a:bodyPr>
          <a:lstStyle>
            <a:lvl1pPr marL="0" indent="0" algn="l" defTabSz="914400" rtl="0" eaLnBrk="1" fontAlgn="base" latinLnBrk="0" hangingPunct="1">
              <a:lnSpc>
                <a:spcPct val="85000"/>
              </a:lnSpc>
              <a:spcBef>
                <a:spcPts val="0"/>
              </a:spcBef>
              <a:spcAft>
                <a:spcPct val="0"/>
              </a:spcAft>
              <a:buFont typeface="Arial" pitchFamily="34" charset="0"/>
              <a:buNone/>
              <a:defRPr lang="en-US" sz="1600" b="1" kern="1200" baseline="0" smtClean="0">
                <a:solidFill>
                  <a:srgbClr val="003300"/>
                </a:solidFill>
                <a:latin typeface="Arial" pitchFamily="34" charset="0"/>
                <a:ea typeface="+mn-ea"/>
                <a:cs typeface="Arial" pitchFamily="34" charset="0"/>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spcBef>
                <a:spcPts val="675"/>
              </a:spcBef>
              <a:spcAft>
                <a:spcPts val="600"/>
              </a:spcAft>
              <a:defRPr/>
            </a:pPr>
            <a:r>
              <a:rPr lang="en-GB" altLang="en-US" dirty="0" smtClean="0">
                <a:solidFill>
                  <a:srgbClr val="2F5626"/>
                </a:solidFill>
                <a:latin typeface="+mn-lt"/>
              </a:rPr>
              <a:t>Values</a:t>
            </a:r>
          </a:p>
          <a:p>
            <a:pPr marL="342900" indent="-342900">
              <a:spcBef>
                <a:spcPts val="675"/>
              </a:spcBef>
              <a:spcAft>
                <a:spcPts val="600"/>
              </a:spcAft>
              <a:buFont typeface="Arial" panose="020B0604020202020204" pitchFamily="34" charset="0"/>
              <a:buChar char="•"/>
              <a:defRPr/>
            </a:pPr>
            <a:r>
              <a:rPr lang="en-GB" altLang="en-US" b="0" dirty="0" smtClean="0">
                <a:solidFill>
                  <a:srgbClr val="2F5626"/>
                </a:solidFill>
                <a:latin typeface="+mn-lt"/>
              </a:rPr>
              <a:t>Use comparables</a:t>
            </a:r>
          </a:p>
          <a:p>
            <a:pPr marL="342900" indent="-342900">
              <a:spcBef>
                <a:spcPts val="675"/>
              </a:spcBef>
              <a:spcAft>
                <a:spcPts val="600"/>
              </a:spcAft>
              <a:buFont typeface="Arial" panose="020B0604020202020204" pitchFamily="34" charset="0"/>
              <a:buChar char="•"/>
              <a:defRPr/>
            </a:pPr>
            <a:r>
              <a:rPr lang="en-GB" altLang="en-US" b="0" dirty="0" smtClean="0">
                <a:solidFill>
                  <a:srgbClr val="2F5626"/>
                </a:solidFill>
                <a:latin typeface="+mn-lt"/>
              </a:rPr>
              <a:t>Selling prices not window prices</a:t>
            </a:r>
          </a:p>
          <a:p>
            <a:pPr>
              <a:spcBef>
                <a:spcPts val="675"/>
              </a:spcBef>
              <a:spcAft>
                <a:spcPts val="600"/>
              </a:spcAft>
              <a:defRPr/>
            </a:pPr>
            <a:r>
              <a:rPr lang="en-GB" altLang="en-US" dirty="0" smtClean="0">
                <a:solidFill>
                  <a:srgbClr val="2F5626"/>
                </a:solidFill>
                <a:latin typeface="+mn-lt"/>
              </a:rPr>
              <a:t>Costs</a:t>
            </a:r>
          </a:p>
          <a:p>
            <a:pPr marL="342900" indent="-342900">
              <a:spcBef>
                <a:spcPts val="675"/>
              </a:spcBef>
              <a:spcAft>
                <a:spcPts val="600"/>
              </a:spcAft>
              <a:buFont typeface="Arial" panose="020B0604020202020204" pitchFamily="34" charset="0"/>
              <a:buChar char="•"/>
              <a:defRPr/>
            </a:pPr>
            <a:r>
              <a:rPr lang="en-GB" altLang="en-US" b="0" dirty="0" smtClean="0">
                <a:solidFill>
                  <a:srgbClr val="2F5626"/>
                </a:solidFill>
                <a:latin typeface="+mn-lt"/>
              </a:rPr>
              <a:t>BCIS but must add externals and abnormals</a:t>
            </a:r>
          </a:p>
          <a:p>
            <a:pPr marL="342900" indent="-342900">
              <a:spcBef>
                <a:spcPts val="675"/>
              </a:spcBef>
              <a:spcAft>
                <a:spcPts val="600"/>
              </a:spcAft>
              <a:buFont typeface="Arial" panose="020B0604020202020204" pitchFamily="34" charset="0"/>
              <a:buChar char="•"/>
              <a:defRPr/>
            </a:pPr>
            <a:r>
              <a:rPr lang="en-GB" altLang="en-US" b="0" dirty="0" smtClean="0">
                <a:solidFill>
                  <a:srgbClr val="2F5626"/>
                </a:solidFill>
                <a:latin typeface="+mn-lt"/>
              </a:rPr>
              <a:t>Abnormals are a ‘normal development cost’ present on </a:t>
            </a:r>
            <a:r>
              <a:rPr lang="en-GB" altLang="en-US" b="0" dirty="0" smtClean="0">
                <a:solidFill>
                  <a:srgbClr val="2F5626"/>
                </a:solidFill>
                <a:latin typeface="+mn-lt"/>
              </a:rPr>
              <a:t>every </a:t>
            </a:r>
            <a:r>
              <a:rPr lang="en-GB" altLang="en-US" b="0" dirty="0" smtClean="0">
                <a:solidFill>
                  <a:srgbClr val="2F5626"/>
                </a:solidFill>
                <a:latin typeface="+mn-lt"/>
              </a:rPr>
              <a:t>site</a:t>
            </a:r>
          </a:p>
          <a:p>
            <a:pPr marL="342900" indent="-342900">
              <a:spcBef>
                <a:spcPts val="675"/>
              </a:spcBef>
              <a:spcAft>
                <a:spcPts val="600"/>
              </a:spcAft>
              <a:buFont typeface="Arial" panose="020B0604020202020204" pitchFamily="34" charset="0"/>
              <a:buChar char="•"/>
              <a:defRPr/>
            </a:pPr>
            <a:r>
              <a:rPr lang="en-GB" altLang="en-US" b="0" dirty="0" smtClean="0">
                <a:solidFill>
                  <a:srgbClr val="2F5626"/>
                </a:solidFill>
                <a:latin typeface="+mn-lt"/>
              </a:rPr>
              <a:t>Bespoke costs can sometimes be useful:</a:t>
            </a:r>
          </a:p>
          <a:p>
            <a:pPr marL="800100" lvl="1" indent="-342900">
              <a:spcBef>
                <a:spcPts val="675"/>
              </a:spcBef>
              <a:spcAft>
                <a:spcPts val="600"/>
              </a:spcAft>
              <a:buFont typeface="Arial" panose="020B0604020202020204" pitchFamily="34" charset="0"/>
              <a:buChar char="°"/>
              <a:defRPr/>
            </a:pPr>
            <a:r>
              <a:rPr lang="en-GB" altLang="en-US" sz="1600" dirty="0">
                <a:solidFill>
                  <a:srgbClr val="2F5626"/>
                </a:solidFill>
                <a:latin typeface="+mn-lt"/>
              </a:rPr>
              <a:t>a</a:t>
            </a:r>
            <a:r>
              <a:rPr lang="en-GB" altLang="en-US" sz="1600" dirty="0" smtClean="0">
                <a:solidFill>
                  <a:srgbClr val="2F5626"/>
                </a:solidFill>
                <a:latin typeface="+mn-lt"/>
              </a:rPr>
              <a:t>voids penalising higher quality developments</a:t>
            </a:r>
            <a:endParaRPr lang="en-GB" altLang="en-US" sz="1600" dirty="0">
              <a:solidFill>
                <a:srgbClr val="2F5626"/>
              </a:solidFill>
              <a:latin typeface="+mn-lt"/>
            </a:endParaRPr>
          </a:p>
          <a:p>
            <a:pPr marL="800100" lvl="1" indent="-342900">
              <a:spcBef>
                <a:spcPts val="675"/>
              </a:spcBef>
              <a:spcAft>
                <a:spcPts val="600"/>
              </a:spcAft>
              <a:buFont typeface="Arial" panose="020B0604020202020204" pitchFamily="34" charset="0"/>
              <a:buChar char="°"/>
              <a:defRPr/>
            </a:pPr>
            <a:r>
              <a:rPr lang="en-GB" altLang="en-US" sz="1600" dirty="0" smtClean="0">
                <a:solidFill>
                  <a:srgbClr val="2F5626"/>
                </a:solidFill>
                <a:latin typeface="+mn-lt"/>
              </a:rPr>
              <a:t>but must be justified – can’t be “developers preference</a:t>
            </a:r>
            <a:r>
              <a:rPr lang="en-GB" altLang="en-US" sz="1600" dirty="0" smtClean="0">
                <a:solidFill>
                  <a:srgbClr val="2F5626"/>
                </a:solidFill>
                <a:latin typeface="+mn-lt"/>
              </a:rPr>
              <a:t>” at the expense of public interest</a:t>
            </a:r>
            <a:endParaRPr lang="en-GB" altLang="en-US" sz="1600" dirty="0" smtClean="0">
              <a:solidFill>
                <a:srgbClr val="2F5626"/>
              </a:solidFill>
              <a:latin typeface="+mn-lt"/>
            </a:endParaRPr>
          </a:p>
          <a:p>
            <a:pPr marL="800100" lvl="1" indent="-342900">
              <a:spcBef>
                <a:spcPts val="675"/>
              </a:spcBef>
              <a:spcAft>
                <a:spcPts val="600"/>
              </a:spcAft>
              <a:buFontTx/>
              <a:buChar char="-"/>
              <a:defRPr/>
            </a:pPr>
            <a:endParaRPr lang="en-GB" altLang="en-US" sz="1600" dirty="0" smtClean="0">
              <a:solidFill>
                <a:srgbClr val="2F5626"/>
              </a:solidFill>
            </a:endParaRPr>
          </a:p>
        </p:txBody>
      </p:sp>
      <p:pic>
        <p:nvPicPr>
          <p:cNvPr id="4098" name="Picture 2" descr="https://encrypted-tbn2.gstatic.com/images?q=tbn:ANd9GcQwY0rYbyA_vqaRgcvHLnIyP6SUDWuTcEFHiO2Bc21VxNCbp1_Rv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989" y="1916832"/>
            <a:ext cx="3791744" cy="28438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33353"/>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
          <p:cNvSpPr>
            <a:spLocks noGrp="1" noChangeArrowheads="1"/>
          </p:cNvSpPr>
          <p:nvPr>
            <p:ph type="title"/>
          </p:nvPr>
        </p:nvSpPr>
        <p:spPr>
          <a:xfrm>
            <a:off x="474663" y="488950"/>
            <a:ext cx="7772400" cy="584200"/>
          </a:xfrm>
          <a:noFill/>
        </p:spPr>
        <p:txBody>
          <a:bodyPr/>
          <a:lstStyle/>
          <a:p>
            <a:pPr eaLnBrk="1" hangingPunct="1"/>
            <a:r>
              <a:rPr lang="en-GB" altLang="en-US" sz="2800" b="1" dirty="0" smtClean="0">
                <a:latin typeface="+mn-lt"/>
              </a:rPr>
              <a:t>Land Value (1/2)</a:t>
            </a:r>
          </a:p>
        </p:txBody>
      </p:sp>
      <p:sp>
        <p:nvSpPr>
          <p:cNvPr id="4" name="Rectangle 3"/>
          <p:cNvSpPr>
            <a:spLocks noGrp="1" noChangeArrowheads="1"/>
          </p:cNvSpPr>
          <p:nvPr/>
        </p:nvSpPr>
        <p:spPr bwMode="auto">
          <a:xfrm>
            <a:off x="474663" y="1196752"/>
            <a:ext cx="8080744" cy="502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nSpc>
                <a:spcPct val="150000"/>
              </a:lnSpc>
              <a:spcBef>
                <a:spcPts val="675"/>
              </a:spcBef>
              <a:spcAft>
                <a:spcPts val="0"/>
              </a:spcAft>
              <a:buFont typeface="Arial" panose="020B0604020202020204" pitchFamily="34" charset="0"/>
              <a:buChar char="•"/>
              <a:defRPr/>
            </a:pPr>
            <a:r>
              <a:rPr lang="en-GB" sz="1800" dirty="0">
                <a:solidFill>
                  <a:srgbClr val="2F5626"/>
                </a:solidFill>
                <a:latin typeface="+mn-lt"/>
                <a:ea typeface="Times New Roman"/>
                <a:cs typeface="Arial" panose="020B0604020202020204" pitchFamily="34" charset="0"/>
              </a:rPr>
              <a:t>The </a:t>
            </a:r>
            <a:r>
              <a:rPr lang="en-GB" sz="1800" dirty="0" smtClean="0">
                <a:solidFill>
                  <a:srgbClr val="2F5626"/>
                </a:solidFill>
                <a:latin typeface="+mn-lt"/>
                <a:ea typeface="Times New Roman"/>
                <a:cs typeface="Arial" panose="020B0604020202020204" pitchFamily="34" charset="0"/>
              </a:rPr>
              <a:t>RLV </a:t>
            </a:r>
            <a:r>
              <a:rPr lang="en-GB" sz="1800" dirty="0">
                <a:solidFill>
                  <a:srgbClr val="2F5626"/>
                </a:solidFill>
                <a:latin typeface="+mn-lt"/>
                <a:ea typeface="Times New Roman"/>
                <a:cs typeface="Arial" panose="020B0604020202020204" pitchFamily="34" charset="0"/>
              </a:rPr>
              <a:t>output (not input)</a:t>
            </a:r>
          </a:p>
          <a:p>
            <a:pPr marL="285750" indent="-285750">
              <a:lnSpc>
                <a:spcPct val="150000"/>
              </a:lnSpc>
              <a:spcBef>
                <a:spcPts val="675"/>
              </a:spcBef>
              <a:spcAft>
                <a:spcPts val="0"/>
              </a:spcAft>
              <a:buFont typeface="Arial" panose="020B0604020202020204" pitchFamily="34" charset="0"/>
              <a:buChar char="•"/>
              <a:defRPr/>
            </a:pPr>
            <a:r>
              <a:rPr lang="en-GB" sz="1800" dirty="0">
                <a:solidFill>
                  <a:srgbClr val="2F5626"/>
                </a:solidFill>
                <a:latin typeface="+mn-lt"/>
                <a:ea typeface="Times New Roman"/>
                <a:cs typeface="Arial" panose="020B0604020202020204" pitchFamily="34" charset="0"/>
              </a:rPr>
              <a:t>EUV or AUV </a:t>
            </a:r>
            <a:r>
              <a:rPr lang="en-GB" sz="1800" dirty="0" smtClean="0">
                <a:solidFill>
                  <a:srgbClr val="2F5626"/>
                </a:solidFill>
                <a:latin typeface="+mn-lt"/>
                <a:ea typeface="Times New Roman"/>
                <a:cs typeface="Arial" panose="020B0604020202020204" pitchFamily="34" charset="0"/>
              </a:rPr>
              <a:t>plus significant uplift is appropriate </a:t>
            </a:r>
            <a:r>
              <a:rPr lang="en-GB" sz="1800" dirty="0">
                <a:solidFill>
                  <a:srgbClr val="2F5626"/>
                </a:solidFill>
                <a:latin typeface="+mn-lt"/>
                <a:ea typeface="Times New Roman"/>
                <a:cs typeface="Arial" panose="020B0604020202020204" pitchFamily="34" charset="0"/>
              </a:rPr>
              <a:t>for brownfield</a:t>
            </a:r>
          </a:p>
          <a:p>
            <a:pPr marL="285750" indent="-285750">
              <a:lnSpc>
                <a:spcPct val="150000"/>
              </a:lnSpc>
              <a:spcBef>
                <a:spcPts val="675"/>
              </a:spcBef>
              <a:spcAft>
                <a:spcPts val="0"/>
              </a:spcAft>
              <a:buFont typeface="Arial" panose="020B0604020202020204" pitchFamily="34" charset="0"/>
              <a:buChar char="•"/>
              <a:defRPr/>
            </a:pPr>
            <a:r>
              <a:rPr lang="en-GB" sz="1800" dirty="0">
                <a:solidFill>
                  <a:srgbClr val="2F5626"/>
                </a:solidFill>
                <a:latin typeface="+mn-lt"/>
                <a:ea typeface="Times New Roman"/>
                <a:cs typeface="Arial" panose="020B0604020202020204" pitchFamily="34" charset="0"/>
              </a:rPr>
              <a:t>Greenfield = </a:t>
            </a:r>
            <a:r>
              <a:rPr lang="en-GB" sz="1800" dirty="0" smtClean="0">
                <a:solidFill>
                  <a:srgbClr val="2F5626"/>
                </a:solidFill>
                <a:latin typeface="+mn-lt"/>
                <a:ea typeface="Times New Roman"/>
                <a:cs typeface="Arial" panose="020B0604020202020204" pitchFamily="34" charset="0"/>
              </a:rPr>
              <a:t>c20-25</a:t>
            </a:r>
            <a:r>
              <a:rPr lang="en-GB" sz="1800" dirty="0">
                <a:solidFill>
                  <a:srgbClr val="2F5626"/>
                </a:solidFill>
                <a:latin typeface="+mn-lt"/>
                <a:ea typeface="Times New Roman"/>
                <a:cs typeface="Arial" panose="020B0604020202020204" pitchFamily="34" charset="0"/>
              </a:rPr>
              <a:t>% of GDV is what is needed to incentivise landowner to </a:t>
            </a:r>
            <a:r>
              <a:rPr lang="en-GB" sz="1800" dirty="0" smtClean="0">
                <a:solidFill>
                  <a:srgbClr val="2F5626"/>
                </a:solidFill>
                <a:latin typeface="+mn-lt"/>
                <a:ea typeface="Times New Roman"/>
                <a:cs typeface="Arial" panose="020B0604020202020204" pitchFamily="34" charset="0"/>
              </a:rPr>
              <a:t>sell</a:t>
            </a:r>
            <a:endParaRPr lang="en-GB" dirty="0">
              <a:solidFill>
                <a:srgbClr val="2F5626"/>
              </a:solidFill>
              <a:latin typeface="+mn-lt"/>
              <a:ea typeface="Times New Roman"/>
              <a:cs typeface="Arial" panose="020B0604020202020204" pitchFamily="34" charset="0"/>
            </a:endParaRPr>
          </a:p>
          <a:p>
            <a:pPr marL="285750" indent="-285750">
              <a:lnSpc>
                <a:spcPct val="150000"/>
              </a:lnSpc>
              <a:spcBef>
                <a:spcPts val="675"/>
              </a:spcBef>
              <a:spcAft>
                <a:spcPts val="0"/>
              </a:spcAft>
              <a:buFont typeface="Arial" panose="020B0604020202020204" pitchFamily="34" charset="0"/>
              <a:buChar char="•"/>
              <a:defRPr/>
            </a:pPr>
            <a:r>
              <a:rPr lang="en-GB" sz="1800" dirty="0" smtClean="0">
                <a:solidFill>
                  <a:srgbClr val="2F5626"/>
                </a:solidFill>
                <a:latin typeface="+mn-lt"/>
                <a:ea typeface="Times New Roman"/>
                <a:cs typeface="Arial" panose="020B0604020202020204" pitchFamily="34" charset="0"/>
              </a:rPr>
              <a:t>Primar</a:t>
            </a:r>
            <a:r>
              <a:rPr lang="en-GB" dirty="0" smtClean="0">
                <a:solidFill>
                  <a:srgbClr val="2F5626"/>
                </a:solidFill>
                <a:latin typeface="+mn-lt"/>
                <a:ea typeface="Times New Roman"/>
                <a:cs typeface="Arial" panose="020B0604020202020204" pitchFamily="34" charset="0"/>
              </a:rPr>
              <a:t>y issue is that planning gives land it’s value</a:t>
            </a:r>
          </a:p>
          <a:p>
            <a:pPr marL="285750" indent="-285750">
              <a:lnSpc>
                <a:spcPct val="150000"/>
              </a:lnSpc>
              <a:spcBef>
                <a:spcPts val="675"/>
              </a:spcBef>
              <a:spcAft>
                <a:spcPts val="0"/>
              </a:spcAft>
              <a:buFont typeface="Arial" panose="020B0604020202020204" pitchFamily="34" charset="0"/>
              <a:buChar char="•"/>
              <a:defRPr/>
            </a:pPr>
            <a:r>
              <a:rPr lang="en-GB" dirty="0" smtClean="0">
                <a:solidFill>
                  <a:srgbClr val="2F5626"/>
                </a:solidFill>
                <a:latin typeface="+mn-lt"/>
                <a:ea typeface="Times New Roman"/>
                <a:cs typeface="Arial" panose="020B0604020202020204" pitchFamily="34" charset="0"/>
              </a:rPr>
              <a:t>Landowners must be offered an attractive land value to release the site for development</a:t>
            </a:r>
          </a:p>
          <a:p>
            <a:pPr marL="285750" indent="-285750">
              <a:lnSpc>
                <a:spcPct val="150000"/>
              </a:lnSpc>
              <a:spcBef>
                <a:spcPts val="675"/>
              </a:spcBef>
              <a:spcAft>
                <a:spcPts val="0"/>
              </a:spcAft>
              <a:buFont typeface="Arial" panose="020B0604020202020204" pitchFamily="34" charset="0"/>
              <a:buChar char="•"/>
              <a:defRPr/>
            </a:pPr>
            <a:r>
              <a:rPr lang="en-GB" sz="1800" dirty="0" smtClean="0">
                <a:solidFill>
                  <a:srgbClr val="2F5626"/>
                </a:solidFill>
                <a:latin typeface="+mn-lt"/>
                <a:ea typeface="Times New Roman"/>
                <a:cs typeface="Arial" panose="020B0604020202020204" pitchFamily="34" charset="0"/>
              </a:rPr>
              <a:t>Key is to capture the </a:t>
            </a:r>
            <a:r>
              <a:rPr lang="en-GB" sz="1800" dirty="0" smtClean="0">
                <a:solidFill>
                  <a:srgbClr val="2F5626"/>
                </a:solidFill>
                <a:latin typeface="+mn-lt"/>
                <a:ea typeface="Times New Roman"/>
                <a:cs typeface="Arial" panose="020B0604020202020204" pitchFamily="34" charset="0"/>
              </a:rPr>
              <a:t>appropriate level of the </a:t>
            </a:r>
            <a:r>
              <a:rPr lang="en-GB" sz="1800" dirty="0" smtClean="0">
                <a:solidFill>
                  <a:srgbClr val="2F5626"/>
                </a:solidFill>
                <a:latin typeface="+mn-lt"/>
                <a:ea typeface="Times New Roman"/>
                <a:cs typeface="Arial" panose="020B0604020202020204" pitchFamily="34" charset="0"/>
              </a:rPr>
              <a:t>land </a:t>
            </a:r>
            <a:r>
              <a:rPr lang="en-GB" sz="1800" dirty="0" smtClean="0">
                <a:solidFill>
                  <a:srgbClr val="2F5626"/>
                </a:solidFill>
                <a:latin typeface="+mn-lt"/>
                <a:ea typeface="Times New Roman"/>
                <a:cs typeface="Arial" panose="020B0604020202020204" pitchFamily="34" charset="0"/>
              </a:rPr>
              <a:t>value uplift for </a:t>
            </a:r>
            <a:r>
              <a:rPr lang="en-GB" sz="1800" dirty="0" smtClean="0">
                <a:solidFill>
                  <a:srgbClr val="2F5626"/>
                </a:solidFill>
                <a:latin typeface="+mn-lt"/>
                <a:ea typeface="Times New Roman"/>
                <a:cs typeface="Arial" panose="020B0604020202020204" pitchFamily="34" charset="0"/>
              </a:rPr>
              <a:t>communities – big issue is how?</a:t>
            </a:r>
          </a:p>
          <a:p>
            <a:pPr marL="742950" lvl="1" indent="-285750">
              <a:spcBef>
                <a:spcPts val="675"/>
              </a:spcBef>
              <a:spcAft>
                <a:spcPts val="0"/>
              </a:spcAft>
              <a:buFont typeface="Arial" panose="020B0604020202020204" pitchFamily="34" charset="0"/>
              <a:buChar char="°"/>
              <a:defRPr/>
            </a:pPr>
            <a:r>
              <a:rPr lang="en-GB" dirty="0" smtClean="0">
                <a:solidFill>
                  <a:srgbClr val="2F5626"/>
                </a:solidFill>
                <a:latin typeface="+mn-lt"/>
                <a:ea typeface="Times New Roman"/>
                <a:cs typeface="Arial" panose="020B0604020202020204" pitchFamily="34" charset="0"/>
              </a:rPr>
              <a:t>Impossible for state to buy “at agricultural” and sell “at housing</a:t>
            </a:r>
            <a:r>
              <a:rPr lang="en-GB" dirty="0" smtClean="0">
                <a:solidFill>
                  <a:srgbClr val="2F5626"/>
                </a:solidFill>
                <a:latin typeface="+mn-lt"/>
                <a:ea typeface="Times New Roman"/>
                <a:cs typeface="Arial" panose="020B0604020202020204" pitchFamily="34" charset="0"/>
              </a:rPr>
              <a:t>”</a:t>
            </a:r>
          </a:p>
          <a:p>
            <a:pPr marL="742950" lvl="1" indent="-285750">
              <a:spcBef>
                <a:spcPts val="675"/>
              </a:spcBef>
              <a:spcAft>
                <a:spcPts val="0"/>
              </a:spcAft>
              <a:buFont typeface="Arial" panose="020B0604020202020204" pitchFamily="34" charset="0"/>
              <a:buChar char="°"/>
              <a:defRPr/>
            </a:pPr>
            <a:r>
              <a:rPr lang="en-GB" dirty="0" err="1" smtClean="0">
                <a:solidFill>
                  <a:srgbClr val="2F5626"/>
                </a:solidFill>
                <a:latin typeface="+mn-lt"/>
                <a:ea typeface="Times New Roman"/>
                <a:cs typeface="Arial" panose="020B0604020202020204" pitchFamily="34" charset="0"/>
              </a:rPr>
              <a:t>Shinfield</a:t>
            </a:r>
            <a:r>
              <a:rPr lang="en-GB" dirty="0" smtClean="0">
                <a:solidFill>
                  <a:srgbClr val="2F5626"/>
                </a:solidFill>
                <a:latin typeface="+mn-lt"/>
                <a:ea typeface="Times New Roman"/>
                <a:cs typeface="Arial" panose="020B0604020202020204" pitchFamily="34" charset="0"/>
              </a:rPr>
              <a:t> Appeal : 50% of the uplift to landowner is reasonable</a:t>
            </a:r>
            <a:endParaRPr lang="en-GB" dirty="0" smtClean="0">
              <a:solidFill>
                <a:srgbClr val="2F5626"/>
              </a:solidFill>
              <a:latin typeface="+mn-lt"/>
              <a:ea typeface="Times New Roman"/>
              <a:cs typeface="Arial" panose="020B0604020202020204" pitchFamily="34" charset="0"/>
            </a:endParaRPr>
          </a:p>
          <a:p>
            <a:pPr>
              <a:lnSpc>
                <a:spcPct val="150000"/>
              </a:lnSpc>
              <a:spcBef>
                <a:spcPts val="675"/>
              </a:spcBef>
              <a:spcAft>
                <a:spcPts val="0"/>
              </a:spcAft>
              <a:defRPr/>
            </a:pPr>
            <a:endParaRPr lang="en-GB" sz="1800" dirty="0" smtClean="0">
              <a:solidFill>
                <a:srgbClr val="2F5626"/>
              </a:solidFill>
              <a:ea typeface="Times New Roman"/>
              <a:cs typeface="Arial" panose="020B0604020202020204" pitchFamily="34" charset="0"/>
            </a:endParaRPr>
          </a:p>
          <a:p>
            <a:pPr>
              <a:spcBef>
                <a:spcPts val="675"/>
              </a:spcBef>
              <a:spcAft>
                <a:spcPts val="0"/>
              </a:spcAft>
              <a:defRPr/>
            </a:pPr>
            <a:endParaRPr lang="en-GB" sz="1800" i="1" dirty="0">
              <a:solidFill>
                <a:srgbClr val="2F5626"/>
              </a:solidFill>
              <a:ea typeface="Times New Roman"/>
              <a:cs typeface="Arial" panose="020B0604020202020204" pitchFamily="34" charset="0"/>
            </a:endParaRPr>
          </a:p>
          <a:p>
            <a:pPr>
              <a:spcBef>
                <a:spcPts val="675"/>
              </a:spcBef>
              <a:spcAft>
                <a:spcPts val="600"/>
              </a:spcAft>
              <a:defRPr/>
            </a:pPr>
            <a:endParaRPr lang="en-GB" sz="1800" dirty="0">
              <a:solidFill>
                <a:srgbClr val="2F5626"/>
              </a:solidFill>
              <a:ea typeface="Times New Roman"/>
              <a:cs typeface="Arial" panose="020B0604020202020204" pitchFamily="34" charset="0"/>
            </a:endParaRPr>
          </a:p>
          <a:p>
            <a:pPr>
              <a:spcBef>
                <a:spcPts val="675"/>
              </a:spcBef>
              <a:spcAft>
                <a:spcPts val="600"/>
              </a:spcAft>
              <a:defRPr/>
            </a:pPr>
            <a:endParaRPr lang="en-GB" sz="1800" i="1" dirty="0">
              <a:solidFill>
                <a:srgbClr val="2F5626"/>
              </a:solidFill>
              <a:ea typeface="Times New Roman"/>
              <a:cs typeface="Arial" panose="020B0604020202020204" pitchFamily="34" charset="0"/>
            </a:endParaRPr>
          </a:p>
          <a:p>
            <a:pPr>
              <a:spcBef>
                <a:spcPts val="675"/>
              </a:spcBef>
              <a:spcAft>
                <a:spcPts val="600"/>
              </a:spcAft>
              <a:defRPr/>
            </a:pPr>
            <a:r>
              <a:rPr lang="en-GB" sz="1800" dirty="0">
                <a:solidFill>
                  <a:srgbClr val="2F5626"/>
                </a:solidFill>
                <a:ea typeface="Times New Roman"/>
                <a:cs typeface="Arial" panose="020B0604020202020204" pitchFamily="34" charset="0"/>
              </a:rPr>
              <a:t>				    </a:t>
            </a:r>
            <a:r>
              <a:rPr lang="en-GB" sz="1800" dirty="0" smtClean="0">
                <a:solidFill>
                  <a:srgbClr val="2F5626"/>
                </a:solidFill>
                <a:ea typeface="Times New Roman"/>
                <a:cs typeface="Arial" panose="020B0604020202020204" pitchFamily="34" charset="0"/>
              </a:rPr>
              <a:t>	</a:t>
            </a:r>
            <a:endParaRPr lang="en-GB" sz="1800" dirty="0">
              <a:solidFill>
                <a:srgbClr val="375A32"/>
              </a:solidFill>
              <a:latin typeface="+mn-lt"/>
              <a:ea typeface="Times New Roman"/>
            </a:endParaRPr>
          </a:p>
        </p:txBody>
      </p:sp>
    </p:spTree>
    <p:extLst>
      <p:ext uri="{BB962C8B-B14F-4D97-AF65-F5344CB8AC3E}">
        <p14:creationId xmlns:p14="http://schemas.microsoft.com/office/powerpoint/2010/main" val="2209421772"/>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
          <p:cNvSpPr>
            <a:spLocks noGrp="1" noChangeArrowheads="1"/>
          </p:cNvSpPr>
          <p:nvPr>
            <p:ph type="title"/>
          </p:nvPr>
        </p:nvSpPr>
        <p:spPr>
          <a:xfrm>
            <a:off x="510364" y="447578"/>
            <a:ext cx="7772400" cy="647700"/>
          </a:xfrm>
          <a:noFill/>
        </p:spPr>
        <p:txBody>
          <a:bodyPr/>
          <a:lstStyle/>
          <a:p>
            <a:pPr eaLnBrk="1" hangingPunct="1"/>
            <a:r>
              <a:rPr lang="en-GB" altLang="en-US" sz="2800" b="1" dirty="0" smtClean="0">
                <a:latin typeface="+mn-lt"/>
              </a:rPr>
              <a:t>Land Value (2/2)</a:t>
            </a:r>
          </a:p>
        </p:txBody>
      </p:sp>
      <p:sp>
        <p:nvSpPr>
          <p:cNvPr id="6" name="Rectangle 5"/>
          <p:cNvSpPr>
            <a:spLocks noGrp="1" noChangeArrowheads="1"/>
          </p:cNvSpPr>
          <p:nvPr/>
        </p:nvSpPr>
        <p:spPr bwMode="auto">
          <a:xfrm>
            <a:off x="510364" y="1124744"/>
            <a:ext cx="8382116" cy="50405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15000"/>
              </a:lnSpc>
              <a:spcBef>
                <a:spcPts val="675"/>
              </a:spcBef>
              <a:spcAft>
                <a:spcPts val="600"/>
              </a:spcAft>
              <a:defRPr/>
            </a:pPr>
            <a:r>
              <a:rPr lang="en-GB" sz="1600" i="1" dirty="0" smtClean="0">
                <a:solidFill>
                  <a:srgbClr val="2F5626"/>
                </a:solidFill>
                <a:latin typeface="+mn-lt"/>
                <a:ea typeface="Times New Roman"/>
                <a:cs typeface="Arial" panose="020B0604020202020204" pitchFamily="34" charset="0"/>
              </a:rPr>
              <a:t>“</a:t>
            </a:r>
            <a:r>
              <a:rPr lang="en-GB" sz="1600" i="1" dirty="0">
                <a:solidFill>
                  <a:srgbClr val="2F5626"/>
                </a:solidFill>
                <a:latin typeface="+mn-lt"/>
                <a:ea typeface="Times New Roman"/>
                <a:cs typeface="Arial" panose="020B0604020202020204" pitchFamily="34" charset="0"/>
              </a:rPr>
              <a:t>Based upon our assessments of the ratio of Residual Land Value to GDV, we have taken a figure of </a:t>
            </a:r>
            <a:r>
              <a:rPr lang="en-GB" sz="1600" i="1" dirty="0">
                <a:solidFill>
                  <a:srgbClr val="2F5626"/>
                </a:solidFill>
                <a:highlight>
                  <a:srgbClr val="FFFF00"/>
                </a:highlight>
                <a:latin typeface="+mn-lt"/>
                <a:ea typeface="Times New Roman"/>
                <a:cs typeface="Arial" panose="020B0604020202020204" pitchFamily="34" charset="0"/>
              </a:rPr>
              <a:t>25%  GDV </a:t>
            </a:r>
            <a:r>
              <a:rPr lang="en-GB" sz="1600" i="1" dirty="0">
                <a:solidFill>
                  <a:srgbClr val="2F5626"/>
                </a:solidFill>
                <a:latin typeface="+mn-lt"/>
                <a:ea typeface="Times New Roman"/>
                <a:cs typeface="Arial" panose="020B0604020202020204" pitchFamily="34" charset="0"/>
              </a:rPr>
              <a:t> … for the level at which RLV may need to reach in order to incentivise the landowner sufficiently to bring forward his parcel of land”</a:t>
            </a:r>
            <a:r>
              <a:rPr lang="en-GB" sz="1600" dirty="0">
                <a:solidFill>
                  <a:srgbClr val="2F5626"/>
                </a:solidFill>
                <a:latin typeface="+mn-lt"/>
                <a:ea typeface="Times New Roman"/>
                <a:cs typeface="Arial" panose="020B0604020202020204" pitchFamily="34" charset="0"/>
              </a:rPr>
              <a:t> </a:t>
            </a:r>
            <a:r>
              <a:rPr lang="en-GB" sz="1600" i="1" dirty="0">
                <a:solidFill>
                  <a:srgbClr val="2F5626"/>
                </a:solidFill>
                <a:latin typeface="+mn-lt"/>
                <a:ea typeface="Times New Roman"/>
                <a:cs typeface="Arial" panose="020B0604020202020204" pitchFamily="34" charset="0"/>
              </a:rPr>
              <a:t>(Para 3.19 EVA Darlington)</a:t>
            </a:r>
          </a:p>
          <a:p>
            <a:pPr>
              <a:lnSpc>
                <a:spcPct val="115000"/>
              </a:lnSpc>
              <a:spcBef>
                <a:spcPts val="675"/>
              </a:spcBef>
              <a:spcAft>
                <a:spcPts val="600"/>
              </a:spcAft>
              <a:defRPr/>
            </a:pPr>
            <a:endParaRPr lang="en-GB" sz="1600" dirty="0" smtClean="0">
              <a:solidFill>
                <a:srgbClr val="2F5626"/>
              </a:solidFill>
              <a:latin typeface="+mn-lt"/>
              <a:ea typeface="Times New Roman"/>
              <a:cs typeface="Arial" panose="020B0604020202020204" pitchFamily="34" charset="0"/>
            </a:endParaRPr>
          </a:p>
          <a:p>
            <a:pPr>
              <a:lnSpc>
                <a:spcPct val="115000"/>
              </a:lnSpc>
              <a:spcBef>
                <a:spcPts val="675"/>
              </a:spcBef>
              <a:spcAft>
                <a:spcPts val="600"/>
              </a:spcAft>
              <a:defRPr/>
            </a:pPr>
            <a:r>
              <a:rPr lang="en-GB" sz="1600" dirty="0" smtClean="0">
                <a:solidFill>
                  <a:srgbClr val="2F5626"/>
                </a:solidFill>
                <a:latin typeface="+mn-lt"/>
                <a:ea typeface="Times New Roman"/>
                <a:cs typeface="Arial" panose="020B0604020202020204" pitchFamily="34" charset="0"/>
              </a:rPr>
              <a:t>“</a:t>
            </a:r>
            <a:r>
              <a:rPr lang="en-GB" sz="1600" i="1" dirty="0">
                <a:solidFill>
                  <a:srgbClr val="2F5626"/>
                </a:solidFill>
                <a:latin typeface="+mn-lt"/>
                <a:ea typeface="Times New Roman"/>
                <a:cs typeface="Arial" panose="020B0604020202020204" pitchFamily="34" charset="0"/>
              </a:rPr>
              <a:t>There is however a degree of consistency in the </a:t>
            </a:r>
            <a:r>
              <a:rPr lang="en-GB" sz="1600" i="1" dirty="0" smtClean="0">
                <a:solidFill>
                  <a:srgbClr val="2F5626"/>
                </a:solidFill>
                <a:highlight>
                  <a:srgbClr val="FFFF00"/>
                </a:highlight>
                <a:latin typeface="+mn-lt"/>
                <a:ea typeface="Times New Roman"/>
                <a:cs typeface="Arial" panose="020B0604020202020204" pitchFamily="34" charset="0"/>
              </a:rPr>
              <a:t>treatment of land value</a:t>
            </a:r>
            <a:r>
              <a:rPr lang="en-GB" sz="1600" i="1" dirty="0" smtClean="0">
                <a:solidFill>
                  <a:srgbClr val="2F5626"/>
                </a:solidFill>
                <a:latin typeface="+mn-lt"/>
                <a:ea typeface="Times New Roman"/>
                <a:cs typeface="Arial" panose="020B0604020202020204" pitchFamily="34" charset="0"/>
              </a:rPr>
              <a:t> </a:t>
            </a:r>
            <a:r>
              <a:rPr lang="en-GB" sz="1600" i="1" dirty="0">
                <a:solidFill>
                  <a:srgbClr val="2F5626"/>
                </a:solidFill>
                <a:latin typeface="+mn-lt"/>
                <a:ea typeface="Times New Roman"/>
                <a:cs typeface="Arial" panose="020B0604020202020204" pitchFamily="34" charset="0"/>
              </a:rPr>
              <a:t>as a percentage of GDV agreed with stakeholders across 3 Local Authority areas…</a:t>
            </a:r>
            <a:endParaRPr lang="en-GB" sz="1600" i="1" dirty="0">
              <a:solidFill>
                <a:srgbClr val="2F5626"/>
              </a:solidFill>
              <a:latin typeface="+mn-lt"/>
              <a:ea typeface="Calibri"/>
              <a:cs typeface="Arial" panose="020B0604020202020204" pitchFamily="34" charset="0"/>
            </a:endParaRPr>
          </a:p>
          <a:p>
            <a:pPr marL="457200">
              <a:spcBef>
                <a:spcPts val="675"/>
              </a:spcBef>
              <a:spcAft>
                <a:spcPts val="0"/>
              </a:spcAft>
              <a:defRPr/>
            </a:pPr>
            <a:r>
              <a:rPr lang="en-GB" sz="1600" i="1" dirty="0">
                <a:solidFill>
                  <a:srgbClr val="2F5626"/>
                </a:solidFill>
                <a:latin typeface="+mn-lt"/>
                <a:ea typeface="Times New Roman"/>
                <a:cs typeface="Arial" panose="020B0604020202020204" pitchFamily="34" charset="0"/>
              </a:rPr>
              <a:t>Leeds – </a:t>
            </a:r>
            <a:r>
              <a:rPr lang="en-GB" sz="1600" i="1" dirty="0">
                <a:solidFill>
                  <a:srgbClr val="2F5626"/>
                </a:solidFill>
                <a:highlight>
                  <a:srgbClr val="FFFF00"/>
                </a:highlight>
                <a:latin typeface="+mn-lt"/>
                <a:ea typeface="Times New Roman"/>
                <a:cs typeface="Arial" panose="020B0604020202020204" pitchFamily="34" charset="0"/>
              </a:rPr>
              <a:t>20%</a:t>
            </a:r>
            <a:r>
              <a:rPr lang="en-GB" sz="1600" i="1" dirty="0">
                <a:solidFill>
                  <a:srgbClr val="2F5626"/>
                </a:solidFill>
                <a:latin typeface="+mn-lt"/>
                <a:ea typeface="Times New Roman"/>
                <a:cs typeface="Arial" panose="020B0604020202020204" pitchFamily="34" charset="0"/>
              </a:rPr>
              <a:t> </a:t>
            </a:r>
          </a:p>
          <a:p>
            <a:pPr marL="457200">
              <a:spcBef>
                <a:spcPts val="675"/>
              </a:spcBef>
              <a:spcAft>
                <a:spcPts val="0"/>
              </a:spcAft>
              <a:defRPr/>
            </a:pPr>
            <a:r>
              <a:rPr lang="en-GB" sz="1600" i="1" dirty="0">
                <a:solidFill>
                  <a:srgbClr val="2F5626"/>
                </a:solidFill>
                <a:latin typeface="+mn-lt"/>
                <a:ea typeface="Times New Roman"/>
                <a:cs typeface="Arial" panose="020B0604020202020204" pitchFamily="34" charset="0"/>
              </a:rPr>
              <a:t>East Riding – </a:t>
            </a:r>
            <a:r>
              <a:rPr lang="en-GB" sz="1600" i="1" dirty="0">
                <a:solidFill>
                  <a:srgbClr val="2F5626"/>
                </a:solidFill>
                <a:highlight>
                  <a:srgbClr val="FFFF00"/>
                </a:highlight>
                <a:latin typeface="+mn-lt"/>
                <a:ea typeface="Times New Roman"/>
                <a:cs typeface="Arial" panose="020B0604020202020204" pitchFamily="34" charset="0"/>
              </a:rPr>
              <a:t>20%</a:t>
            </a:r>
            <a:r>
              <a:rPr lang="en-GB" sz="1600" i="1" dirty="0">
                <a:solidFill>
                  <a:srgbClr val="2F5626"/>
                </a:solidFill>
                <a:latin typeface="+mn-lt"/>
                <a:ea typeface="Times New Roman"/>
                <a:cs typeface="Arial" panose="020B0604020202020204" pitchFamily="34" charset="0"/>
              </a:rPr>
              <a:t> </a:t>
            </a:r>
          </a:p>
          <a:p>
            <a:pPr marL="457200">
              <a:spcBef>
                <a:spcPts val="675"/>
              </a:spcBef>
              <a:spcAft>
                <a:spcPts val="0"/>
              </a:spcAft>
              <a:defRPr/>
            </a:pPr>
            <a:r>
              <a:rPr lang="en-GB" sz="1600" i="1" dirty="0">
                <a:solidFill>
                  <a:srgbClr val="2F5626"/>
                </a:solidFill>
                <a:latin typeface="+mn-lt"/>
                <a:ea typeface="Times New Roman"/>
                <a:cs typeface="Arial" panose="020B0604020202020204" pitchFamily="34" charset="0"/>
              </a:rPr>
              <a:t>Selby – </a:t>
            </a:r>
            <a:r>
              <a:rPr lang="en-GB" sz="1600" i="1" dirty="0">
                <a:solidFill>
                  <a:srgbClr val="2F5626"/>
                </a:solidFill>
                <a:highlight>
                  <a:srgbClr val="FFFF00"/>
                </a:highlight>
                <a:latin typeface="+mn-lt"/>
                <a:ea typeface="Times New Roman"/>
                <a:cs typeface="Arial" panose="020B0604020202020204" pitchFamily="34" charset="0"/>
              </a:rPr>
              <a:t>25</a:t>
            </a:r>
            <a:r>
              <a:rPr lang="en-GB" sz="1600" i="1" dirty="0" smtClean="0">
                <a:solidFill>
                  <a:srgbClr val="2F5626"/>
                </a:solidFill>
                <a:highlight>
                  <a:srgbClr val="FFFF00"/>
                </a:highlight>
                <a:latin typeface="+mn-lt"/>
                <a:ea typeface="Times New Roman"/>
                <a:cs typeface="Arial" panose="020B0604020202020204" pitchFamily="34" charset="0"/>
              </a:rPr>
              <a:t>%”</a:t>
            </a:r>
            <a:r>
              <a:rPr lang="en-GB" sz="1600" i="1" dirty="0" smtClean="0">
                <a:solidFill>
                  <a:srgbClr val="2F5626"/>
                </a:solidFill>
                <a:latin typeface="+mn-lt"/>
                <a:ea typeface="Times New Roman"/>
                <a:cs typeface="Arial" panose="020B0604020202020204" pitchFamily="34" charset="0"/>
              </a:rPr>
              <a:t>(</a:t>
            </a:r>
            <a:r>
              <a:rPr lang="en-GB" sz="1600" i="1" dirty="0">
                <a:solidFill>
                  <a:srgbClr val="2F5626"/>
                </a:solidFill>
                <a:latin typeface="+mn-lt"/>
                <a:ea typeface="Times New Roman"/>
                <a:cs typeface="Arial" panose="020B0604020202020204" pitchFamily="34" charset="0"/>
              </a:rPr>
              <a:t>Para 3.14 Pioneer Report into Land Value in Yorkshire</a:t>
            </a:r>
            <a:r>
              <a:rPr lang="en-GB" sz="1600" i="1" dirty="0" smtClean="0">
                <a:solidFill>
                  <a:srgbClr val="2F5626"/>
                </a:solidFill>
                <a:latin typeface="+mn-lt"/>
                <a:ea typeface="Times New Roman"/>
                <a:cs typeface="Arial" panose="020B0604020202020204" pitchFamily="34" charset="0"/>
              </a:rPr>
              <a:t>)</a:t>
            </a:r>
          </a:p>
          <a:p>
            <a:pPr marL="457200">
              <a:spcBef>
                <a:spcPts val="675"/>
              </a:spcBef>
              <a:spcAft>
                <a:spcPts val="0"/>
              </a:spcAft>
              <a:defRPr/>
            </a:pPr>
            <a:endParaRPr lang="en-GB" sz="1600" i="1" dirty="0">
              <a:solidFill>
                <a:srgbClr val="2F5626"/>
              </a:solidFill>
              <a:latin typeface="+mn-lt"/>
              <a:ea typeface="Times New Roman"/>
              <a:cs typeface="Arial" panose="020B0604020202020204" pitchFamily="34" charset="0"/>
            </a:endParaRPr>
          </a:p>
          <a:p>
            <a:pPr>
              <a:lnSpc>
                <a:spcPct val="115000"/>
              </a:lnSpc>
              <a:spcBef>
                <a:spcPts val="675"/>
              </a:spcBef>
              <a:spcAft>
                <a:spcPts val="600"/>
              </a:spcAft>
              <a:defRPr/>
            </a:pPr>
            <a:r>
              <a:rPr lang="en-GB" sz="1600" i="1" dirty="0">
                <a:solidFill>
                  <a:srgbClr val="2F5626"/>
                </a:solidFill>
                <a:latin typeface="+mn-lt"/>
                <a:ea typeface="Times New Roman"/>
                <a:cs typeface="Arial" panose="020B0604020202020204" pitchFamily="34" charset="0"/>
              </a:rPr>
              <a:t>“I am in any event </a:t>
            </a:r>
            <a:r>
              <a:rPr lang="en-GB" sz="1600" i="1" dirty="0">
                <a:solidFill>
                  <a:srgbClr val="2F5626"/>
                </a:solidFill>
                <a:highlight>
                  <a:srgbClr val="FFFF00"/>
                </a:highlight>
                <a:latin typeface="+mn-lt"/>
                <a:ea typeface="Times New Roman"/>
                <a:cs typeface="Arial" panose="020B0604020202020204" pitchFamily="34" charset="0"/>
              </a:rPr>
              <a:t>not convinced</a:t>
            </a:r>
            <a:r>
              <a:rPr lang="en-GB" sz="1600" i="1" dirty="0">
                <a:solidFill>
                  <a:srgbClr val="2F5626"/>
                </a:solidFill>
                <a:latin typeface="+mn-lt"/>
                <a:ea typeface="Times New Roman"/>
                <a:cs typeface="Arial" panose="020B0604020202020204" pitchFamily="34" charset="0"/>
              </a:rPr>
              <a:t>, based upon experience, that the levels of land value as a share of GDV are realistic and that most landowners would be prepared to sell at figures in the region of </a:t>
            </a:r>
            <a:r>
              <a:rPr lang="en-GB" sz="1600" i="1" dirty="0">
                <a:solidFill>
                  <a:srgbClr val="2F5626"/>
                </a:solidFill>
                <a:highlight>
                  <a:srgbClr val="FFFF00"/>
                </a:highlight>
                <a:latin typeface="+mn-lt"/>
                <a:ea typeface="Times New Roman"/>
                <a:cs typeface="Arial" panose="020B0604020202020204" pitchFamily="34" charset="0"/>
              </a:rPr>
              <a:t>10% to 20% of GDV</a:t>
            </a:r>
            <a:r>
              <a:rPr lang="en-GB" sz="1600" i="1" dirty="0" smtClean="0">
                <a:solidFill>
                  <a:srgbClr val="2F5626"/>
                </a:solidFill>
                <a:latin typeface="+mn-lt"/>
                <a:ea typeface="Times New Roman"/>
                <a:cs typeface="Arial" panose="020B0604020202020204" pitchFamily="34" charset="0"/>
              </a:rPr>
              <a:t>”</a:t>
            </a:r>
            <a:r>
              <a:rPr lang="en-GB" sz="1600" i="1" dirty="0">
                <a:solidFill>
                  <a:srgbClr val="2F5626"/>
                </a:solidFill>
                <a:latin typeface="+mn-lt"/>
                <a:ea typeface="Times New Roman"/>
                <a:cs typeface="Arial" panose="020B0604020202020204" pitchFamily="34" charset="0"/>
              </a:rPr>
              <a:t> </a:t>
            </a:r>
            <a:r>
              <a:rPr lang="en-GB" sz="1600" i="1" dirty="0" smtClean="0">
                <a:solidFill>
                  <a:srgbClr val="2F5626"/>
                </a:solidFill>
                <a:latin typeface="+mn-lt"/>
                <a:ea typeface="Times New Roman"/>
                <a:cs typeface="Arial" panose="020B0604020202020204" pitchFamily="34" charset="0"/>
              </a:rPr>
              <a:t>(</a:t>
            </a:r>
            <a:r>
              <a:rPr lang="en-GB" sz="1600" i="1" dirty="0">
                <a:solidFill>
                  <a:srgbClr val="2F5626"/>
                </a:solidFill>
                <a:latin typeface="+mn-lt"/>
                <a:ea typeface="Times New Roman"/>
                <a:cs typeface="Arial" panose="020B0604020202020204" pitchFamily="34" charset="0"/>
              </a:rPr>
              <a:t>Para 2.13 PINS Report into Eden Valley Core Strategy</a:t>
            </a:r>
            <a:r>
              <a:rPr lang="en-GB" sz="1600" i="1" dirty="0" smtClean="0">
                <a:solidFill>
                  <a:srgbClr val="2F5626"/>
                </a:solidFill>
                <a:latin typeface="+mn-lt"/>
                <a:ea typeface="Times New Roman"/>
                <a:cs typeface="Arial" panose="020B0604020202020204" pitchFamily="34" charset="0"/>
              </a:rPr>
              <a:t>)</a:t>
            </a:r>
          </a:p>
          <a:p>
            <a:pPr>
              <a:spcBef>
                <a:spcPts val="675"/>
              </a:spcBef>
              <a:spcAft>
                <a:spcPts val="600"/>
              </a:spcAft>
              <a:defRPr/>
            </a:pPr>
            <a:endParaRPr lang="en-GB" sz="1600" i="1" dirty="0">
              <a:solidFill>
                <a:srgbClr val="2F5626"/>
              </a:solidFill>
              <a:ea typeface="Times New Roman"/>
              <a:cs typeface="Arial" panose="020B0604020202020204" pitchFamily="34" charset="0"/>
            </a:endParaRPr>
          </a:p>
        </p:txBody>
      </p:sp>
    </p:spTree>
    <p:extLst>
      <p:ext uri="{BB962C8B-B14F-4D97-AF65-F5344CB8AC3E}">
        <p14:creationId xmlns:p14="http://schemas.microsoft.com/office/powerpoint/2010/main" val="530167358"/>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9552" y="764704"/>
            <a:ext cx="6900882" cy="71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t" anchorCtr="0" compatLnSpc="1">
            <a:prstTxWarp prst="textNoShape">
              <a:avLst/>
            </a:prstTxWarp>
            <a:noAutofit/>
          </a:bodyPr>
          <a:lstStyle>
            <a:lvl1pPr algn="l" defTabSz="914400" rtl="0" eaLnBrk="1" fontAlgn="base" latinLnBrk="0" hangingPunct="1">
              <a:lnSpc>
                <a:spcPct val="90000"/>
              </a:lnSpc>
              <a:spcBef>
                <a:spcPct val="0"/>
              </a:spcBef>
              <a:spcAft>
                <a:spcPct val="0"/>
              </a:spcAft>
              <a:buNone/>
              <a:defRPr lang="en-GB" sz="2000" kern="1200" dirty="0" smtClean="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200"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400"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600"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800" algn="l" rtl="0" fontAlgn="base">
              <a:lnSpc>
                <a:spcPct val="90000"/>
              </a:lnSpc>
              <a:spcBef>
                <a:spcPct val="0"/>
              </a:spcBef>
              <a:spcAft>
                <a:spcPct val="0"/>
              </a:spcAft>
              <a:defRPr sz="3000">
                <a:solidFill>
                  <a:srgbClr val="2F5626"/>
                </a:solidFill>
                <a:latin typeface="Arial" charset="0"/>
                <a:cs typeface="Times New Roman" pitchFamily="18" charset="0"/>
              </a:defRPr>
            </a:lvl9pPr>
          </a:lstStyle>
          <a:p>
            <a:r>
              <a:rPr lang="en-GB" sz="2800" b="1" dirty="0" smtClean="0">
                <a:solidFill>
                  <a:srgbClr val="365D13"/>
                </a:solidFill>
                <a:latin typeface="+mn-lt"/>
                <a:cs typeface="Arial" panose="020B0604020202020204" pitchFamily="34" charset="0"/>
              </a:rPr>
              <a:t>Structure</a:t>
            </a:r>
            <a:endParaRPr lang="en-GB" sz="2800" b="1" dirty="0">
              <a:solidFill>
                <a:srgbClr val="365D13"/>
              </a:solidFill>
              <a:latin typeface="+mn-lt"/>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06156321"/>
              </p:ext>
            </p:extLst>
          </p:nvPr>
        </p:nvGraphicFramePr>
        <p:xfrm>
          <a:off x="755576" y="1498016"/>
          <a:ext cx="4392488" cy="3785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7285838"/>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430332" y="724818"/>
            <a:ext cx="8460411"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t" anchorCtr="0" compatLnSpc="1">
            <a:prstTxWarp prst="textNoShape">
              <a:avLst/>
            </a:prstTxWarp>
            <a:noAutofit/>
          </a:bodyPr>
          <a:lstStyle>
            <a:lvl1pPr algn="l" defTabSz="914400" rtl="0" eaLnBrk="1" fontAlgn="base" latinLnBrk="0" hangingPunct="1">
              <a:lnSpc>
                <a:spcPct val="90000"/>
              </a:lnSpc>
              <a:spcBef>
                <a:spcPct val="0"/>
              </a:spcBef>
              <a:spcAft>
                <a:spcPct val="0"/>
              </a:spcAft>
              <a:buNone/>
              <a:defRPr lang="en-GB" sz="2000" kern="1200" dirty="0" smtClean="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200"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400"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600"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800" algn="l" rtl="0" fontAlgn="base">
              <a:lnSpc>
                <a:spcPct val="90000"/>
              </a:lnSpc>
              <a:spcBef>
                <a:spcPct val="0"/>
              </a:spcBef>
              <a:spcAft>
                <a:spcPct val="0"/>
              </a:spcAft>
              <a:defRPr sz="3000">
                <a:solidFill>
                  <a:srgbClr val="2F5626"/>
                </a:solidFill>
                <a:latin typeface="Arial" charset="0"/>
                <a:cs typeface="Times New Roman" pitchFamily="18" charset="0"/>
              </a:defRPr>
            </a:lvl9pPr>
          </a:lstStyle>
          <a:p>
            <a:r>
              <a:rPr lang="en-GB" altLang="en-US" sz="2800" b="1" dirty="0" smtClean="0">
                <a:latin typeface="+mn-lt"/>
              </a:rPr>
              <a:t>Day to day areas of dispute</a:t>
            </a:r>
            <a:endParaRPr lang="en-GB" altLang="en-US" sz="2800" b="1" dirty="0">
              <a:latin typeface="+mn-lt"/>
            </a:endParaRPr>
          </a:p>
        </p:txBody>
      </p:sp>
      <p:sp>
        <p:nvSpPr>
          <p:cNvPr id="6" name="Rectangle 5"/>
          <p:cNvSpPr>
            <a:spLocks noGrp="1" noChangeArrowheads="1"/>
          </p:cNvSpPr>
          <p:nvPr/>
        </p:nvSpPr>
        <p:spPr bwMode="auto">
          <a:xfrm>
            <a:off x="430332" y="1484784"/>
            <a:ext cx="5365804" cy="465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0" hangingPunct="0">
              <a:spcBef>
                <a:spcPts val="675"/>
              </a:spcBef>
              <a:spcAft>
                <a:spcPts val="600"/>
              </a:spcAft>
              <a:buFont typeface="Arial" panose="020B0604020202020204" pitchFamily="34" charset="0"/>
              <a:buChar char="•"/>
              <a:defRPr/>
            </a:pPr>
            <a:r>
              <a:rPr lang="en-GB" sz="1700" dirty="0">
                <a:solidFill>
                  <a:srgbClr val="2F5626"/>
                </a:solidFill>
                <a:latin typeface="+mn-lt"/>
                <a:ea typeface="Times New Roman"/>
                <a:cs typeface="Arial" panose="020B0604020202020204" pitchFamily="34" charset="0"/>
              </a:rPr>
              <a:t>Inflated revenues</a:t>
            </a:r>
          </a:p>
          <a:p>
            <a:pPr marL="285750" indent="-285750" eaLnBrk="0" hangingPunct="0">
              <a:spcBef>
                <a:spcPts val="675"/>
              </a:spcBef>
              <a:spcAft>
                <a:spcPts val="600"/>
              </a:spcAft>
              <a:buFont typeface="Arial" panose="020B0604020202020204" pitchFamily="34" charset="0"/>
              <a:buChar char="•"/>
              <a:defRPr/>
            </a:pPr>
            <a:r>
              <a:rPr lang="en-GB" sz="1700" dirty="0">
                <a:solidFill>
                  <a:srgbClr val="2F5626"/>
                </a:solidFill>
                <a:latin typeface="+mn-lt"/>
                <a:ea typeface="Times New Roman"/>
                <a:cs typeface="Arial" panose="020B0604020202020204" pitchFamily="34" charset="0"/>
              </a:rPr>
              <a:t>No allowance for contingencies</a:t>
            </a:r>
          </a:p>
          <a:p>
            <a:pPr marL="285750" indent="-285750" eaLnBrk="0" hangingPunct="0">
              <a:spcBef>
                <a:spcPts val="675"/>
              </a:spcBef>
              <a:spcAft>
                <a:spcPts val="600"/>
              </a:spcAft>
              <a:buFont typeface="Arial" panose="020B0604020202020204" pitchFamily="34" charset="0"/>
              <a:buChar char="•"/>
              <a:defRPr/>
            </a:pPr>
            <a:r>
              <a:rPr lang="en-GB" sz="1700" dirty="0">
                <a:solidFill>
                  <a:srgbClr val="2F5626"/>
                </a:solidFill>
                <a:latin typeface="+mn-lt"/>
                <a:ea typeface="Times New Roman"/>
                <a:cs typeface="Arial" panose="020B0604020202020204" pitchFamily="34" charset="0"/>
              </a:rPr>
              <a:t>Costs with </a:t>
            </a:r>
            <a:r>
              <a:rPr lang="en-GB" sz="1700" dirty="0" smtClean="0">
                <a:solidFill>
                  <a:srgbClr val="2F5626"/>
                </a:solidFill>
                <a:latin typeface="+mn-lt"/>
                <a:ea typeface="Times New Roman"/>
                <a:cs typeface="Arial" panose="020B0604020202020204" pitchFamily="34" charset="0"/>
              </a:rPr>
              <a:t>unrealistic/ally low externals</a:t>
            </a:r>
            <a:r>
              <a:rPr lang="en-GB" sz="1700" dirty="0">
                <a:solidFill>
                  <a:srgbClr val="2F5626"/>
                </a:solidFill>
                <a:latin typeface="+mn-lt"/>
                <a:ea typeface="Times New Roman"/>
                <a:cs typeface="Arial" panose="020B0604020202020204" pitchFamily="34" charset="0"/>
              </a:rPr>
              <a:t>, sales, </a:t>
            </a:r>
            <a:r>
              <a:rPr lang="en-GB" sz="1700" dirty="0" smtClean="0">
                <a:solidFill>
                  <a:srgbClr val="2F5626"/>
                </a:solidFill>
                <a:latin typeface="+mn-lt"/>
                <a:ea typeface="Times New Roman"/>
                <a:cs typeface="Arial" panose="020B0604020202020204" pitchFamily="34" charset="0"/>
              </a:rPr>
              <a:t>marketing and finance costs</a:t>
            </a:r>
            <a:endParaRPr lang="en-GB" sz="1700" dirty="0">
              <a:solidFill>
                <a:srgbClr val="2F5626"/>
              </a:solidFill>
              <a:latin typeface="+mn-lt"/>
              <a:ea typeface="Times New Roman"/>
              <a:cs typeface="Arial" panose="020B0604020202020204" pitchFamily="34" charset="0"/>
            </a:endParaRPr>
          </a:p>
          <a:p>
            <a:pPr marL="285750" indent="-285750" eaLnBrk="0" hangingPunct="0">
              <a:spcBef>
                <a:spcPts val="675"/>
              </a:spcBef>
              <a:spcAft>
                <a:spcPts val="600"/>
              </a:spcAft>
              <a:buFont typeface="Arial" panose="020B0604020202020204" pitchFamily="34" charset="0"/>
              <a:buChar char="•"/>
              <a:defRPr/>
            </a:pPr>
            <a:r>
              <a:rPr lang="en-GB" sz="1700" dirty="0">
                <a:solidFill>
                  <a:srgbClr val="2F5626"/>
                </a:solidFill>
                <a:latin typeface="+mn-lt"/>
                <a:ea typeface="Times New Roman"/>
                <a:cs typeface="Arial" panose="020B0604020202020204" pitchFamily="34" charset="0"/>
              </a:rPr>
              <a:t>Profits – 20% of GDV sometimes not </a:t>
            </a:r>
            <a:r>
              <a:rPr lang="en-GB" sz="1700" dirty="0" smtClean="0">
                <a:solidFill>
                  <a:srgbClr val="2F5626"/>
                </a:solidFill>
                <a:latin typeface="+mn-lt"/>
                <a:ea typeface="Times New Roman"/>
                <a:cs typeface="Arial" panose="020B0604020202020204" pitchFamily="34" charset="0"/>
              </a:rPr>
              <a:t>being accepted </a:t>
            </a:r>
          </a:p>
          <a:p>
            <a:pPr marL="285750" indent="-285750" eaLnBrk="0" hangingPunct="0">
              <a:spcBef>
                <a:spcPts val="675"/>
              </a:spcBef>
              <a:spcAft>
                <a:spcPts val="600"/>
              </a:spcAft>
              <a:buFont typeface="Arial" panose="020B0604020202020204" pitchFamily="34" charset="0"/>
              <a:buChar char="•"/>
              <a:defRPr/>
            </a:pPr>
            <a:r>
              <a:rPr lang="en-GB" sz="1700" dirty="0" smtClean="0">
                <a:solidFill>
                  <a:srgbClr val="2F5626"/>
                </a:solidFill>
                <a:latin typeface="+mn-lt"/>
                <a:ea typeface="Times New Roman"/>
                <a:cs typeface="Arial" panose="020B0604020202020204" pitchFamily="34" charset="0"/>
              </a:rPr>
              <a:t>Unrealistically </a:t>
            </a:r>
            <a:r>
              <a:rPr lang="en-GB" sz="1700" dirty="0">
                <a:solidFill>
                  <a:srgbClr val="2F5626"/>
                </a:solidFill>
                <a:latin typeface="+mn-lt"/>
                <a:ea typeface="Times New Roman"/>
                <a:cs typeface="Arial" panose="020B0604020202020204" pitchFamily="34" charset="0"/>
              </a:rPr>
              <a:t>low landowner </a:t>
            </a:r>
            <a:r>
              <a:rPr lang="en-GB" sz="1700" dirty="0" smtClean="0">
                <a:solidFill>
                  <a:srgbClr val="2F5626"/>
                </a:solidFill>
                <a:latin typeface="+mn-lt"/>
                <a:ea typeface="Times New Roman"/>
                <a:cs typeface="Arial" panose="020B0604020202020204" pitchFamily="34" charset="0"/>
              </a:rPr>
              <a:t>incentivisation:</a:t>
            </a:r>
            <a:endParaRPr lang="en-GB" sz="1700" dirty="0">
              <a:solidFill>
                <a:srgbClr val="2F5626"/>
              </a:solidFill>
              <a:latin typeface="+mn-lt"/>
              <a:ea typeface="Times New Roman"/>
              <a:cs typeface="Arial" panose="020B0604020202020204" pitchFamily="34" charset="0"/>
            </a:endParaRPr>
          </a:p>
          <a:p>
            <a:pPr marL="742950" lvl="1" indent="-285750" eaLnBrk="0" hangingPunct="0">
              <a:spcBef>
                <a:spcPts val="675"/>
              </a:spcBef>
              <a:spcAft>
                <a:spcPts val="600"/>
              </a:spcAft>
              <a:buFont typeface="Arial" panose="020B0604020202020204" pitchFamily="34" charset="0"/>
              <a:buChar char="°"/>
              <a:defRPr/>
            </a:pPr>
            <a:r>
              <a:rPr lang="en-GB" sz="1700" dirty="0">
                <a:solidFill>
                  <a:srgbClr val="2F5626"/>
                </a:solidFill>
                <a:latin typeface="+mn-lt"/>
                <a:ea typeface="Times New Roman"/>
                <a:cs typeface="Arial" panose="020B0604020202020204" pitchFamily="34" charset="0"/>
              </a:rPr>
              <a:t>Landowners will not sell their family silver </a:t>
            </a:r>
            <a:r>
              <a:rPr lang="en-GB" sz="1700" dirty="0" smtClean="0">
                <a:solidFill>
                  <a:srgbClr val="2F5626"/>
                </a:solidFill>
                <a:latin typeface="+mn-lt"/>
                <a:ea typeface="Times New Roman"/>
                <a:cs typeface="Arial" panose="020B0604020202020204" pitchFamily="34" charset="0"/>
              </a:rPr>
              <a:t>cheaply</a:t>
            </a:r>
          </a:p>
          <a:p>
            <a:pPr marL="742950" lvl="1" indent="-285750" eaLnBrk="0" hangingPunct="0">
              <a:spcBef>
                <a:spcPts val="675"/>
              </a:spcBef>
              <a:spcAft>
                <a:spcPts val="600"/>
              </a:spcAft>
              <a:buFont typeface="Arial" panose="020B0604020202020204" pitchFamily="34" charset="0"/>
              <a:buChar char="°"/>
              <a:defRPr/>
            </a:pPr>
            <a:r>
              <a:rPr lang="en-GB" sz="1700" dirty="0" smtClean="0">
                <a:solidFill>
                  <a:srgbClr val="2F5626"/>
                </a:solidFill>
                <a:latin typeface="+mn-lt"/>
                <a:ea typeface="Times New Roman"/>
                <a:cs typeface="Arial" panose="020B0604020202020204" pitchFamily="34" charset="0"/>
              </a:rPr>
              <a:t>Especially greenfield</a:t>
            </a:r>
          </a:p>
          <a:p>
            <a:pPr marL="342900" indent="-342900" eaLnBrk="0" hangingPunct="0">
              <a:spcBef>
                <a:spcPts val="675"/>
              </a:spcBef>
              <a:spcAft>
                <a:spcPts val="600"/>
              </a:spcAft>
              <a:buFont typeface="Arial" panose="020B0604020202020204" pitchFamily="34" charset="0"/>
              <a:buChar char="•"/>
              <a:defRPr/>
            </a:pPr>
            <a:r>
              <a:rPr lang="en-GB" sz="1700" dirty="0" smtClean="0">
                <a:solidFill>
                  <a:srgbClr val="2F5626"/>
                </a:solidFill>
                <a:latin typeface="+mn-lt"/>
                <a:ea typeface="Times New Roman"/>
                <a:cs typeface="Arial" panose="020B0604020202020204" pitchFamily="34" charset="0"/>
              </a:rPr>
              <a:t>Net developable areas vs gross development area</a:t>
            </a:r>
          </a:p>
          <a:p>
            <a:pPr marL="342900" indent="-342900" eaLnBrk="0" hangingPunct="0">
              <a:spcBef>
                <a:spcPts val="675"/>
              </a:spcBef>
              <a:spcAft>
                <a:spcPts val="600"/>
              </a:spcAft>
              <a:buFont typeface="Arial" panose="020B0604020202020204" pitchFamily="34" charset="0"/>
              <a:buChar char="•"/>
              <a:defRPr/>
            </a:pPr>
            <a:r>
              <a:rPr lang="en-GB" sz="1700" dirty="0" smtClean="0">
                <a:solidFill>
                  <a:srgbClr val="2F5626"/>
                </a:solidFill>
                <a:latin typeface="+mn-lt"/>
                <a:ea typeface="Times New Roman"/>
                <a:cs typeface="Arial" panose="020B0604020202020204" pitchFamily="34" charset="0"/>
              </a:rPr>
              <a:t>Gross internal area vs gross external area</a:t>
            </a:r>
            <a:endParaRPr lang="en-GB" sz="1700" dirty="0">
              <a:solidFill>
                <a:srgbClr val="2F5626"/>
              </a:solidFill>
              <a:latin typeface="+mn-lt"/>
              <a:ea typeface="Times New Roman"/>
              <a:cs typeface="Arial" panose="020B0604020202020204" pitchFamily="34" charset="0"/>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616002"/>
            <a:ext cx="3022600" cy="20304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175947"/>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456425" y="769392"/>
            <a:ext cx="7772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t" anchorCtr="0" compatLnSpc="1">
            <a:prstTxWarp prst="textNoShape">
              <a:avLst/>
            </a:prstTxWarp>
            <a:noAutofit/>
          </a:bodyPr>
          <a:lstStyle>
            <a:lvl1pPr algn="l" defTabSz="914400" rtl="0" eaLnBrk="1" fontAlgn="base" latinLnBrk="0" hangingPunct="1">
              <a:lnSpc>
                <a:spcPct val="90000"/>
              </a:lnSpc>
              <a:spcBef>
                <a:spcPct val="0"/>
              </a:spcBef>
              <a:spcAft>
                <a:spcPct val="0"/>
              </a:spcAft>
              <a:buNone/>
              <a:defRPr lang="en-GB" sz="2000" kern="1200" dirty="0" smtClean="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200"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400"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600"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800" algn="l" rtl="0" fontAlgn="base">
              <a:lnSpc>
                <a:spcPct val="90000"/>
              </a:lnSpc>
              <a:spcBef>
                <a:spcPct val="0"/>
              </a:spcBef>
              <a:spcAft>
                <a:spcPct val="0"/>
              </a:spcAft>
              <a:defRPr sz="3000">
                <a:solidFill>
                  <a:srgbClr val="2F5626"/>
                </a:solidFill>
                <a:latin typeface="Arial" charset="0"/>
                <a:cs typeface="Times New Roman" pitchFamily="18" charset="0"/>
              </a:defRPr>
            </a:lvl9pPr>
          </a:lstStyle>
          <a:p>
            <a:r>
              <a:rPr lang="en-GB" altLang="en-US" sz="2800" b="1" dirty="0" smtClean="0">
                <a:latin typeface="+mn-lt"/>
              </a:rPr>
              <a:t>Questions / Issues</a:t>
            </a:r>
            <a:endParaRPr lang="en-GB" altLang="en-US" sz="2800" b="1" dirty="0">
              <a:latin typeface="+mn-lt"/>
            </a:endParaRPr>
          </a:p>
        </p:txBody>
      </p:sp>
      <p:sp>
        <p:nvSpPr>
          <p:cNvPr id="6" name="Rectangle 5"/>
          <p:cNvSpPr>
            <a:spLocks noGrp="1" noChangeArrowheads="1"/>
          </p:cNvSpPr>
          <p:nvPr/>
        </p:nvSpPr>
        <p:spPr bwMode="auto">
          <a:xfrm>
            <a:off x="456424" y="1484784"/>
            <a:ext cx="7211919"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0" hangingPunct="0">
              <a:lnSpc>
                <a:spcPct val="150000"/>
              </a:lnSpc>
              <a:spcBef>
                <a:spcPts val="675"/>
              </a:spcBef>
              <a:spcAft>
                <a:spcPts val="600"/>
              </a:spcAft>
              <a:buFont typeface="Arial" panose="020B0604020202020204" pitchFamily="34" charset="0"/>
              <a:buChar char="•"/>
              <a:defRPr/>
            </a:pPr>
            <a:r>
              <a:rPr lang="en-GB" sz="2000" dirty="0" smtClean="0">
                <a:solidFill>
                  <a:srgbClr val="2F5626"/>
                </a:solidFill>
                <a:latin typeface="+mn-lt"/>
                <a:ea typeface="Times New Roman"/>
                <a:cs typeface="Times New Roman"/>
              </a:rPr>
              <a:t>Land promoters – where does their profit sit?</a:t>
            </a:r>
          </a:p>
          <a:p>
            <a:pPr marL="800100" lvl="1" indent="-342900" eaLnBrk="0" hangingPunct="0">
              <a:lnSpc>
                <a:spcPct val="150000"/>
              </a:lnSpc>
              <a:spcBef>
                <a:spcPts val="675"/>
              </a:spcBef>
              <a:spcAft>
                <a:spcPts val="600"/>
              </a:spcAft>
              <a:buFont typeface="Arial" panose="020B0604020202020204" pitchFamily="34" charset="0"/>
              <a:buChar char="°"/>
              <a:defRPr/>
            </a:pPr>
            <a:r>
              <a:rPr lang="en-GB" sz="2000" dirty="0" smtClean="0">
                <a:solidFill>
                  <a:srgbClr val="2F5626"/>
                </a:solidFill>
                <a:latin typeface="+mn-lt"/>
                <a:ea typeface="Times New Roman"/>
                <a:cs typeface="Times New Roman"/>
              </a:rPr>
              <a:t>Can’t come out of ours</a:t>
            </a:r>
            <a:r>
              <a:rPr lang="en-GB" sz="2000" dirty="0" smtClean="0">
                <a:solidFill>
                  <a:srgbClr val="2F5626"/>
                </a:solidFill>
                <a:latin typeface="+mn-lt"/>
                <a:ea typeface="Times New Roman"/>
                <a:cs typeface="Times New Roman"/>
              </a:rPr>
              <a:t>!</a:t>
            </a:r>
          </a:p>
          <a:p>
            <a:pPr marL="800100" lvl="1" indent="-342900" eaLnBrk="0" hangingPunct="0">
              <a:lnSpc>
                <a:spcPct val="150000"/>
              </a:lnSpc>
              <a:spcBef>
                <a:spcPts val="675"/>
              </a:spcBef>
              <a:spcAft>
                <a:spcPts val="600"/>
              </a:spcAft>
              <a:buFont typeface="Arial" panose="020B0604020202020204" pitchFamily="34" charset="0"/>
              <a:buChar char="°"/>
              <a:defRPr/>
            </a:pPr>
            <a:r>
              <a:rPr lang="en-GB" sz="2000" dirty="0" smtClean="0">
                <a:solidFill>
                  <a:srgbClr val="2F5626"/>
                </a:solidFill>
                <a:latin typeface="+mn-lt"/>
                <a:ea typeface="Times New Roman"/>
                <a:cs typeface="Times New Roman"/>
              </a:rPr>
              <a:t>Must differentiate between developers and builders</a:t>
            </a:r>
            <a:endParaRPr lang="en-GB" sz="2000" dirty="0" smtClean="0">
              <a:solidFill>
                <a:srgbClr val="2F5626"/>
              </a:solidFill>
              <a:latin typeface="+mn-lt"/>
              <a:ea typeface="Times New Roman"/>
              <a:cs typeface="Times New Roman"/>
            </a:endParaRPr>
          </a:p>
          <a:p>
            <a:pPr marL="285750" indent="-285750" eaLnBrk="0" hangingPunct="0">
              <a:lnSpc>
                <a:spcPct val="150000"/>
              </a:lnSpc>
              <a:spcBef>
                <a:spcPts val="675"/>
              </a:spcBef>
              <a:spcAft>
                <a:spcPts val="600"/>
              </a:spcAft>
              <a:buFont typeface="Arial" panose="020B0604020202020204" pitchFamily="34" charset="0"/>
              <a:buChar char="•"/>
              <a:defRPr/>
            </a:pPr>
            <a:r>
              <a:rPr lang="en-GB" sz="2000" dirty="0" smtClean="0">
                <a:solidFill>
                  <a:srgbClr val="2F5626"/>
                </a:solidFill>
                <a:latin typeface="+mn-lt"/>
                <a:ea typeface="Times New Roman"/>
                <a:cs typeface="Times New Roman"/>
              </a:rPr>
              <a:t>Role of existing use values (greenfield / brownfield)</a:t>
            </a:r>
          </a:p>
          <a:p>
            <a:pPr marL="285750" indent="-285750" eaLnBrk="0" hangingPunct="0">
              <a:lnSpc>
                <a:spcPct val="150000"/>
              </a:lnSpc>
              <a:spcBef>
                <a:spcPts val="675"/>
              </a:spcBef>
              <a:spcAft>
                <a:spcPts val="600"/>
              </a:spcAft>
              <a:buFont typeface="Arial" panose="020B0604020202020204" pitchFamily="34" charset="0"/>
              <a:buChar char="•"/>
              <a:defRPr/>
            </a:pPr>
            <a:r>
              <a:rPr lang="en-GB" sz="2000" dirty="0" smtClean="0">
                <a:solidFill>
                  <a:srgbClr val="2F5626"/>
                </a:solidFill>
                <a:latin typeface="+mn-lt"/>
                <a:ea typeface="Times New Roman"/>
                <a:cs typeface="Times New Roman"/>
              </a:rPr>
              <a:t>Off plan vs allocated sites</a:t>
            </a:r>
          </a:p>
          <a:p>
            <a:pPr marL="285750" indent="-285750" eaLnBrk="0" hangingPunct="0">
              <a:lnSpc>
                <a:spcPct val="150000"/>
              </a:lnSpc>
              <a:spcBef>
                <a:spcPts val="675"/>
              </a:spcBef>
              <a:spcAft>
                <a:spcPts val="600"/>
              </a:spcAft>
              <a:buFont typeface="Arial" panose="020B0604020202020204" pitchFamily="34" charset="0"/>
              <a:buChar char="•"/>
              <a:defRPr/>
            </a:pPr>
            <a:r>
              <a:rPr lang="en-GB" sz="2000" dirty="0" smtClean="0">
                <a:solidFill>
                  <a:srgbClr val="2F5626"/>
                </a:solidFill>
                <a:latin typeface="+mn-lt"/>
                <a:ea typeface="Times New Roman"/>
                <a:cs typeface="Times New Roman"/>
              </a:rPr>
              <a:t>KISS</a:t>
            </a:r>
            <a:endParaRPr lang="en-GB" sz="2000" dirty="0">
              <a:solidFill>
                <a:srgbClr val="2F5626"/>
              </a:solidFill>
              <a:latin typeface="+mn-lt"/>
              <a:ea typeface="Times New Roman"/>
              <a:cs typeface="Times New Roman"/>
            </a:endParaRPr>
          </a:p>
          <a:p>
            <a:pPr eaLnBrk="0" hangingPunct="0">
              <a:lnSpc>
                <a:spcPct val="115000"/>
              </a:lnSpc>
              <a:spcBef>
                <a:spcPts val="675"/>
              </a:spcBef>
              <a:spcAft>
                <a:spcPts val="600"/>
              </a:spcAft>
              <a:defRPr/>
            </a:pPr>
            <a:endParaRPr lang="en-GB" sz="1600" dirty="0">
              <a:solidFill>
                <a:schemeClr val="accent2">
                  <a:lumMod val="50000"/>
                </a:schemeClr>
              </a:solidFill>
              <a:latin typeface="Times New Roman"/>
              <a:ea typeface="Times New Roman"/>
            </a:endParaRPr>
          </a:p>
        </p:txBody>
      </p:sp>
    </p:spTree>
    <p:extLst>
      <p:ext uri="{BB962C8B-B14F-4D97-AF65-F5344CB8AC3E}">
        <p14:creationId xmlns:p14="http://schemas.microsoft.com/office/powerpoint/2010/main" val="430536840"/>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456425" y="764704"/>
            <a:ext cx="7772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t" anchorCtr="0" compatLnSpc="1">
            <a:prstTxWarp prst="textNoShape">
              <a:avLst/>
            </a:prstTxWarp>
            <a:noAutofit/>
          </a:bodyPr>
          <a:lstStyle>
            <a:lvl1pPr algn="l" defTabSz="914400" rtl="0" eaLnBrk="1" fontAlgn="base" latinLnBrk="0" hangingPunct="1">
              <a:lnSpc>
                <a:spcPct val="90000"/>
              </a:lnSpc>
              <a:spcBef>
                <a:spcPct val="0"/>
              </a:spcBef>
              <a:spcAft>
                <a:spcPct val="0"/>
              </a:spcAft>
              <a:buNone/>
              <a:defRPr lang="en-GB" sz="2000" kern="1200" dirty="0" smtClean="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200"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400"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600"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800" algn="l" rtl="0" fontAlgn="base">
              <a:lnSpc>
                <a:spcPct val="90000"/>
              </a:lnSpc>
              <a:spcBef>
                <a:spcPct val="0"/>
              </a:spcBef>
              <a:spcAft>
                <a:spcPct val="0"/>
              </a:spcAft>
              <a:defRPr sz="3000">
                <a:solidFill>
                  <a:srgbClr val="2F5626"/>
                </a:solidFill>
                <a:latin typeface="Arial" charset="0"/>
                <a:cs typeface="Times New Roman" pitchFamily="18" charset="0"/>
              </a:defRPr>
            </a:lvl9pPr>
          </a:lstStyle>
          <a:p>
            <a:r>
              <a:rPr lang="en-GB" altLang="en-US" sz="2800" b="1" dirty="0" smtClean="0">
                <a:latin typeface="+mn-lt"/>
              </a:rPr>
              <a:t>Some ideas</a:t>
            </a:r>
            <a:endParaRPr lang="en-GB" altLang="en-US" sz="2800" b="1" dirty="0">
              <a:latin typeface="+mn-lt"/>
            </a:endParaRPr>
          </a:p>
        </p:txBody>
      </p:sp>
      <p:sp>
        <p:nvSpPr>
          <p:cNvPr id="6" name="Rectangle 5"/>
          <p:cNvSpPr>
            <a:spLocks noGrp="1" noChangeArrowheads="1"/>
          </p:cNvSpPr>
          <p:nvPr/>
        </p:nvSpPr>
        <p:spPr bwMode="auto">
          <a:xfrm>
            <a:off x="462067" y="1412776"/>
            <a:ext cx="595548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0" hangingPunct="0">
              <a:lnSpc>
                <a:spcPct val="115000"/>
              </a:lnSpc>
              <a:spcBef>
                <a:spcPts val="675"/>
              </a:spcBef>
              <a:spcAft>
                <a:spcPts val="600"/>
              </a:spcAft>
              <a:buFont typeface="Arial" panose="020B0604020202020204" pitchFamily="34" charset="0"/>
              <a:buChar char="•"/>
              <a:defRPr/>
            </a:pPr>
            <a:r>
              <a:rPr lang="en-GB" sz="2000" dirty="0">
                <a:solidFill>
                  <a:srgbClr val="2F5626"/>
                </a:solidFill>
                <a:latin typeface="+mn-lt"/>
                <a:ea typeface="Times New Roman"/>
                <a:cs typeface="Times New Roman"/>
              </a:rPr>
              <a:t>Sharing costs for </a:t>
            </a:r>
            <a:r>
              <a:rPr lang="en-GB" sz="2000" dirty="0" smtClean="0">
                <a:solidFill>
                  <a:srgbClr val="2F5626"/>
                </a:solidFill>
                <a:latin typeface="+mn-lt"/>
                <a:ea typeface="Times New Roman"/>
                <a:cs typeface="Times New Roman"/>
              </a:rPr>
              <a:t>common </a:t>
            </a:r>
            <a:r>
              <a:rPr lang="en-GB" sz="2000" dirty="0">
                <a:solidFill>
                  <a:srgbClr val="2F5626"/>
                </a:solidFill>
                <a:latin typeface="+mn-lt"/>
                <a:ea typeface="Times New Roman"/>
                <a:cs typeface="Times New Roman"/>
              </a:rPr>
              <a:t>evidence</a:t>
            </a:r>
          </a:p>
          <a:p>
            <a:pPr marL="800100" lvl="1" indent="-342900" eaLnBrk="0" hangingPunct="0">
              <a:lnSpc>
                <a:spcPct val="115000"/>
              </a:lnSpc>
              <a:spcBef>
                <a:spcPts val="675"/>
              </a:spcBef>
              <a:spcAft>
                <a:spcPts val="600"/>
              </a:spcAft>
              <a:buFont typeface="Arial" panose="020B0604020202020204" pitchFamily="34" charset="0"/>
              <a:buChar char="°"/>
              <a:defRPr/>
            </a:pPr>
            <a:r>
              <a:rPr lang="en-GB" sz="2000" dirty="0">
                <a:solidFill>
                  <a:srgbClr val="2F5626"/>
                </a:solidFill>
                <a:latin typeface="+mn-lt"/>
                <a:ea typeface="Times New Roman"/>
                <a:cs typeface="Times New Roman"/>
              </a:rPr>
              <a:t>Especially for local plans</a:t>
            </a:r>
          </a:p>
          <a:p>
            <a:pPr marL="285750" indent="-285750" eaLnBrk="0" hangingPunct="0">
              <a:lnSpc>
                <a:spcPct val="115000"/>
              </a:lnSpc>
              <a:spcBef>
                <a:spcPts val="675"/>
              </a:spcBef>
              <a:spcAft>
                <a:spcPts val="600"/>
              </a:spcAft>
              <a:buFont typeface="Arial" panose="020B0604020202020204" pitchFamily="34" charset="0"/>
              <a:buChar char="•"/>
              <a:defRPr/>
            </a:pPr>
            <a:r>
              <a:rPr lang="en-GB" sz="2000" dirty="0" smtClean="0">
                <a:solidFill>
                  <a:srgbClr val="2F5626"/>
                </a:solidFill>
                <a:latin typeface="+mn-lt"/>
                <a:ea typeface="Times New Roman"/>
                <a:cs typeface="Times New Roman"/>
              </a:rPr>
              <a:t>Fast-track </a:t>
            </a:r>
            <a:r>
              <a:rPr lang="en-GB" sz="2000" dirty="0">
                <a:solidFill>
                  <a:srgbClr val="2F5626"/>
                </a:solidFill>
                <a:latin typeface="+mn-lt"/>
                <a:ea typeface="Times New Roman"/>
                <a:cs typeface="Times New Roman"/>
              </a:rPr>
              <a:t>arbitration for application – </a:t>
            </a:r>
            <a:r>
              <a:rPr lang="en-GB" sz="2000" dirty="0" smtClean="0">
                <a:solidFill>
                  <a:srgbClr val="2F5626"/>
                </a:solidFill>
                <a:latin typeface="+mn-lt"/>
                <a:ea typeface="Times New Roman"/>
                <a:cs typeface="Times New Roman"/>
              </a:rPr>
              <a:t>2-4 </a:t>
            </a:r>
            <a:r>
              <a:rPr lang="en-GB" sz="2000" dirty="0">
                <a:solidFill>
                  <a:srgbClr val="2F5626"/>
                </a:solidFill>
                <a:latin typeface="+mn-lt"/>
                <a:ea typeface="Times New Roman"/>
                <a:cs typeface="Times New Roman"/>
              </a:rPr>
              <a:t>weeks result</a:t>
            </a:r>
          </a:p>
          <a:p>
            <a:pPr marL="800100" lvl="1" indent="-342900" eaLnBrk="0" hangingPunct="0">
              <a:lnSpc>
                <a:spcPct val="115000"/>
              </a:lnSpc>
              <a:spcBef>
                <a:spcPts val="675"/>
              </a:spcBef>
              <a:spcAft>
                <a:spcPts val="600"/>
              </a:spcAft>
              <a:buFont typeface="Arial" panose="020B0604020202020204" pitchFamily="34" charset="0"/>
              <a:buChar char="°"/>
              <a:defRPr/>
            </a:pPr>
            <a:r>
              <a:rPr lang="en-GB" sz="2000" dirty="0">
                <a:solidFill>
                  <a:srgbClr val="2F5626"/>
                </a:solidFill>
                <a:latin typeface="+mn-lt"/>
                <a:ea typeface="Times New Roman"/>
                <a:cs typeface="Times New Roman"/>
              </a:rPr>
              <a:t>Its not rocket </a:t>
            </a:r>
            <a:r>
              <a:rPr lang="en-GB" sz="2000" dirty="0" smtClean="0">
                <a:solidFill>
                  <a:srgbClr val="2F5626"/>
                </a:solidFill>
                <a:latin typeface="+mn-lt"/>
                <a:ea typeface="Times New Roman"/>
                <a:cs typeface="Times New Roman"/>
              </a:rPr>
              <a:t>science</a:t>
            </a:r>
          </a:p>
          <a:p>
            <a:pPr marL="342900" indent="-342900" eaLnBrk="0" hangingPunct="0">
              <a:lnSpc>
                <a:spcPct val="115000"/>
              </a:lnSpc>
              <a:spcBef>
                <a:spcPts val="675"/>
              </a:spcBef>
              <a:spcAft>
                <a:spcPts val="600"/>
              </a:spcAft>
              <a:buFont typeface="Arial" panose="020B0604020202020204" pitchFamily="34" charset="0"/>
              <a:buChar char="•"/>
              <a:defRPr/>
            </a:pPr>
            <a:r>
              <a:rPr lang="en-GB" sz="2000" dirty="0" smtClean="0">
                <a:solidFill>
                  <a:srgbClr val="2F5626"/>
                </a:solidFill>
                <a:latin typeface="+mn-lt"/>
                <a:ea typeface="Times New Roman"/>
                <a:cs typeface="Times New Roman"/>
              </a:rPr>
              <a:t>Closer cross-sector partnerships</a:t>
            </a:r>
            <a:endParaRPr lang="en-GB" sz="2000" dirty="0">
              <a:solidFill>
                <a:srgbClr val="2F5626"/>
              </a:solidFill>
              <a:latin typeface="+mn-lt"/>
              <a:ea typeface="Times New Roman"/>
              <a:cs typeface="Times New Roman"/>
            </a:endParaRPr>
          </a:p>
          <a:p>
            <a:pPr marL="342900" indent="-342900" eaLnBrk="0" hangingPunct="0">
              <a:lnSpc>
                <a:spcPct val="115000"/>
              </a:lnSpc>
              <a:spcBef>
                <a:spcPts val="675"/>
              </a:spcBef>
              <a:spcAft>
                <a:spcPts val="600"/>
              </a:spcAft>
              <a:buFont typeface="Arial" panose="020B0604020202020204" pitchFamily="34" charset="0"/>
              <a:buChar char="•"/>
              <a:defRPr/>
            </a:pPr>
            <a:r>
              <a:rPr lang="en-GB" sz="2000" dirty="0" smtClean="0">
                <a:solidFill>
                  <a:srgbClr val="2F5626"/>
                </a:solidFill>
                <a:latin typeface="+mn-lt"/>
                <a:ea typeface="Times New Roman"/>
                <a:cs typeface="Times New Roman"/>
              </a:rPr>
              <a:t>CLG / LGA  / PAS / HBF / PINS / RICS</a:t>
            </a:r>
            <a:endParaRPr lang="en-GB" sz="2000" dirty="0">
              <a:solidFill>
                <a:srgbClr val="2F5626"/>
              </a:solidFill>
              <a:latin typeface="+mn-lt"/>
              <a:ea typeface="Times New Roman"/>
              <a:cs typeface="Times New Roman"/>
            </a:endParaRPr>
          </a:p>
          <a:p>
            <a:pPr marL="342900" indent="-342900" eaLnBrk="0" hangingPunct="0">
              <a:lnSpc>
                <a:spcPct val="115000"/>
              </a:lnSpc>
              <a:spcBef>
                <a:spcPts val="675"/>
              </a:spcBef>
              <a:spcAft>
                <a:spcPts val="600"/>
              </a:spcAft>
              <a:buFont typeface="Arial" panose="020B0604020202020204" pitchFamily="34" charset="0"/>
              <a:buChar char="•"/>
              <a:defRPr/>
            </a:pPr>
            <a:r>
              <a:rPr lang="en-GB" sz="2000" dirty="0">
                <a:solidFill>
                  <a:srgbClr val="2F5626"/>
                </a:solidFill>
                <a:latin typeface="+mn-lt"/>
                <a:ea typeface="Times New Roman"/>
                <a:cs typeface="Times New Roman"/>
              </a:rPr>
              <a:t>Joint sector guidance manual?</a:t>
            </a:r>
          </a:p>
          <a:p>
            <a:pPr marL="342900" indent="-342900" eaLnBrk="0" hangingPunct="0">
              <a:lnSpc>
                <a:spcPct val="115000"/>
              </a:lnSpc>
              <a:spcBef>
                <a:spcPts val="675"/>
              </a:spcBef>
              <a:spcAft>
                <a:spcPts val="600"/>
              </a:spcAft>
              <a:buFont typeface="Arial" panose="020B0604020202020204" pitchFamily="34" charset="0"/>
              <a:buChar char="•"/>
              <a:defRPr/>
            </a:pPr>
            <a:r>
              <a:rPr lang="en-GB" sz="2000" dirty="0">
                <a:solidFill>
                  <a:srgbClr val="2F5626"/>
                </a:solidFill>
                <a:latin typeface="+mn-lt"/>
                <a:ea typeface="Times New Roman"/>
                <a:cs typeface="Times New Roman"/>
              </a:rPr>
              <a:t>Regional </a:t>
            </a:r>
            <a:r>
              <a:rPr lang="en-GB" sz="2000" dirty="0" smtClean="0">
                <a:solidFill>
                  <a:srgbClr val="2F5626"/>
                </a:solidFill>
                <a:latin typeface="+mn-lt"/>
                <a:ea typeface="Times New Roman"/>
                <a:cs typeface="Times New Roman"/>
              </a:rPr>
              <a:t>presentations / road trip?</a:t>
            </a:r>
            <a:endParaRPr lang="en-GB" sz="2000" dirty="0">
              <a:solidFill>
                <a:srgbClr val="2F5626"/>
              </a:solidFill>
              <a:latin typeface="+mn-lt"/>
              <a:ea typeface="Times New Roman"/>
              <a:cs typeface="Times New Roman"/>
            </a:endParaRPr>
          </a:p>
          <a:p>
            <a:pPr eaLnBrk="0" hangingPunct="0">
              <a:lnSpc>
                <a:spcPct val="115000"/>
              </a:lnSpc>
              <a:spcBef>
                <a:spcPts val="675"/>
              </a:spcBef>
              <a:spcAft>
                <a:spcPts val="600"/>
              </a:spcAft>
              <a:defRPr/>
            </a:pPr>
            <a:endParaRPr lang="en-GB" sz="1600" dirty="0">
              <a:solidFill>
                <a:schemeClr val="accent2">
                  <a:lumMod val="50000"/>
                </a:schemeClr>
              </a:solidFill>
              <a:latin typeface="+mn-lt"/>
              <a:ea typeface="Times New Roman"/>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7555" y="2060848"/>
            <a:ext cx="235585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665624"/>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jpeg;base64,/9j/4AAQSkZJRgABAQAAAQABAAD/2wCEAAkGBxQTEhUUEhQWFhUXFx8YGRgXFxkcHBwXHBwXHR4eHBocHyggGB0lHBocITIiJSosLi4wGB8zODMsNygtLiwBCgoKDg0OGxAQGi0kICUsLDQsLCw0LSwsNCwsNC0sLCwsLyw3LDQsLCwsLCwsLCwsLCwsLCwsLCwsLCwsLCwsLP/AABEIANwA5QMBEQACEQEDEQH/xAAcAAACAgMBAQAAAAAAAAAAAAAABwUGAwQIAQL/xABQEAACAQMBBQQEBg4HBwQDAAABAgMABBEFBgcSITETQVFhInGBkRQycpKhsQgVIzNCUlNic4KissHRJDQ1VHSz0hYXJTaDk8JDY8PwJqO0/8QAGwEBAAMBAQEBAAAAAAAAAAAAAAQFBgMHAQL/xAA7EQACAQMABgcHAQcFAQAAAAAAAQIDBBEFBhIhMVETQXGBkbHBIjIzUmGh0RQkNGKC4fDxI0JykrIW/9oADAMBAAIRAxEAPwBV7N7MPdxzyCeCGO3CmRp2dR6ZIGOFGJORjHmMUBYr3dTPFbJdyXdmtu4Qq5afpJjgJHY5AOR16d9Ae2G6W6mnlt47i0MkSo7enLwlJFDKysIsMOdAR1ru/lkv209bi37dQc5M3AWGSyhuy6gDPTHPkaAz6lu2mgvIbKW5thPMAUAMxXmSFy3ZYGSpHsoD71/dnLZPGl1eWcTS5KZacggEA5YQ4XqOtAVrabQ3srl7aVkdkCktGSUIdFccJIBIww7qAmrnYcwCIXt1BayzIHSJxKxCk4BkKIRGCQfHofCgN2z3WXMl29mtxa9skSzfGl4Wjbh5q4jIOOIcvPlmgILajZdrG5+DTzQmQY4zH2hVAwUgsSgJ9E59EH30BKpu7kN3FZi7tTNNGJEAM/CVK8Yy3Y8iVBOPLzFAae22wt1pjRi44GWQEq8RYpkdVJZVIYDB6dDyzzwB7ebGGP4KTd2xF396I7f4uSOJ8xeiOLC95yemATQEvru6mez7P4Vd2UQlbhQs8+OIc+ZEOFHmeVAQW12xV3pzKLlBwP8AEkQ8SN5BuWDjnggGgM+w+wdzqhl+DtEoi4eIyswGW4sAcKtk+iaAwbM7Hy3ly1qssMM6kjs5i44iueIKURgSMHlnuOOlAfW2WxkumypFcSxF3Xi+59oQEJxklkXPMHkMnlQGHaPZdrOSOJ54ZJJArcMfaZVXAKl+NF4SQQeHqM9KAstruiuZLiS2jurJpogGkUPN6IPTJ7HGfLrQEdd7vJI0uHN5aEWziOcK0xZCXCZKmIErk9RnoaA2NqN11xYQCe5uLUIWCLwtMxLEEgAdkO4E+ygM17ujvEs2vBLbSQrF23oNLxGPh4sgNGPwefMjpQEDsTsZcanK8duY14E42aQsFHMADKqxyefd3GgJNd28xvzp/wAJtfhIXOMzcPxeLHF2XXh59KA+tS3bSQXKWs17ZRzOAVVmnAIYkD0+x4QSQepoDUg2Cm/pLzSxQwWsphlmYuVMgIHDGqrxOeY7h1FAa2rbJGK1F5FcwTwGURZj7QOHILekjoOHkPHvFAVugM6XbiN4wxCOVZl8SnFw59XG3voDoDeD/wArW/6C1+qOgIT7Ha7eS5ui7FisEaDPcikhR7ByoDZ0fR1G0zzfCrYkzSnsQ0na80YYwY+HI6/GoA3if8z6d8mH/NmoCY3vbOx3t7p8ctzDAp4lKyFg7gsnKPC8JPdzYcyOtAIjVrlhdsW9PsnCKG/EiwiKfHCIB7KA6F1DR9M2igSZHxKq8PGhAkj7+CRD8ZQc4z4nhPPNAVvdtoV1Za60F03Hw2JWKQdGhV4lTHhgDGDzGO8YNAL/AH0/2zd+uP8AyYqAsVm5XaCyI6i1hI9Ys6AZtlcW20OlEOArEYYdWhnUcmHl3jxU4PeKAUm3emyWv2oglGJIkZTg8si4PMHvB5EHzFAXT7JT+rWn6V/3RQG7qcQudlFaXmyWqOCevFGQAc+YGPUxoDW3NzizS0tWQ8V5FJdM2DyOVEK5xgZjR2x4keNAUre/ZPp+sC6g9DtCtwhHTtAcOOXXLDJ8eOgGXtLbWmq2FpqUvKOD+kOMZJRQe0h88yIF9h8aA531jV5Li5kuXP3SSQv6ufIDyAwB6qAbX2O900t5fSSMWd0VmY97F2JPvNAL7b68dNT1FUYgSTSI4/GXtA2D+sqn2UA3fsgv7Ktv8RH/AJM1AWPdxqay24s3weztbdseMUsKgjz9JW+cKAgt1Ojfa65ks2A7SbtpiT8bsYZI4oSR4MWlb3UBXYD/APmX6zf/AMhoCS3k7KxXmsJ2tzCgFrnseJhM/D2rDhHDw4Pys8jyoDHur2jtL+zk0/UGUyySMxDnh7XiIYMrDGJA3cOfIEZ54ArW83dxLpsDyW0rPZu6GRGxxI44ghJx6Q9NhkYPpcwetAKugMkERZgoxknA4mCj2sxAA8yaAfW2uqWsugpaRXdq88cUAKCePmYwgYAkgHofXigK7uD1OC1kuZbmeGFXVUXtJUUkgkn0Sc46cyMc/XQH1o91Au0sl01zbi34nkEnbR8JDqygD0s8Weo6jqeRBoCQ2zv7efXrG6iurZoI1Tjft4sLwPIxyC2ejDHLnQGTfE0GoSWslpf2YMXEG4rlUKklCrA+WD059KAWm11rbxXcccMscyrHH2sqtxLJKfSkYtk55kj1CgJ+LRRbakJrDULRYBLxLJ8KjUpHxZKNGzB3GOWFDAgDxoC2X+9a1+3cUy5NqkLW7S8JyeNgxcLjJUMqjx6nwyBC7xtBtr2/e8i1OxEMoQtxTfdE4VVTiJQWfkuQOWSccutAaWiarDca4LkSxw20S9mrTSKn3NIDCnInLFiAcDOM86AhtgdqpNJvckh4mPBOqMrqy55MrKSrFc5B9Y76AuO9zVba81DTzb3ELoB6b9ooVRxhjxMThfRycHn7aAm98l1a6lBAttfWfFHISQ86L6LDGQfLwoDV17aW0exg0e1uoiOCOOe5ZxHGkacJfhZ8dozHuXPIn2AV3Xdq7ldXAtLxRao8fZIt2q25hQKMN6fAMhTkN6XPoeVAWnfZeWV/aI1vd2zzQOWC9sgLRsMOFyeZyFOPzaA+9G1K1j2dNi13a/CDbyjg7eP48jSOF4uLh/CA64oBCSJgkHHI45EEcvAjkR5igGzuD1KC1e5lubiGFXRUXjlQMSCSfRJ4gBy5kY58qAqG31ssuqTtFLC6TzF0dZoymGOcs3FhMEn42KAZ2+fVrW706KK2u7aR45kcqJ4wSoSRCRkjPNh7M0BD6Lr8djqtlIbiBoHtIraZo5kYKyoAeLhJwFcKeIjGCefWgJbZna2CXXry8luYY7dYTbRM8qLxANGRwgnJUlXbPT0qA0I7u3/2n+G/CrYW2C/advHg5gMWMcWeLi7sdBmgMW8+1ivtRiuLXUbNF7NULm5VWQqzkkAHJ5N3UBAbUbN2TpmwurQOkrrwNOiGSMCMKwdmCA5VjzIzxcqAmto9shFoa2EtwlzdyeixjcSLHGH4gGlHou2AF5E/RzAT9Ae0AUAUBmtbSSQ4jRnPgilj7gK/E6kILMml27j6k3wLFp+7/UJcFbZ1B75CE+hiD9FV9bTNlS41E+zf5HSNCo+oybR7vrqyg7eXsymQG4GJK5xjOQM8+XLNfmz0xbXVXooZz1ZXE+zoSgssqdWpxDNAFAFAT+j7G3tyAYrdyp6M3oL7C2M+zNQbjSdpQeKlRZ5Le/sdI0py4IsUO6G+PxmgXyLsT9C4+mq2WslmuCk+5fk6q0mE26K+AOGgbyDsCfeuPppHWSzfFSXcvyfXaTK5rGx17bAma3cKOrqONQPEsuQPbVnb6StbjdTms8nufgzjKlOPFEDU05hQBQBQBQBQBQFi0jYi+uADHbuFP4T4RfWC+Mj1ZqvuNK2dDdOos8lv8jpGjOXBFgi3Q3x6vAv67E/QuKr5ay2a4KT7l+TqrSZ8z7or4ZKtA3kHIP0qB9NfY6yWb47S7v6h2sytazsneWoJmt3VR+GBxL7WXIHtqzt9I2txupzTfLg/BnKVKceKISphzDNAeUAUBO7GbO/D7kQdp2eVLcXDxfF8sj66g6Qvf0dHpdnO9buHHxOlKnty2Rrafugs0wZZJpT4ZCKfYBn6aylbWa5l7kYx+7/vuJsbSPWyyWGxNhDjgtYiR3uOM+981W1dL3lX3qj7t3kdY0ILgieiiVRhQFHgAAPcKr5Tcnl7zqopH1X5Povt9t1w2CIP/UmUH1BXb6wPfWj1ap5u3LlF/dpfkiXb9jH1EUa3RXHlAb+i6RLdSrDApZ29wHeSe4DxrjcXFO3pupUeEj9Ri5PCHrsfu7t7MB5AJp+vGw9FT+Yp6es8/V0rC6R05WuW4w9mHJcX2v04FjSt4x3vey51R8SQU3aLeTZ2rmPLyupwwiAIU+BYkDPkM1dWmgLq4jt7op8M9fccJ3MIvB9bObyLO7cRgvFIxwokAAY+AYEjPkcUvNA3VtHb3SXXj8CFzCTwXCqXgd+JStsd3NvdhniAgn68Sj0WP56jx/GHP19KvdG6crWz2Z+1Dl1rsfoRqttGW9bmIvWNKltpWhmUq6nmPEdxB7wfGt1Qr069NVKbymV8ouLwzRrqfkKAKAk9A0Oa7mEMC8THmSeQVe9mPcBXC6uqVtT6So8L7v6I/UIObwh77I7AW1kAxUSzd8jjofzF6J6+vnWC0hpqvdNxT2Y8l68/IsqVvGG/iy21T8SQUnXt59nbyGMcczKcN2YHCD4cRIBPqzV5a6vXVeCm8RT58fD8kad1CLxxNrZneFaXjiNS0cp+KkgA4vkkEgny61zvdB3NrHbeJR5r1PtO5hN4LZVPnB3KJtlu0gug0luFgn5nkMI5/OUfFJ/GHuNaDR2nq1BqFX2ofddj9H9iNVtlLfHcxG6lYSQStFKpWRDhlP8A95gjnnzrcUqsKsFUg8p8GV0ouLwzVrofAoCX2X1+SxnE8SqzBSuGzjB9RFRL2zhd0uim2l9D905uDyi4f747v8lB7n/1VTf/ADFr80vt+CR+rnyLpu120m1B5hMkaiNVI4A34RbOck+FU2mdF0rKEHTbec8fpg70K0qjeS+VnyUFAK/fx/V7b9I37orU6r/Fqdi8yFecEJitoQD6RCSABkk4AHUn1d9G8LLB0Xu92TWwtxxAGeQAyt4eCA+C/ScmvOtL6Sd3W3e4uH57/ItKFLYj9S1VTkgqm8zXzaWLshxJIeyQjqCwOSPAhQcHxxVxoSzVzdJS92O993V4nC4qbENxzoa9FKoAaA6N3ba8byxRnOZIz2bnxK4wT5lSCfPNec6as1bXTjH3XvXf/Utbee3DeWmqg7lT3ibJLfW54QO3jBMbePih8j3eB9tXOh9JOzq4l7j4/nuI9eltx3cTnaRSCQRgjkQeoNeiZyVZ80Bkt4GdlRASzEKoHUsTgAe2vkpKMXJ8FxHE6R2G2WSwtwgAMrYMr+LeAP4q9APWe+vNtKaRle1tr/avdX0/L/vgW1GkoL6liqsOxS97Gvm1sisZxJMezBHULjLkezl+tV7oCzVxc5kt0d/f1fnuI1zPZjhdZz6TXoBWHsbkEEEgjmCOoNOO5g6V2E1w3llFM3x8cEny15E+3kfbXmmlbRWtzKnHhxXY/wAcC2oT24JlgqtOxSt52yAvIDLGv9IiUlSOroMkofHvI8/WavtCaTdrV2Jv2JPf9Hz/AD/Qi3FHbWVxOfiK35WnlAFAFANbcN98uvkJ9b1lNafcpdr9CbZ8WOGsaTwoBX7+P6vbfpG/dFanVf41TsXmQrzghMVtCAX7c7oYnvO1cZS3Af8A6hJCfUzfqiqLWC7dG22I8Z7u7r/HeSLaG1PPIfNefloFAJ3fxe5ltoc/FRpCPlHhH7hraar0sU6lTm0vDf6lfePekKqtSQwoBsbh7307mHPVVkA9RKn95aymtFLMadTtXr6Mm2ct7Q36xpPCvoEHvf0IW972iDCXAL8vxx8f6SG/Wr0DQF509tsS4w3d3V+O4q7mGzPd1lEq8I4yNyuhdrcvcuMrAPR/SNnB9i5PtFZ3WO76KgqK4y49i/JKtYZlnkO+sIWQUAlN+d5xXUMXckXF7XY/wUVudWKWzbznzl5L+pXXb9tIWdaQiBQDi3D3mUuYe4Mkg/WBU/uisfrTS9qnU+jXhv8AVk6zfFDVrJE4K+g553p6F8Fvn4BiOYdqvgCT6Q9jZOPBhXouhLt3FqtrjHc/R+BVXENmZTqtzgFAFANbcN98uvkJ9b1lNafcpdr9CbZ8WOGsaTwoBX7+P6vbfpG/dFanVf41TsXmQrzghMitoQB9bmdN7LT+0PWaRn/VHogfsk+2sHrHX27vYX+1Jd73+pZWscQzzL5WeJQUAh99cmdRA/FhQfS5/jW/1bWLL+Z+hWXXxCgVfEYKAYO5GTGoMPGBh7mQ/wAKoNZI5s0+Ul6km1ft9w9qwJZhQFB306d2lgJB1hkVun4LeiR5cyp9laLVuvsXWx1ST8Vv/JFu45hnkIat2Vp0Luk03sdNjJGGlZpT7Twr+yqn2157rBX6W9kuqOF6v7tlnaxxTLlVISQoDnve9PxapMPxVjUf9tW+tjXomgI4sYPm2/u16FVcvNRlMq5OAUAy9xcxF5Mnc0Bb2q8YH7xrN60RzbQlyl5p/gl2b9tr6DsrDFiFALffhpvHaxTgc4pOE/JkHP8AaVffWn1YuNmvKk+ElnvX9GyHeR9lMSFbYrwoAoBrbhvvl18hPresprT7lLtfoTbPixw1jSeFAK/fx/V7b9I37orU6r/Gqdi8yFecEJkVtCAdPbHW3Z2NqmMEQpn1kAn6Sa8v0lU6S7qS/iZcUViCRMVCOgUBz7vgfOpyjPRIx6vQU/x+mvRNX1ixj2vzZV3PxGUqrkjhQF33OPjU4/NHH7JP8KpNYV+wy7V5ki2+IdAV56WgUBC7bW3aWF0mM5hYj1qOIfSBU/RlTYu6cv4l99xyrLMGcxmvTioOqNBtuytoI8Y4IkXHmFANeV3dTpK8582/MuaaxFI3qjH7CgOct6Bzqlz8pf8ALSvSdCrFjT7H5sqbj4jKrVocQoBhbkm/4g3nA/70Z/hWf1lX7Gv+S8mSrT4ncPWsEWQUBWt5Ft2mm3I8E4/ahDfwq00NU2L2m+bx47jjcLNNnNteklSFAFANbcN98uvkJ9b1lNafcpdr9CbZ8WOGsaTwoBX7+P6vbfpG/dFanVf41TsXmQrzghMVtCAdXaYuIYh4RqP2RXk9d5qyf1ZdQ91GzXI/QUBztvY/tW5/6f8Akx16NoL9wp9//plVcfFZUatzgFAXPdC+NUhHisg//W5/hVNp9ZsJ93mjvbfER0JXnZahQGpq65gmHjE4/ZNdrd4rQf1Xmfmfus5WjXJA8SBXq8nhZKZHWUY5D1CvJJcS6R9V+T6FfQc37zP7Tuvlj9xa9I0N+40+z1ZUV/iMrFWhyCgL/uUP/ET5wv8AWlUGsn7l/MvUk2vxB8VgSzCgIna9M2N2B328g/YapujmldU2/mj5nOr7j7Dl6vUCnCgCgGtuG++XXyE+t6ymtPuUu1+hNs+LHDWNJ4UAr9/H9Xtv0jfuitTqv8ap2LzIV5wQmRW0IB1ZpL5giPjGh/ZFeUXCxVkvq/Muoe6jarifoKA533sD/itz/wBP/Kjr0bQP7hT/AJv/AEyqufiMqFW5wCgLpugUHVIfJZCP+2w+o1S6wPFjLtXmjvbfER0HXnhahQGnrb4t5z4ROf2TXe2Wa0F/EvM/M/dZysrYIPhzr1aSzuKU6zhOVB8QK8lmsSaLuPA+q/B9CgOb95n9p3Xyx+4telaG/cafZ6sqK/xGVirM5BQDA3KD/iB/QP8AWlUGsr/Y/wCZepJtPidw96wJZhQEPtk+LC7Ocf0eT38DVO0as3dJfxR8znW9x9hzBXp5ThQBQDW3DffLr5CfW9ZTWn3KXa/Qm2fFjhrGk8KAV+/j+r236Rv3RWp1X+NU7F5kK84ITIraEA6Y2Duu0061b/2lU+tfRP0ivM9K03TvKi+rfjvLehLNNE9VcdQoDn/fEmNTkPikZ/ZA/hXoWr7zYx7X5lXc/EZSKuyOFAXnc1HnUkP4sbn6Mfxqj1heLF9qJFt8Qf1efFoFAV7eDddnp103jEUHrfC/+VWWiKe3eU19c+G8413iDOajXpZUnUWy132tnbSfjQofbwgH6a8uv6fR3NSHKTLik8wTJSoZ0CgOc96S41S59afTGlekaE/caff5sqbj4jKpVqcQoBh7kEzqDnwt2P7cQ/jWe1lf7Gv+S8mSrT3+4elYMsgoCq70Lvs9MuPFgqD9ZlH1Zq30HT276H0y/BHC5eKbOcq9GKoKAKAa24b75dfIT63rKa0+5S7X6E2z4scNY0nhQCv38f1e2/SN+6K1Oq/xqnYvMhXnBCYraEAeG5DVOO0kgJ9KGTIH5j8x+0G94rEazUNmvGqv9y+6/pgsLSWY45DHrMkwKARW+6LGoKfxoFPuaQfwre6tSzZtcpPyTKy69/uF7WgIwUAxNx8Ob+RvxYG+lkFZ7WWWLRLnJeTJVovb7h51gyyCgFtvx1PgtYoAecsnER+Yg/1MvurT6sW+1XlVfCKx3v8AomQ7yWIpCRrbFePvczqXaWHZd8EjL+qx4wfezD2Vg9ZLd07vb6pJeK3fgsrSWYY5F8rPEoK+g5/3x2/Dqcjfjxxt7lCf+Feg6vT2rGK5Nr759SruVioUirsjhQDO3E2+bmeT8WEL851P/hWZ1oni3hDnLPgn+SXZr22/oOmsQWIUArN+mp4igtwebMZW9SjhX3lm+bWs1Xt/bnWfUsLv3vyXiQbyfCIm62JBCgCgGtuG++XXyE+t6ymtPuUu1+hNs+LHDWNJ4UAr9/H9Xtv0jfuitTqv8ap2LzIV5wQmK2hALZu12gFneIznEUn3OTJ5AEjDH1EA58M1V6Ysv1Vs4x95b1+O9HahU2J56jouvN2i2CvgFLv4sOVtOOnpRn6GX/yrYar1viUux+j9CBeR4MUVa0hBQDg3EWGFuZvErGPYCzfWtZHWiss06Xa/RepOtI8WNesgTgr6gc5byNoReXruhzEn3OPwKqTlvacn1Yr0nRFn+ltVGS9p732vq7iprz255KrVmcS7bqNoRa3oRziOfEbeTZ9A+849TGqbTln+otm4+9HeuzrO9vPZn2nQNeeFqFfAJzftYYmt5wOTIYyfNTkfQx91bXVetmlOk+p58f8ABX3kfaTFXWoIYUA6txdhw288xH3yQIPUgJP0v9FYvWittVYU11LPj/gn2cdzYzayxNPGYAEk4A5knuFfqKbeEfG8HNW3eu/DLySYfE+JH+jXp7zlvbXpmjbP9LbRpvjxfa/7wVFWe3Jsr1TzmFAe0A1dw33y6+Qn1vWU1p9yl2v0JlnxY4axpYBQCv38f1e2/SN+6K1Oq/xanYvMhXnBCYraEA9oB4bqNtVnjW0nbEyDCEn74g7s97qO7vHPuNYjTuinSm7imvZfH6P8Pz7iwt62VsviMasyTCE200EXtpJByDkcSE9BIvNc+APQ+RNWGjLz9LcxqdXX2M5Vqe3Bo5rvbN4pGjlUo6nDK3UGvS4VI1IqcHlPgypaaeGFhZSTSLHEpd2OFUdSf4euvlSpGnBzm8JcWEm3hHS2x+hiytIoORYDLkd8jc2x4jPIeQFeaaSu3dXEqvV1dnV+S2ow2I4JmoJ1FvvY21EEbWkDZmcYkYH72h7s/jsPcPWK0+gdFOrJXFVeyuH1f4XmQrmtj2UJEmtqQDygPQaAfW6/bQXcQgmb+kRjGT/6iD8IfnDvHt8cYTTminbz6WmvYf2f45eBY29baWy+JfKzpLK5t/s78Os3iXHaKQ8ZP447vapI9oq00TffpLhTfuvc+zn3Peca9Pbjg5xurZo2KSKVZTgqRgg+Yr0iEozipReU+DKlrDwzPpWmS3EqxQqXdjgAfWT3AeNfitWhQg6lR4SPsYuTwjpfZrR1tLWK3U54FwSO9zzY+1iTXmV9dO5ryqvrf26vsW9KGxFIk6hnQVu9zbQKrWVu2WYYmYfgqfwB5nv8By7+Wt1f0U21c1VuXur68+zl/eYNzW/2LvE1WwIIUAUA3ditgbCW1inuHZnkXJQyhQDk9ww3vNZLSWmLylXlSpRwl14y/wAfYm0qEHFNl/0TS7K0BFsIo8gAkPkkDpliST1rPXVxd3OOlbePoSoRhDgSnw2P8onzl/nUToanyvwP3tLmHw2P8onzl/nToanyvwG0uZH6zZWd0oS4EUijmMsORPgQcg+qpNtVubd7VLKfYfiahLiUDbDYDT47aaaByjxoWVRKGBI7sNk+41odHaYvaleNOospvGcY8iLVoU1FtCfNa8hH1FKVIZSVYHIIOCCOhBHQ18aTWHwA2dj97IAEd+Dy5CZRn56jn7V93fWU0hq5ludr/wBX6P8APiTaV11SGfpuqw3C8UEqSD81gfeOo9tZatbVqEtmpFp/UmRnGXBmLVdBtrnBngjkIGAWUZA8OLriv3QvLihupza+i4eB8lTjLij3StCtrbPweCOMkYJVRkjzbqRXyveXFf4k2xGnGPBGTUtVht14p5UjH5zAe4dT6hX4o21avLZpxbf0PspxjxYr9sN7OQYrAEZ5GZhg/qKeYPm3u761ej9XNl7d1/1Xq/ReJDq3Wd0PEU8khYksSSTkknJJPUk95rVpJLC4EI+KAKAKAzWtw0bB0YqynIZSQQfEEdK/MoxnFxksp9QW4buyO9pCBHfgqw5dsq5B83UcwfNQR5CslpDVx7Tnbb18r9H+SdSuuqYy7DUYp14oZEkXxRgfq6Vl6tvVovFSLT+pMjKMuDNXVdnbW5PFPbxyNjHEyjix4cQ54rtQvrmgsU5tLl1eB+ZU4y4oyaVotvb5+Dwxx56lFAJ9Z6mvzXu69d/6s2+1n2MIx4I91XWYLZeKeZIx+ceZ9S9T7BXy3tK1eWKcW/75iVSMeLFVtnvWMgaKx4kU8jMRhiPzB+D8o8/Ua1mjtXY02qlzvfy9Xfz7OHaQqt03uiK13JOSck8yTWo4EM+aAKAmdA2Xur3j+CQtL2eOPhKjHFnHUjrwn3UBLndjqv8AcpPen+qmQQ9vszdvcfBVt5PhGCeyYcLYAznDY5Y5+dMgmP8Adhqv9yk+cn+qmQQ+0GzF3ZcHwqFou0zwcRU54eHPQnpxD30yCTst3OpyoJEspeE8xxcKEjx4XIP0UBqxbF37Tm3FrKJuEvwMvDlQQCwLYDDJHMHvpkG//uw1X+5SfOT/AFUBHa5sZe2cYlurdokLBQzFfjEEgcie4H3UBBxRliFUEsSAABkknoAB1NAW603davwiRLSZeWRzVHx8ksGB8sV8klJYksjJHybRajbuY3nuY3XkUkZwR61fmKhz0daT40o+CXkftVZrrZYrfR9oblA6i8KEcsydnkepmUkeznX2GjrWHCnHwR9dWb62VHWdJuoZuzuo5UlJwBIDlueORPxhnvBxUuMVFYSwcyXuN2+pojO1nIFVSxOUPIDJ5Bsnl4V9BF7P7MXV7x/BIWl7PHHwkcuLOM5I68J91Abkuwt+s6W7WziaRS6JlclV6n42OVAbZ3Yar/cpPen+qgK5qelzW7mOeJ4nH4MilTjxGeo8xyoCW0bYi/uohNb2zyRkkBgVAJHI9SO+gIjU9Olt5WhnQpIhwynqDgHu8iKAn/8AYrU4Yjci3lSMJ2naKwGEwDn0WzjHOvkoxmsSWV9Qng2dmJ9YuuMWctzLwY48S5xxZx8du/hPTwqHLR1pLjSj4I6KrNdZsw2Ou3LSohunaFuzkUS44W8DhgDX2Gj7WHu0o+CDqzfWRFpsXqFxJMiW8kkkLBZRxKSrHOASW59O6paSisI5vebf+7DVf7lJ85P9VfQQN5oNxHcG1eF/hAwOyUcT5KhhgLnPokHlQE7Juy1ULxGykxjPIoT80Nn2YoCq3Nu8bFJFZHU4KsCCD4EHmKAd32M3S/8A+h/89AMmGTU/tgQyWwsMnDel2xHByxzxnj8R0z30BXtV1CGTaOyjjKmWKCYSkd3EhKqT4j0jju4/OgLJtXJqYaP7XJaMuD2nwgyZzyxw8DDljOc0AuI9SuLnXrO21ZLZXtw7xiEPwtJIisoYuxyRwAjGOY76AZW1C6j6Lae1ryHpJcK/pHPcyty5d2PbQCW2s231Wy1T4RcQRxv2RjiifieIRkqWKMrLxMWUZOfLHIUA4t220Ut/YR3MyoruzgiMMF9F2UYDMT0HjQHP+3u8q61CM208cCokvGDGrhsrxqMlnYYwx7qAn/sdNMjkvZpXUFoYhwZHxWc4LDwPCCP1jQFz253pS2GqJbGOM2wVDKcMZMPnJUhschjljng8+fIDUXW9O1nV7BolZnhErPxxgBgqhowevFwtkgeZoCW3r7w59MmtkhjjcSAtJxhs8IKjC4I4T15nPd7QNvfJYxy6csrL6cU0Loe8FpEQj1EN08h4UBe3kUcKsR6XIA9/Ikjz5A+6gKzsHsrHpkUsYI+63DuPkk4jX2IB7SaAjtZ/5gsP8LNQG5tlrWoQ3NrHZWqzxSH7szI54AGX8MMFT0SfjA9PZQFa+yGso2sInIzMJ1WLA9I8QbiUd5zgHHiBQFs0cRaZa2Nq/IuywDzlZWdj7WB+cKAUX2Reidndw3SjlOnAxxy448dT4lSPmmgHls4oNnbg8wYI+R+QtAV3YjYsadeXzRY+D3AiaMfiFTLxp6hxAg+Bx3UBr7t/65rH+N/gaAxbuP7Q1r/FL9T0Bv61NrgncWkenmDP3MymbjxgfG4WxnOelAVjc3qAvLzUbu4EYvCY0IQEKsarwZTiJOCUGeZ6DpQFq1yXWIpXe2S0uIOfDE3HHKOXL0i3Cxz16Z8u4DmDaKS4a5ma74hcFz2gcYIbwx3DHQdMYxQDg+xm6X//AEP/AJ6AZUOi3o1A3BvibXJ/ovZDoUwBx5yMN6WfLFAQutTQnaDT1XhM6wzdpjGQhQ8Ab28RA8/OgJ3arR72dkNnf/BAoPEOwSXiJxg+kfRxz99AKraXdtcyanafCL/tpJ+JnlEaxMiQdl8QBsFzxgDA5dedAMfQtD1O3mAe/S5tcnlNF92C9w41PpN09I9efLuoCg/ZH6pCUtrcMDMrmRgOqoVxz8OI4OPzaAt+4r+x4Plyf5j0BzJqP32T5bfWaAZX2PuuRwX0kUrBe3jCoScDjU5C57sgnHmAO+gGZtXuuS+1KO8kl+5AJ2kJTPHwZ5cWeStyB5Z6+wCH1afS9K1exSFI4Se0E7KxwgdQsfHknHpZ8MDn0oCe3j7uxqslvIJ+yEYIb0OLiRip9E8QweR8c58uYGvvn1iKKyS2LDtZpYgqZ58KSIxYjw9HGfE0Bvb1Na+BxWVz3R3iF/0ZSRXHzCfbigImfb+3vdS023s5O0TtZJJDwsvNYZAg9IDPxmPsFASes/8AMFh/hZqAjt7+8C50yS3W3SFhKrlu1VjzUqBjhdfGgKBsbq11rmr27XZBjtszcCDCLwkEYGTkl+EcycigGntrtVpMM8cWoEGWLEqAxyNwE9GBUEA+jQGrva09NQ0ZpofTCKt1EeYyuMnl1+9s3I94FAG2uoyW2gxzwtwyRpasp8w8PI+IPQjvBIoCybEbUR6jaJcR4BPoyJnJSQYyp+seIIoCA3b/ANc1j/G/wNAY93H9oa1/il+p6AkNZ2d1OSd3g1XsImOVi+CxvwjA5cROW55PtoBc7I7spl1G8C3zxvb8KrNEoVmlkRJMtHxH7mA2CucN4jFANfZayv4g631zFcDA4GSIo/nxc+H3D20Bz1vp1SG41SRoGDKqLGzLzDOoOcHvxkLn82gKZZalNDnsZZI+LGeB2XOM4zgjOMn30Btf7RXf96uP+9J/qoDThvZEftEkdZDk8asQ2T19IHPOgJrTrnVJwTA99KFOCY2mcA+fDnFAfV3ouqylTLb37leal4524c46ZHLoOngKA9vtW1W3wk09/DxDkskk6ZHkGIyM0BiXY7UZFMvwO5YHLFjG+T3k8xk5+mgNJNSuoMxCaeLhJzGHdOE9/o5GDQGOw0i4uOIwQTTYPpGON3wTnGSoOM4PWgPI9HuGlMKwSmYdYhG5cY580xxD3UBLSahqsTLbtLfRswHBCXnUsCSBwx5yckEDA7qAitT0q4hw1zDNFxk4MsbrxHlnBYDiPMZ9dAWPSdP1sRA266gsWOQjaZVx5AEZHqoCt3UU7TlZBKbgsAVcMZS/IAYPpFugA69KAmLvSNWlXhlgv5FBzh452GfHBHWgIie1ubWRS6TW8nVSyvG2OmRnB8uVAScttqmBcMl9hUyJiJ8CMjJIk7lxzznFAaqWt9eDiCXVyE9HiCyyhSeeM88eOKA1Irie2dgrywuPRYBmRuXcwGDyPcaAkZtntRmPaPa3khYA8bQzMSMcvSIORigM8llqsURDR36QqpyCs6oqY55yOELj2UBg0+HULxTFD8KnQYBVTI6DHMAj4oxjkPKgPLqz1Cw5OtzbBj/7kYY+sYDHFAZNMg1N1Mtut6yyEkvEJiHYciSy/GPdQHstrqcAeVkvogxy7lZkBPizHGT5mgNH/aK7/vVx/wB6T+dAay6nMJO1E0glPWTjbj6AfGznoAPZQG3dbS3kiFJLu5dCMFXmkZSD4gtigIqgPKAKAKAvW7veQ+lRyokCy9owbLOVxgY7gc0B0Rre0LQaa16EDMsKy8GcDJCnGcedALzYLaBdb1NZ57dENpATGvEXHG7qAxyBzUZx5kHqBQFg2i3jtbavBp/YhkkMas/EeINK3CCB0wMjPjzoCsfZH6RGIre6CgS9oYmIHxlKlhnx4Spx8o0BA/Y5apwXs0B6TQ8Q+XGRj9ln91ANHS9mez127vMei9tHg93GxKtjzAhHz6Ay7RbOdtq2nXQHKFZeM+pR2fP5TE++gI3Vo4rzaGCCVQ62lo04B5jtndBzHQ4Xhb148KA+ttN4zWOpW1mIVdZQhdyxBAkdkHCMY5Yzz69OXWgPN6ekRmbTLnhAlTUII+LHMoz5wT34IBHhz8aAm94O0VxZQRyWts1y7ShCiq5IUqx4vQBPUAe2gIzedbJcaLLJcxBHWESqrc2jlwOQPjk8J9dAb0li8+hiGMZeSxVFBOPSaIAZPcOdAQO0t0mz+jrHbDMrfc1fHWZgS0jHyAJAPgo6DkBzXLIWJZiSSckk5JJ6knvNAdiwzypp6PBH2sq26FIywXibgXlxHkKAWu3e2WppZyR3empBHcA2/afCFfDSKw+KuSeQJ9lAXPXLpNF0kvbxKRAqKqZwGZmRSzEDJOWLHx8qA+tmNQTWtLDXEKhZg6OmcgFWK8Sk8weQYd4PfyzQGpuTj4dIhXweUe6V6A2t3u011fxym8smtuEgLxBgHBBzhXAPLA8vSoDnDeLZRQ6ldxQACNZSFC9F6EqPABiRjuxigK5QBQBQBQBQBQBQHVG2X/L0n+DT91KAVn2PGpRxX8sbsFM0PCmT1ZWB4R5kZPsoBj7SbuZLnWLfUBMqxxtEzIQeLiibiAHdg4HXpzoCvfZIapH2NtbcQMvaGUqDzCBWUE+GS3L5JoBT7u9U+DalaSk4AlCsfzX9BvoY0B03vI1X4Lpl3KDhuyKKe/jkwi+4sD7KAzbCar8K0+1nzktEoY/nr6LftKaAU2w+0sb7TXUkjgCYSQRkkYJVowgz5rHy8SR40Bcdt93Ul9qdreLMqJEEDqQeLEcjP6Pcc5xz6edAZd6mqRrLplvxDtX1CB+HPMIr4LEeGSB7/CgJzbfaoaeLV3C9lLcrDIx/ARlc8Q59xUE57s0BUfsgdOuJLBZIXbsonzNGOjKcBXOOZ4T3dPSz3UBa4dSNtoyTqoYxWKyAHoSsQIB91ARrhNd0XuDyx5+RcJ9IHGPap86A5cuIGRmRwVZSVYHqGBwR76A611bU3ttHM8WOOK1V14hkZCL1HfQHPG1O8q81CJIrgRcCSLKOBCp4lDAc8nlhjQHQO0tgusaSUt5VAnRHRzkjKsj4YDmPilT3g+rFAebIaYNH0sJcyqRCHkdxkLzJbAzzPXA7ye6gNTcpJxaRC3i8p98slAbuyO0LappnaxuIZ2Ro2KAHs5gMZAbPLmGAOeRFAcraxayxTyxz57VXYScRJJfJycnrk889+aA06AKAKAKAKAKAKAnbjbG+khMD3UzRFeAoW9HhGOWPDlQEIjkEEEgjmCOoPke6gLLFvC1NV4Bez4AxzbJ+cef00BXbm5eRi8jM7tzLMSxJ8yeZoDGrY6UBNaptde3EfZT3MskZIJV2JGR05UB7pm2F9bxiKC6ljjGcIjEAZOTj286AhC3PPfQFlt94OpInAt7PwgY5tk+85P00BCvqkzTCdpXaYMHEhYluJSCDk88gge6gNzWNqby6QJc3EkqBuIK7ZAbBGfXgn30BsS7bX7RGFruYxlOAoXyChGMEd4xyoD5k2yvmhMBupjEU7Pg4vR4MY4ceGOVAYtI2qvLVDHbXMsSFuIqjEDiIAzjxwB7qAjb68eZ2klYu7niZj1JPUmgJe42zv3iML3UzRFeAoW9Er0xjwxQEFmgJbRdp7u0yLa4liB5lVY8Ofk9M0Aa1tPd3eBc3EsoHMKzHhz48I5Z9lAZtM2wvreMRQXUsca5witgDJJPL1nNAYNG2lurQMttcSRBjlgjEAkd9AaepajLcSNLO7SSNjidjknAAGT6gB7KA1aAKAKA6u+18X5KP5i/yryfpqnzPxZdbK5B9r4vyUfzF/lTpqnzPxY2VyD7Xxfko/mL/ACp01T5n4sbK5B9r4vyUfzF/lTpqnzPxY2VyD7Xxfko/mL/KnTVPmfixsrkH2vi/JR/MX+VOmqfM/FjZXIPtfF+Sj+Yv8qdNU+Z+LGyuQfa+L8lH8xf5U6ap8z8WNlcg+18X5KP5i/yp01T5n4sbK5HklnCoJaOIADJJVQAPM45V9jUqyeFJ+LDUUVa5220hG4TJET4rEWHvC4q2hojSUlnD73j1ODrUif0uS0uE7SAQyJ0yqr18CMZB8jVfXhc0JbFXKf1bOkXCSyjX1nUrC1x8IMEZPMAqpYjyUAnHnXW2try5+EpPvePE+TlThxI7TtrNKmYKkkIYnADx8GT5FlAqRV0ZpGlHalGWPo8+R+VVpPcWC4t7eNSzpCijvZUA95quhKvN7MXJv6ZOr2Ussr91tdpMZwZYCfzE4x71UirGnozSU1lRl3vHmcnWpLrLFHZQsAwijwQCPQXofZVZKpVi8OT8WdUotZwQWr7SaZbMUmeEOOqrGGI9fCpwfI1YW+j9IV47UFLHPOPM5yqUovDNjRNX0+7OLdoXbGeHgAbHyWANc7m1vbbfVUkued32PsZ05cCX+18X5KP5i/yqF01T5n4s6bK5B9r4vyUfzF/lTpqnzPxY2VyD7Xxfko/mL/KnTVPmfixsrkH2vi/JR/MX+VOmqfM/FjZXIPtfF+Sj+Yv8qdNU+Z+LGyuQfa+L8lH8xf5U6ap8z8WNlcg+18X5KP5i/wAqdNU+Z+LGyuQfa+L8lH8xf5U6ap8z8WNlcg+18X5KP5i/yp01T5n4sbK5B9r4vyUfzF/lTpqnzPxY2VyNmuR+goAoAoAoAoAoAoAoCkb2bK6ntUhtUd+KTMgT8VRyB59OLB/VFX2gK1vRryqVpJYW7PP/AB5ka6jKUUoi6i3fulhcXN2Xgki+IjAYbkvX5RPCMd4rSvTMZ3VOhQSmpcWur/HFkNUGoOUt2DY3KXLrflFJ4HibjHd6OOEnzBOP1jXLWSEXabT4prHfx/v6H6tW9sp9xcyXl3xSN6c8gGTk44mwB6hnAHgKt4xha0MRW6K8vycMuct/WTO8HZEadJGiymQSIWyV4SCDg955VC0VpJ30JScdnDxzOlal0b4l52Ts31XRTbvJwtHNwB2HFyTgccsjPJ+H2VSX9aGjtJqso5TjnC3ccr0ySKcXVpbP1FftJpJtLmW3L8ZjIHEBjOQD0ycda1FndK5oRrJYz1EOcNmTidF3ol+AsLcZmMGI+YHplBjmcAe2vOKTpK7Tq+7tb+zJavOxu5Ce0bdhdPL/AE0fB4sEmQvE5LdwwH6nrnyNbK40/bRp/s/ty5Ykt3gQI288+1uK1Zq8F8qwPxvHOFRk/CIfhGPJv41aVNmtat1FhOO9Pq3ehyW6e7mdO15WXIUAUAUAUAUAUAUAUAUAUAUAUAUAUAUAUAUAUB8TyqilnIVVBJYnAAHUk+FfuEHOSjFZbPjaSyxC7ebXyalOsNuG7ANwxp0Mj9OIj6geg8816BovRkLGk6lXG3je+S5L15lXWquo8LgMvdvsmljHlmV7iTHGQQQoHMIvkO8959QrM6Z0jO8niKahHh+X6EuhSUFv4iJ0NgLmAk4AlQkn5S1ubpN0JpfK/Ir4e8hhb+GHwi2GefZN9Lcqz2q6apVO30JN3xRYtxo/oEv+Jb/Lhqu1n/e4/wDBecjtae4+0Wu83+07r5Q/cStLoX9xp9nqyJX+Ix/fDkgtVllbhjSJSzYJwMDuAJPsrAdDOtXdOCy23gstpRjllP2gvLXWohaWl0vaBhL6UUvxVBB6qPxhVzZ0rnRU/wBRXp+zw4ri+xvkcKko1lsxYqdLv5NNvSeGORoXKMCAwPCSDwt1Q+BHMd/hWtr0YX9tjLSks8vHn2EKLdOfYdJwShlVh0YAj1EZrzGcXGTi+ot08rJ91+T6FAFAFAFAFAFAFAFAFAFAFAFAFAFAFAFAFAVfeNo093Z9jbEcRdSwLcIKDJwT388cvKrbQ11RtbjpavDDx17zhcQlKOIir/3Uah+LF/3B/KtV/wDR2XN+BC/S1Cx7AbAXlpexzTLGEUMDwuCeakDl66r9KaZtbm2lTpt5eOK+p1o0JQmmzBtfuomaZ5bIoyOxbs2PCVJOSATyK9euMeddLDWKkqahcZTSxlb08HypavOYkNZ7rNQlcdqEjHQs8gbA8guSfoqZU1gsoR9ht/RLH4Pwrao3vGRqGyskOl/BLB2EoKkPx8BJ4wzniHTIzy8OVZujpGFW+/UXK9nfuxndjC3EqVJqnswFzc7sNTdiz8DserNNkn1k8zWjjrDYQWzHKXJLcRXbVGXbYvZO8WK6h1CRnjmjEajtS/CPSBxn4vUe6qTSOkraU6VS1WHFtvdjl49Z3pUZJNSKVebrtQhk+4cMgHxXRwhx5gkEH2mrynrBZVIf6m76NZ/ycHbVE9xu7Pbpbh5A14yxxg5ZVbidh3jI5LnxyT5Vwu9ZKMYYt03Lqb3JfnsPsLWTftDoVcDA5Acqw7eWWSPa+AKAKAKAKAKAKAKAKAydmKmdBE55DsxToIjIdmKdBEZDsxToIjIdmKdBEZDsxToIjIdmKdBEZDsxToIjIdmKdBEZDsxToIn3IdmKdBEbTDsxToIjaYcAp0ERkOzFOgiNoOzFOgiMh2Yp0ERtMOAU6CIyHZinQRG0HBToIjaDsxToIjIdmKdBE+ZDsxToIjIdmKdBEZDsxToIjIdmKdBEZDsxToIjIdmKdBEZDsxToIjIdmKdBEZP/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Rectangle 12"/>
          <p:cNvSpPr>
            <a:spLocks noGrp="1" noChangeArrowheads="1"/>
          </p:cNvSpPr>
          <p:nvPr>
            <p:ph type="title"/>
          </p:nvPr>
        </p:nvSpPr>
        <p:spPr>
          <a:xfrm>
            <a:off x="467544" y="843696"/>
            <a:ext cx="8406556" cy="713096"/>
          </a:xfrm>
          <a:noFill/>
        </p:spPr>
        <p:txBody>
          <a:bodyPr/>
          <a:lstStyle/>
          <a:p>
            <a:pPr eaLnBrk="1" hangingPunct="1"/>
            <a:r>
              <a:rPr lang="en-GB" altLang="en-US" sz="2800" b="1" dirty="0" smtClean="0">
                <a:latin typeface="+mn-lt"/>
              </a:rPr>
              <a:t>History shaped by various attempts to tax land “betterment”</a:t>
            </a:r>
          </a:p>
        </p:txBody>
      </p:sp>
      <p:sp>
        <p:nvSpPr>
          <p:cNvPr id="10" name="Rectangle 13"/>
          <p:cNvSpPr txBox="1">
            <a:spLocks noChangeArrowheads="1"/>
          </p:cNvSpPr>
          <p:nvPr/>
        </p:nvSpPr>
        <p:spPr bwMode="auto">
          <a:xfrm>
            <a:off x="536575" y="1772816"/>
            <a:ext cx="5763617" cy="459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4F4F51"/>
                </a:solidFill>
                <a:latin typeface="+mn-lt"/>
                <a:ea typeface="+mn-ea"/>
                <a:cs typeface="+mn-cs"/>
              </a:defRPr>
            </a:lvl1pPr>
            <a:lvl2pPr marL="742950" indent="-285750" algn="l" rtl="0" eaLnBrk="0" fontAlgn="base" hangingPunct="0">
              <a:spcBef>
                <a:spcPct val="20000"/>
              </a:spcBef>
              <a:spcAft>
                <a:spcPct val="0"/>
              </a:spcAft>
              <a:buChar char="–"/>
              <a:defRPr sz="2600">
                <a:solidFill>
                  <a:srgbClr val="4F4F51"/>
                </a:solidFill>
                <a:latin typeface="+mn-lt"/>
              </a:defRPr>
            </a:lvl2pPr>
            <a:lvl3pPr marL="1143000" indent="-228600" algn="l" rtl="0" eaLnBrk="0" fontAlgn="base" hangingPunct="0">
              <a:spcBef>
                <a:spcPct val="20000"/>
              </a:spcBef>
              <a:spcAft>
                <a:spcPct val="0"/>
              </a:spcAft>
              <a:buChar char="•"/>
              <a:defRPr sz="2400">
                <a:solidFill>
                  <a:srgbClr val="4F4F51"/>
                </a:solidFill>
                <a:latin typeface="+mn-lt"/>
              </a:defRPr>
            </a:lvl3pPr>
            <a:lvl4pPr marL="1600200" indent="-228600" algn="l" rtl="0" eaLnBrk="0" fontAlgn="base" hangingPunct="0">
              <a:spcBef>
                <a:spcPct val="20000"/>
              </a:spcBef>
              <a:spcAft>
                <a:spcPct val="0"/>
              </a:spcAft>
              <a:buChar char="–"/>
              <a:defRPr sz="2200">
                <a:solidFill>
                  <a:srgbClr val="4F4F51"/>
                </a:solidFill>
                <a:latin typeface="+mn-lt"/>
              </a:defRPr>
            </a:lvl4pPr>
            <a:lvl5pPr marL="2057400" indent="-228600" algn="l" rtl="0" eaLnBrk="0" fontAlgn="base" hangingPunct="0">
              <a:spcBef>
                <a:spcPct val="20000"/>
              </a:spcBef>
              <a:spcAft>
                <a:spcPct val="0"/>
              </a:spcAft>
              <a:buChar char="»"/>
              <a:defRPr sz="2000">
                <a:solidFill>
                  <a:srgbClr val="4F4F51"/>
                </a:solidFill>
                <a:latin typeface="+mn-lt"/>
              </a:defRPr>
            </a:lvl5pPr>
            <a:lvl6pPr marL="2514600" indent="-228600" algn="l" rtl="0" fontAlgn="base">
              <a:spcBef>
                <a:spcPct val="20000"/>
              </a:spcBef>
              <a:spcAft>
                <a:spcPct val="0"/>
              </a:spcAft>
              <a:buChar char="»"/>
              <a:defRPr sz="2000">
                <a:solidFill>
                  <a:srgbClr val="4F4F51"/>
                </a:solidFill>
                <a:latin typeface="+mn-lt"/>
              </a:defRPr>
            </a:lvl6pPr>
            <a:lvl7pPr marL="2971800" indent="-228600" algn="l" rtl="0" fontAlgn="base">
              <a:spcBef>
                <a:spcPct val="20000"/>
              </a:spcBef>
              <a:spcAft>
                <a:spcPct val="0"/>
              </a:spcAft>
              <a:buChar char="»"/>
              <a:defRPr sz="2000">
                <a:solidFill>
                  <a:srgbClr val="4F4F51"/>
                </a:solidFill>
                <a:latin typeface="+mn-lt"/>
              </a:defRPr>
            </a:lvl7pPr>
            <a:lvl8pPr marL="3429000" indent="-228600" algn="l" rtl="0" fontAlgn="base">
              <a:spcBef>
                <a:spcPct val="20000"/>
              </a:spcBef>
              <a:spcAft>
                <a:spcPct val="0"/>
              </a:spcAft>
              <a:buChar char="»"/>
              <a:defRPr sz="2000">
                <a:solidFill>
                  <a:srgbClr val="4F4F51"/>
                </a:solidFill>
                <a:latin typeface="+mn-lt"/>
              </a:defRPr>
            </a:lvl8pPr>
            <a:lvl9pPr marL="3886200" indent="-228600" algn="l" rtl="0" fontAlgn="base">
              <a:spcBef>
                <a:spcPct val="20000"/>
              </a:spcBef>
              <a:spcAft>
                <a:spcPct val="0"/>
              </a:spcAft>
              <a:buChar char="»"/>
              <a:defRPr sz="2000">
                <a:solidFill>
                  <a:srgbClr val="4F4F51"/>
                </a:solidFill>
                <a:latin typeface="+mn-lt"/>
              </a:defRPr>
            </a:lvl9pPr>
          </a:lstStyle>
          <a:p>
            <a:pPr marL="342900" marR="0" lvl="0" indent="-342900" algn="just" defTabSz="914400" rtl="0" eaLnBrk="1" fontAlgn="base" latinLnBrk="0" hangingPunct="1">
              <a:lnSpc>
                <a:spcPct val="100000"/>
              </a:lnSpc>
              <a:spcBef>
                <a:spcPts val="675"/>
              </a:spcBef>
              <a:spcAft>
                <a:spcPts val="600"/>
              </a:spcAft>
              <a:buClrTx/>
              <a:buSzTx/>
              <a:buFontTx/>
              <a:buChar char="•"/>
              <a:tabLst/>
              <a:defRPr/>
            </a:pPr>
            <a:r>
              <a:rPr kumimoji="0" lang="en-GB" altLang="en-US" sz="1800" b="0" i="0" u="none" strike="noStrike" kern="0" cap="none" spc="0" normalizeH="0" baseline="0" noProof="0" dirty="0" smtClean="0">
                <a:ln>
                  <a:noFill/>
                </a:ln>
                <a:solidFill>
                  <a:srgbClr val="2F5626"/>
                </a:solidFill>
                <a:effectLst/>
                <a:uLnTx/>
                <a:uFillTx/>
              </a:rPr>
              <a:t>Churchill’s Betterment Levy (1930s)</a:t>
            </a:r>
          </a:p>
          <a:p>
            <a:pPr marL="342900" marR="0" lvl="0" indent="-342900" algn="just" defTabSz="914400" rtl="0" eaLnBrk="1" fontAlgn="base" latinLnBrk="0" hangingPunct="1">
              <a:lnSpc>
                <a:spcPct val="100000"/>
              </a:lnSpc>
              <a:spcBef>
                <a:spcPts val="675"/>
              </a:spcBef>
              <a:spcAft>
                <a:spcPts val="600"/>
              </a:spcAft>
              <a:buClrTx/>
              <a:buSzTx/>
              <a:buFontTx/>
              <a:buChar char="•"/>
              <a:tabLst/>
              <a:defRPr/>
            </a:pPr>
            <a:r>
              <a:rPr kumimoji="0" lang="en-GB" altLang="en-US" sz="1800" b="0" i="0" u="none" strike="noStrike" kern="0" cap="none" spc="0" normalizeH="0" baseline="0" noProof="0" dirty="0" smtClean="0">
                <a:ln>
                  <a:noFill/>
                </a:ln>
                <a:solidFill>
                  <a:srgbClr val="2F5626"/>
                </a:solidFill>
                <a:effectLst/>
                <a:uLnTx/>
                <a:uFillTx/>
              </a:rPr>
              <a:t>Development Land Tax (1970s)</a:t>
            </a:r>
          </a:p>
          <a:p>
            <a:pPr marL="342900" marR="0" lvl="0" indent="-342900" algn="just" defTabSz="914400" rtl="0" eaLnBrk="1" fontAlgn="base" latinLnBrk="0" hangingPunct="1">
              <a:lnSpc>
                <a:spcPct val="100000"/>
              </a:lnSpc>
              <a:spcBef>
                <a:spcPts val="675"/>
              </a:spcBef>
              <a:spcAft>
                <a:spcPts val="600"/>
              </a:spcAft>
              <a:buClrTx/>
              <a:buSzTx/>
              <a:buFontTx/>
              <a:buChar char="•"/>
              <a:tabLst/>
              <a:defRPr/>
            </a:pPr>
            <a:r>
              <a:rPr kumimoji="0" lang="en-GB" altLang="en-US" sz="1800" b="0" i="0" u="none" strike="noStrike" kern="0" cap="none" spc="0" normalizeH="0" baseline="0" noProof="0" dirty="0" smtClean="0">
                <a:ln>
                  <a:noFill/>
                </a:ln>
                <a:solidFill>
                  <a:srgbClr val="2F5626"/>
                </a:solidFill>
                <a:effectLst/>
                <a:uLnTx/>
                <a:uFillTx/>
              </a:rPr>
              <a:t>Section 106 (1971</a:t>
            </a:r>
            <a:r>
              <a:rPr kumimoji="0" lang="en-GB" altLang="en-US" sz="1800" b="0" i="0" u="none" strike="noStrike" kern="0" cap="none" spc="0" normalizeH="0" noProof="0" dirty="0" smtClean="0">
                <a:ln>
                  <a:noFill/>
                </a:ln>
                <a:solidFill>
                  <a:srgbClr val="2F5626"/>
                </a:solidFill>
                <a:effectLst/>
                <a:uLnTx/>
                <a:uFillTx/>
              </a:rPr>
              <a:t> </a:t>
            </a:r>
            <a:r>
              <a:rPr kumimoji="0" lang="en-GB" altLang="en-US" sz="1800" b="0" i="0" u="none" strike="noStrike" kern="0" cap="none" spc="0" normalizeH="0" baseline="0" noProof="0" dirty="0" smtClean="0">
                <a:ln>
                  <a:noFill/>
                </a:ln>
                <a:solidFill>
                  <a:srgbClr val="2F5626"/>
                </a:solidFill>
                <a:effectLst/>
                <a:uLnTx/>
                <a:uFillTx/>
              </a:rPr>
              <a:t>- now)</a:t>
            </a:r>
          </a:p>
          <a:p>
            <a:pPr marL="342900" marR="0" lvl="0" indent="-342900" algn="just" defTabSz="914400" rtl="0" eaLnBrk="1" fontAlgn="base" latinLnBrk="0" hangingPunct="1">
              <a:lnSpc>
                <a:spcPct val="100000"/>
              </a:lnSpc>
              <a:spcBef>
                <a:spcPts val="675"/>
              </a:spcBef>
              <a:spcAft>
                <a:spcPts val="600"/>
              </a:spcAft>
              <a:buClrTx/>
              <a:buSzTx/>
              <a:buFontTx/>
              <a:buChar char="•"/>
              <a:tabLst/>
              <a:defRPr/>
            </a:pPr>
            <a:r>
              <a:rPr kumimoji="0" lang="en-GB" altLang="en-US" sz="1800" b="0" i="0" u="none" strike="noStrike" kern="0" cap="none" spc="0" normalizeH="0" baseline="0" noProof="0" dirty="0" smtClean="0">
                <a:ln>
                  <a:noFill/>
                </a:ln>
                <a:solidFill>
                  <a:srgbClr val="2F5626"/>
                </a:solidFill>
                <a:effectLst/>
                <a:uLnTx/>
                <a:uFillTx/>
              </a:rPr>
              <a:t>Planning Gain Supplement</a:t>
            </a:r>
            <a:r>
              <a:rPr kumimoji="0" lang="en-GB" altLang="en-US" sz="1800" b="0" i="0" u="none" strike="noStrike" kern="0" cap="none" spc="0" normalizeH="0" noProof="0" dirty="0" smtClean="0">
                <a:ln>
                  <a:noFill/>
                </a:ln>
                <a:solidFill>
                  <a:srgbClr val="2F5626"/>
                </a:solidFill>
                <a:effectLst/>
                <a:uLnTx/>
                <a:uFillTx/>
              </a:rPr>
              <a:t> (1990s)</a:t>
            </a:r>
            <a:endParaRPr kumimoji="0" lang="en-GB" altLang="en-US" sz="1800" b="0" i="0" u="none" strike="noStrike" kern="0" cap="none" spc="0" normalizeH="0" baseline="0" noProof="0" dirty="0" smtClean="0">
              <a:ln>
                <a:noFill/>
              </a:ln>
              <a:solidFill>
                <a:srgbClr val="2F5626"/>
              </a:solidFill>
              <a:effectLst/>
              <a:uLnTx/>
              <a:uFillTx/>
            </a:endParaRPr>
          </a:p>
          <a:p>
            <a:pPr marL="342900" marR="0" lvl="0" indent="-342900" algn="just" defTabSz="914400" rtl="0" eaLnBrk="1" fontAlgn="base" latinLnBrk="0" hangingPunct="1">
              <a:lnSpc>
                <a:spcPct val="100000"/>
              </a:lnSpc>
              <a:spcBef>
                <a:spcPts val="675"/>
              </a:spcBef>
              <a:spcAft>
                <a:spcPts val="600"/>
              </a:spcAft>
              <a:buClrTx/>
              <a:buSzTx/>
              <a:buFontTx/>
              <a:buChar char="•"/>
              <a:tabLst/>
              <a:defRPr/>
            </a:pPr>
            <a:r>
              <a:rPr kumimoji="0" lang="en-GB" altLang="en-US" sz="1800" b="0" i="0" u="none" strike="noStrike" kern="0" cap="none" spc="0" normalizeH="0" baseline="0" noProof="0" dirty="0" smtClean="0">
                <a:ln>
                  <a:noFill/>
                </a:ln>
                <a:solidFill>
                  <a:srgbClr val="2F5626"/>
                </a:solidFill>
                <a:effectLst/>
                <a:uLnTx/>
                <a:uFillTx/>
              </a:rPr>
              <a:t>CIL (2012 - onwards)</a:t>
            </a:r>
          </a:p>
          <a:p>
            <a:pPr marL="342900" marR="0" lvl="0" indent="-342900" algn="just" defTabSz="914400" rtl="0" eaLnBrk="1" fontAlgn="base" latinLnBrk="0" hangingPunct="1">
              <a:lnSpc>
                <a:spcPct val="100000"/>
              </a:lnSpc>
              <a:spcBef>
                <a:spcPts val="675"/>
              </a:spcBef>
              <a:spcAft>
                <a:spcPts val="600"/>
              </a:spcAft>
              <a:buClrTx/>
              <a:buSzTx/>
              <a:buFontTx/>
              <a:buChar char="•"/>
              <a:tabLst/>
              <a:defRPr/>
            </a:pPr>
            <a:r>
              <a:rPr lang="en-GB" altLang="en-US" sz="1800" kern="0" dirty="0" smtClean="0">
                <a:solidFill>
                  <a:srgbClr val="2F5626"/>
                </a:solidFill>
              </a:rPr>
              <a:t>Gordian Knot – why?</a:t>
            </a:r>
          </a:p>
          <a:p>
            <a:pPr marL="342900" marR="0" lvl="0" indent="-342900" algn="just" defTabSz="914400" rtl="0" eaLnBrk="1" fontAlgn="base" latinLnBrk="0" hangingPunct="1">
              <a:lnSpc>
                <a:spcPct val="100000"/>
              </a:lnSpc>
              <a:spcBef>
                <a:spcPts val="675"/>
              </a:spcBef>
              <a:spcAft>
                <a:spcPts val="600"/>
              </a:spcAft>
              <a:buClrTx/>
              <a:buSzTx/>
              <a:buFontTx/>
              <a:buChar char="•"/>
              <a:tabLst/>
              <a:defRPr/>
            </a:pPr>
            <a:r>
              <a:rPr lang="en-GB" altLang="en-US" sz="1800" kern="0" dirty="0" smtClean="0">
                <a:solidFill>
                  <a:srgbClr val="2F5626"/>
                </a:solidFill>
              </a:rPr>
              <a:t>Planning system post 1947 was only half the job.  Nationalised development rights but not land ownership or land value</a:t>
            </a:r>
          </a:p>
          <a:p>
            <a:pPr marL="342900" marR="0" lvl="0" indent="-342900" algn="just" defTabSz="914400" rtl="0" eaLnBrk="1" fontAlgn="base" latinLnBrk="0" hangingPunct="1">
              <a:lnSpc>
                <a:spcPct val="100000"/>
              </a:lnSpc>
              <a:spcBef>
                <a:spcPts val="675"/>
              </a:spcBef>
              <a:spcAft>
                <a:spcPts val="600"/>
              </a:spcAft>
              <a:buClrTx/>
              <a:buSzTx/>
              <a:buFontTx/>
              <a:buChar char="•"/>
              <a:tabLst/>
              <a:defRPr/>
            </a:pPr>
            <a:r>
              <a:rPr lang="en-GB" altLang="en-US" sz="1800" kern="0" dirty="0" smtClean="0">
                <a:solidFill>
                  <a:srgbClr val="2F5626"/>
                </a:solidFill>
              </a:rPr>
              <a:t>Planning delivery = land, plans and building (not just plans and building)</a:t>
            </a:r>
            <a:endParaRPr kumimoji="0" lang="en-GB" altLang="en-US" sz="1800" b="0" i="0" u="none" strike="noStrike" kern="0" cap="none" spc="0" normalizeH="0" baseline="0" noProof="0" dirty="0" smtClean="0">
              <a:ln>
                <a:noFill/>
              </a:ln>
              <a:solidFill>
                <a:srgbClr val="2F5626"/>
              </a:solidFill>
              <a:effectLst/>
              <a:uLnTx/>
              <a:uFillTx/>
            </a:endParaRPr>
          </a:p>
        </p:txBody>
      </p:sp>
      <p:pic>
        <p:nvPicPr>
          <p:cNvPr id="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3196" y="2087562"/>
            <a:ext cx="2501900" cy="30829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2733"/>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446088" y="841276"/>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t" anchorCtr="0" compatLnSpc="1">
            <a:prstTxWarp prst="textNoShape">
              <a:avLst/>
            </a:prstTxWarp>
            <a:noAutofit/>
          </a:bodyPr>
          <a:lstStyle>
            <a:lvl1pPr algn="l" defTabSz="914400" rtl="0" eaLnBrk="1" fontAlgn="base" latinLnBrk="0" hangingPunct="1">
              <a:lnSpc>
                <a:spcPct val="90000"/>
              </a:lnSpc>
              <a:spcBef>
                <a:spcPct val="0"/>
              </a:spcBef>
              <a:spcAft>
                <a:spcPct val="0"/>
              </a:spcAft>
              <a:buNone/>
              <a:defRPr lang="en-GB" sz="2000" kern="1200" dirty="0" smtClean="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200"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400"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600"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800" algn="l" rtl="0" fontAlgn="base">
              <a:lnSpc>
                <a:spcPct val="90000"/>
              </a:lnSpc>
              <a:spcBef>
                <a:spcPct val="0"/>
              </a:spcBef>
              <a:spcAft>
                <a:spcPct val="0"/>
              </a:spcAft>
              <a:defRPr sz="3000">
                <a:solidFill>
                  <a:srgbClr val="2F5626"/>
                </a:solidFill>
                <a:latin typeface="Arial" charset="0"/>
                <a:cs typeface="Times New Roman" pitchFamily="18" charset="0"/>
              </a:defRPr>
            </a:lvl9pPr>
          </a:lstStyle>
          <a:p>
            <a:r>
              <a:rPr lang="en-GB" altLang="en-US" sz="2800" b="1" dirty="0" smtClean="0">
                <a:latin typeface="+mn-lt"/>
              </a:rPr>
              <a:t>Policy Background</a:t>
            </a:r>
            <a:endParaRPr lang="en-GB" altLang="en-US" sz="2800" b="1" dirty="0">
              <a:latin typeface="+mn-lt"/>
            </a:endParaRPr>
          </a:p>
        </p:txBody>
      </p:sp>
      <p:sp>
        <p:nvSpPr>
          <p:cNvPr id="6" name="Rectangle 5"/>
          <p:cNvSpPr>
            <a:spLocks noGrp="1" noChangeArrowheads="1"/>
          </p:cNvSpPr>
          <p:nvPr/>
        </p:nvSpPr>
        <p:spPr bwMode="auto">
          <a:xfrm>
            <a:off x="323528" y="1556792"/>
            <a:ext cx="8623003" cy="464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Aft>
                <a:spcPts val="1000"/>
              </a:spcAft>
            </a:pPr>
            <a:r>
              <a:rPr lang="en-GB" sz="1400" i="1" dirty="0" smtClean="0">
                <a:solidFill>
                  <a:srgbClr val="2F5626"/>
                </a:solidFill>
                <a:latin typeface="+mn-lt"/>
                <a:ea typeface="Times New Roman"/>
                <a:cs typeface="Times New Roman"/>
              </a:rPr>
              <a:t>"Pursuing sustainable development requires careful attention to viability and costs in plan making and decision taking. Plans should be deliverable . . . </a:t>
            </a:r>
            <a:r>
              <a:rPr lang="en-GB" sz="1400" i="1" dirty="0" smtClean="0">
                <a:solidFill>
                  <a:srgbClr val="2F5626"/>
                </a:solidFill>
                <a:latin typeface="+mn-lt"/>
                <a:ea typeface="Times New Roman"/>
                <a:cs typeface="Arial" panose="020B0604020202020204" pitchFamily="34" charset="0"/>
              </a:rPr>
              <a:t>To </a:t>
            </a:r>
            <a:r>
              <a:rPr lang="en-GB" sz="1400" i="1" dirty="0">
                <a:solidFill>
                  <a:srgbClr val="2F5626"/>
                </a:solidFill>
                <a:highlight>
                  <a:srgbClr val="FFFF00"/>
                </a:highlight>
                <a:latin typeface="+mn-lt"/>
                <a:ea typeface="Calibri"/>
                <a:cs typeface="Arial" panose="020B0604020202020204" pitchFamily="34" charset="0"/>
              </a:rPr>
              <a:t>ensure viability the costs of any </a:t>
            </a:r>
            <a:r>
              <a:rPr lang="en-GB" sz="1400" i="1" dirty="0" smtClean="0">
                <a:solidFill>
                  <a:srgbClr val="2F5626"/>
                </a:solidFill>
                <a:highlight>
                  <a:srgbClr val="FFFF00"/>
                </a:highlight>
                <a:latin typeface="+mn-lt"/>
                <a:ea typeface="Calibri"/>
                <a:cs typeface="Arial" panose="020B0604020202020204" pitchFamily="34" charset="0"/>
              </a:rPr>
              <a:t>requirement</a:t>
            </a:r>
            <a:r>
              <a:rPr lang="en-GB" sz="1400" i="1" dirty="0" smtClean="0">
                <a:solidFill>
                  <a:srgbClr val="2F5626"/>
                </a:solidFill>
                <a:latin typeface="+mn-lt"/>
                <a:ea typeface="Times New Roman"/>
                <a:cs typeface="Times New Roman"/>
              </a:rPr>
              <a:t> to be applied to development such as requirements for affordable housing, standards, infrastructure contributions or other requirements should, when taking account of normal cost of development and mitigation, </a:t>
            </a:r>
            <a:r>
              <a:rPr lang="en-GB" sz="1400" i="1" dirty="0">
                <a:solidFill>
                  <a:srgbClr val="2F5626"/>
                </a:solidFill>
                <a:highlight>
                  <a:srgbClr val="FFFF00"/>
                </a:highlight>
                <a:latin typeface="+mn-lt"/>
                <a:ea typeface="Calibri"/>
                <a:cs typeface="Arial" panose="020B0604020202020204" pitchFamily="34" charset="0"/>
              </a:rPr>
              <a:t>provide competitive returns to a willing landowner and willing </a:t>
            </a:r>
            <a:r>
              <a:rPr lang="en-GB" sz="1400" i="1" dirty="0" smtClean="0">
                <a:solidFill>
                  <a:srgbClr val="2F5626"/>
                </a:solidFill>
                <a:highlight>
                  <a:srgbClr val="FFFF00"/>
                </a:highlight>
                <a:latin typeface="+mn-lt"/>
                <a:ea typeface="Calibri"/>
                <a:cs typeface="Arial" panose="020B0604020202020204" pitchFamily="34" charset="0"/>
              </a:rPr>
              <a:t>developer</a:t>
            </a:r>
            <a:r>
              <a:rPr lang="en-GB" sz="1400" i="1" dirty="0" smtClean="0">
                <a:solidFill>
                  <a:srgbClr val="2F5626"/>
                </a:solidFill>
                <a:latin typeface="+mn-lt"/>
                <a:ea typeface="Times New Roman"/>
                <a:cs typeface="Times New Roman"/>
              </a:rPr>
              <a:t> to enable the development to be delivery” (Para </a:t>
            </a:r>
            <a:r>
              <a:rPr lang="en-GB" sz="1400" i="1" dirty="0">
                <a:solidFill>
                  <a:srgbClr val="2F5626"/>
                </a:solidFill>
                <a:latin typeface="+mn-lt"/>
                <a:ea typeface="Times New Roman"/>
                <a:cs typeface="Times New Roman"/>
              </a:rPr>
              <a:t>173, NPPF</a:t>
            </a:r>
            <a:r>
              <a:rPr lang="en-GB" sz="1400" i="1" dirty="0" smtClean="0">
                <a:solidFill>
                  <a:srgbClr val="2F5626"/>
                </a:solidFill>
                <a:latin typeface="+mn-lt"/>
                <a:ea typeface="Times New Roman"/>
                <a:cs typeface="Times New Roman"/>
              </a:rPr>
              <a:t>) </a:t>
            </a:r>
          </a:p>
          <a:p>
            <a:pPr>
              <a:lnSpc>
                <a:spcPct val="115000"/>
              </a:lnSpc>
              <a:spcAft>
                <a:spcPts val="1000"/>
              </a:spcAft>
            </a:pPr>
            <a:endParaRPr lang="en-GB" sz="1400" i="1" dirty="0">
              <a:solidFill>
                <a:srgbClr val="2F5626"/>
              </a:solidFill>
              <a:latin typeface="+mn-lt"/>
              <a:ea typeface="Times New Roman"/>
              <a:cs typeface="Times New Roman"/>
            </a:endParaRPr>
          </a:p>
          <a:p>
            <a:pPr>
              <a:lnSpc>
                <a:spcPct val="115000"/>
              </a:lnSpc>
              <a:spcAft>
                <a:spcPts val="1000"/>
              </a:spcAft>
            </a:pPr>
            <a:r>
              <a:rPr lang="en-GB" sz="1400" i="1" dirty="0" smtClean="0">
                <a:solidFill>
                  <a:srgbClr val="2F5626"/>
                </a:solidFill>
                <a:latin typeface="+mn-lt"/>
                <a:ea typeface="Times New Roman"/>
                <a:cs typeface="Times New Roman"/>
              </a:rPr>
              <a:t>"LPA's . . .  should assess the likely cumulative impacts on development in their area of all existing and proposed local standards, SPD's and policies that support the development plan, when added to the nationally required standards.  In order to be appropriate, the cumulative impact of </a:t>
            </a:r>
            <a:r>
              <a:rPr lang="en-GB" sz="1400" i="1" dirty="0">
                <a:solidFill>
                  <a:srgbClr val="2F5626"/>
                </a:solidFill>
                <a:highlight>
                  <a:srgbClr val="FFFF00"/>
                </a:highlight>
                <a:latin typeface="+mn-lt"/>
                <a:ea typeface="Calibri"/>
                <a:cs typeface="Arial" panose="020B0604020202020204" pitchFamily="34" charset="0"/>
              </a:rPr>
              <a:t>these standards and policies should not put the implementation of the plan at serious </a:t>
            </a:r>
            <a:r>
              <a:rPr lang="en-GB" sz="1400" i="1" dirty="0" smtClean="0">
                <a:solidFill>
                  <a:srgbClr val="2F5626"/>
                </a:solidFill>
                <a:highlight>
                  <a:srgbClr val="FFFF00"/>
                </a:highlight>
                <a:latin typeface="+mn-lt"/>
                <a:ea typeface="Calibri"/>
                <a:cs typeface="Arial" panose="020B0604020202020204" pitchFamily="34" charset="0"/>
              </a:rPr>
              <a:t>risk</a:t>
            </a:r>
            <a:r>
              <a:rPr lang="en-GB" sz="1400" i="1" dirty="0" smtClean="0">
                <a:solidFill>
                  <a:srgbClr val="2F5626"/>
                </a:solidFill>
                <a:latin typeface="+mn-lt"/>
                <a:ea typeface="Times New Roman"/>
                <a:cs typeface="Times New Roman"/>
              </a:rPr>
              <a:t>, and should facilitate development through the financial cycle“ </a:t>
            </a:r>
            <a:r>
              <a:rPr lang="en-GB" sz="1400" i="1" dirty="0" smtClean="0">
                <a:solidFill>
                  <a:schemeClr val="accent2">
                    <a:lumMod val="50000"/>
                  </a:schemeClr>
                </a:solidFill>
                <a:latin typeface="+mn-lt"/>
                <a:ea typeface="Times New Roman"/>
                <a:cs typeface="Times New Roman"/>
              </a:rPr>
              <a:t>(Para 174, NPPF</a:t>
            </a:r>
            <a:r>
              <a:rPr lang="en-GB" sz="1400" i="1" dirty="0" smtClean="0">
                <a:solidFill>
                  <a:srgbClr val="375A32"/>
                </a:solidFill>
                <a:latin typeface="+mn-lt"/>
                <a:ea typeface="Times New Roman"/>
                <a:cs typeface="Times New Roman"/>
              </a:rPr>
              <a:t>)</a:t>
            </a:r>
          </a:p>
          <a:p>
            <a:pPr>
              <a:lnSpc>
                <a:spcPct val="115000"/>
              </a:lnSpc>
              <a:spcAft>
                <a:spcPts val="1000"/>
              </a:spcAft>
            </a:pPr>
            <a:endParaRPr lang="en-GB" sz="1400" i="1" dirty="0">
              <a:solidFill>
                <a:srgbClr val="375A32"/>
              </a:solidFill>
              <a:latin typeface="+mn-lt"/>
              <a:ea typeface="Times New Roman"/>
              <a:cs typeface="Times New Roman"/>
            </a:endParaRPr>
          </a:p>
          <a:p>
            <a:pPr>
              <a:lnSpc>
                <a:spcPct val="115000"/>
              </a:lnSpc>
              <a:spcAft>
                <a:spcPts val="1000"/>
              </a:spcAft>
            </a:pPr>
            <a:r>
              <a:rPr lang="en-GB" sz="1400" i="1" dirty="0">
                <a:solidFill>
                  <a:srgbClr val="375A32"/>
                </a:solidFill>
                <a:latin typeface="+mn-lt"/>
                <a:ea typeface="Times New Roman" panose="02020603050405020304" pitchFamily="18" charset="0"/>
                <a:cs typeface="Times New Roman" panose="02020603050405020304" pitchFamily="18" charset="0"/>
              </a:rPr>
              <a:t>“Regulation 14 requires that a charging authority, in setting CIL rates ‘must aim to strike what appears to be the charging authority to be an </a:t>
            </a:r>
            <a:r>
              <a:rPr lang="en-GB" sz="1400" i="1" dirty="0">
                <a:solidFill>
                  <a:srgbClr val="375A32"/>
                </a:solidFill>
                <a:highlight>
                  <a:srgbClr val="FFFF00"/>
                </a:highlight>
                <a:latin typeface="+mn-lt"/>
                <a:ea typeface="Times New Roman" panose="02020603050405020304" pitchFamily="18" charset="0"/>
                <a:cs typeface="Times New Roman" panose="02020603050405020304" pitchFamily="18" charset="0"/>
              </a:rPr>
              <a:t>appropriate balance between’ the desirability of funding infrastructure from CIL and ‘the potential effects</a:t>
            </a:r>
            <a:r>
              <a:rPr lang="en-GB" sz="1400" i="1" dirty="0">
                <a:solidFill>
                  <a:srgbClr val="375A32"/>
                </a:solidFill>
                <a:latin typeface="+mn-lt"/>
                <a:ea typeface="Times New Roman" panose="02020603050405020304" pitchFamily="18" charset="0"/>
                <a:cs typeface="Times New Roman" panose="02020603050405020304" pitchFamily="18" charset="0"/>
              </a:rPr>
              <a:t> (taken as a whole) of the imposition of CIL on the </a:t>
            </a:r>
            <a:r>
              <a:rPr lang="en-GB" sz="1400" i="1" dirty="0">
                <a:solidFill>
                  <a:srgbClr val="375A32"/>
                </a:solidFill>
                <a:highlight>
                  <a:srgbClr val="FFFF00"/>
                </a:highlight>
                <a:latin typeface="+mn-lt"/>
                <a:ea typeface="Times New Roman" panose="02020603050405020304" pitchFamily="18" charset="0"/>
                <a:cs typeface="Times New Roman" panose="02020603050405020304" pitchFamily="18" charset="0"/>
              </a:rPr>
              <a:t>economic viability</a:t>
            </a:r>
            <a:r>
              <a:rPr lang="en-GB" sz="1400" i="1" dirty="0">
                <a:solidFill>
                  <a:srgbClr val="375A32"/>
                </a:solidFill>
                <a:latin typeface="+mn-lt"/>
                <a:ea typeface="Times New Roman" panose="02020603050405020304" pitchFamily="18" charset="0"/>
                <a:cs typeface="Times New Roman" panose="02020603050405020304" pitchFamily="18" charset="0"/>
              </a:rPr>
              <a:t> of development” (Para 7 CIL Guidance Note)</a:t>
            </a:r>
            <a:endParaRPr lang="en-GB" sz="1400" dirty="0">
              <a:latin typeface="+mn-lt"/>
              <a:ea typeface="Times New Roman" panose="02020603050405020304" pitchFamily="18" charset="0"/>
            </a:endParaRPr>
          </a:p>
          <a:p>
            <a:pPr>
              <a:lnSpc>
                <a:spcPct val="115000"/>
              </a:lnSpc>
              <a:spcAft>
                <a:spcPts val="1000"/>
              </a:spcAft>
            </a:pPr>
            <a:endParaRPr lang="en-GB" sz="1400" i="1" dirty="0">
              <a:solidFill>
                <a:srgbClr val="375A32"/>
              </a:solidFill>
              <a:latin typeface="Arial"/>
              <a:ea typeface="Times New Roman"/>
              <a:cs typeface="Times New Roman"/>
            </a:endParaRPr>
          </a:p>
        </p:txBody>
      </p:sp>
    </p:spTree>
    <p:extLst>
      <p:ext uri="{BB962C8B-B14F-4D97-AF65-F5344CB8AC3E}">
        <p14:creationId xmlns:p14="http://schemas.microsoft.com/office/powerpoint/2010/main" val="2495948193"/>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418814" y="729134"/>
            <a:ext cx="7772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t" anchorCtr="0" compatLnSpc="1">
            <a:prstTxWarp prst="textNoShape">
              <a:avLst/>
            </a:prstTxWarp>
            <a:noAutofit/>
          </a:bodyPr>
          <a:lstStyle>
            <a:lvl1pPr algn="l" defTabSz="914400" rtl="0" eaLnBrk="1" fontAlgn="base" latinLnBrk="0" hangingPunct="1">
              <a:lnSpc>
                <a:spcPct val="90000"/>
              </a:lnSpc>
              <a:spcBef>
                <a:spcPct val="0"/>
              </a:spcBef>
              <a:spcAft>
                <a:spcPct val="0"/>
              </a:spcAft>
              <a:buNone/>
              <a:defRPr lang="en-GB" sz="2000" kern="1200" dirty="0" smtClean="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200"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400"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600"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800" algn="l" rtl="0" fontAlgn="base">
              <a:lnSpc>
                <a:spcPct val="90000"/>
              </a:lnSpc>
              <a:spcBef>
                <a:spcPct val="0"/>
              </a:spcBef>
              <a:spcAft>
                <a:spcPct val="0"/>
              </a:spcAft>
              <a:defRPr sz="3000">
                <a:solidFill>
                  <a:srgbClr val="2F5626"/>
                </a:solidFill>
                <a:latin typeface="Arial" charset="0"/>
                <a:cs typeface="Times New Roman" pitchFamily="18" charset="0"/>
              </a:defRPr>
            </a:lvl9pPr>
          </a:lstStyle>
          <a:p>
            <a:r>
              <a:rPr lang="en-GB" altLang="en-US" sz="2800" b="1" dirty="0" smtClean="0">
                <a:latin typeface="+mn-lt"/>
              </a:rPr>
              <a:t>Policy Guidance</a:t>
            </a:r>
            <a:endParaRPr lang="en-GB" altLang="en-US" sz="2800" b="1" dirty="0">
              <a:latin typeface="+mn-lt"/>
            </a:endParaRPr>
          </a:p>
        </p:txBody>
      </p:sp>
      <p:sp>
        <p:nvSpPr>
          <p:cNvPr id="5" name="Rectangle 4"/>
          <p:cNvSpPr/>
          <p:nvPr/>
        </p:nvSpPr>
        <p:spPr>
          <a:xfrm>
            <a:off x="323528" y="2132856"/>
            <a:ext cx="8473666" cy="2577309"/>
          </a:xfrm>
          <a:prstGeom prst="rect">
            <a:avLst/>
          </a:prstGeom>
        </p:spPr>
        <p:txBody>
          <a:bodyPr wrap="square">
            <a:spAutoFit/>
          </a:bodyPr>
          <a:lstStyle/>
          <a:p>
            <a:pPr>
              <a:lnSpc>
                <a:spcPct val="107000"/>
              </a:lnSpc>
              <a:spcAft>
                <a:spcPts val="800"/>
              </a:spcAft>
            </a:pPr>
            <a:r>
              <a:rPr lang="en-GB" sz="1400" i="1" dirty="0">
                <a:solidFill>
                  <a:srgbClr val="2F5626"/>
                </a:solidFill>
                <a:latin typeface="+mn-lt"/>
                <a:ea typeface="Calibri" panose="020F0502020204030204" pitchFamily="34" charset="0"/>
                <a:cs typeface="Arial" panose="020B0604020202020204" pitchFamily="34" charset="0"/>
              </a:rPr>
              <a:t>“…Sites and scale of development in the plan should </a:t>
            </a:r>
            <a:r>
              <a:rPr lang="en-GB" sz="1400" i="1" dirty="0">
                <a:solidFill>
                  <a:srgbClr val="2F5626"/>
                </a:solidFill>
                <a:highlight>
                  <a:srgbClr val="FFFF00"/>
                </a:highlight>
                <a:latin typeface="+mn-lt"/>
                <a:ea typeface="Calibri" panose="020F0502020204030204" pitchFamily="34" charset="0"/>
                <a:cs typeface="Arial" panose="020B0604020202020204" pitchFamily="34" charset="0"/>
              </a:rPr>
              <a:t>not be subject to such a scale of obligations and policy burdens that their ability to be developed viably is threatened</a:t>
            </a:r>
            <a:r>
              <a:rPr lang="en-GB" sz="1400" i="1" dirty="0">
                <a:solidFill>
                  <a:srgbClr val="2F5626"/>
                </a:solidFill>
                <a:latin typeface="+mn-lt"/>
                <a:ea typeface="Calibri" panose="020F0502020204030204" pitchFamily="34" charset="0"/>
                <a:cs typeface="Arial" panose="020B0604020202020204" pitchFamily="34" charset="0"/>
              </a:rPr>
              <a:t>” (Para 001, NPPG</a:t>
            </a:r>
            <a:r>
              <a:rPr lang="en-GB" sz="1400" i="1" dirty="0" smtClean="0">
                <a:solidFill>
                  <a:srgbClr val="2F5626"/>
                </a:solidFill>
                <a:latin typeface="+mn-lt"/>
                <a:ea typeface="Calibri" panose="020F0502020204030204" pitchFamily="34" charset="0"/>
                <a:cs typeface="Arial" panose="020B0604020202020204" pitchFamily="34" charset="0"/>
              </a:rPr>
              <a:t>)</a:t>
            </a:r>
          </a:p>
          <a:p>
            <a:pPr>
              <a:lnSpc>
                <a:spcPct val="107000"/>
              </a:lnSpc>
              <a:spcAft>
                <a:spcPts val="800"/>
              </a:spcAft>
            </a:pPr>
            <a:endParaRPr lang="en-GB" sz="1400" dirty="0">
              <a:solidFill>
                <a:srgbClr val="2F5626"/>
              </a:solidFill>
              <a:latin typeface="+mn-lt"/>
              <a:ea typeface="Calibri" panose="020F0502020204030204" pitchFamily="34" charset="0"/>
              <a:cs typeface="Arial" panose="020B0604020202020204" pitchFamily="34" charset="0"/>
            </a:endParaRPr>
          </a:p>
          <a:p>
            <a:pPr>
              <a:lnSpc>
                <a:spcPct val="107000"/>
              </a:lnSpc>
              <a:spcAft>
                <a:spcPts val="800"/>
              </a:spcAft>
            </a:pPr>
            <a:r>
              <a:rPr lang="en-GB" sz="1400" i="1" dirty="0">
                <a:solidFill>
                  <a:srgbClr val="2F5626"/>
                </a:solidFill>
                <a:latin typeface="+mn-lt"/>
                <a:ea typeface="Calibri" panose="020F0502020204030204" pitchFamily="34" charset="0"/>
                <a:cs typeface="Arial" panose="020B0604020202020204" pitchFamily="34" charset="0"/>
              </a:rPr>
              <a:t>“A competitive return for the landowner is the price at which a reasonable land owner would be </a:t>
            </a:r>
            <a:r>
              <a:rPr lang="en-GB" sz="1400" i="1" dirty="0">
                <a:solidFill>
                  <a:srgbClr val="2F5626"/>
                </a:solidFill>
                <a:highlight>
                  <a:srgbClr val="FFFF00"/>
                </a:highlight>
                <a:latin typeface="+mn-lt"/>
                <a:ea typeface="Calibri" panose="020F0502020204030204" pitchFamily="34" charset="0"/>
                <a:cs typeface="Arial" panose="020B0604020202020204" pitchFamily="34" charset="0"/>
              </a:rPr>
              <a:t>willing to sell their land for development</a:t>
            </a:r>
            <a:r>
              <a:rPr lang="en-GB" sz="1400" i="1" dirty="0">
                <a:solidFill>
                  <a:srgbClr val="2F5626"/>
                </a:solidFill>
                <a:latin typeface="+mn-lt"/>
                <a:ea typeface="Calibri" panose="020F0502020204030204" pitchFamily="34" charset="0"/>
                <a:cs typeface="Arial" panose="020B0604020202020204" pitchFamily="34" charset="0"/>
              </a:rPr>
              <a:t>. The price will need to provide </a:t>
            </a:r>
            <a:r>
              <a:rPr lang="en-GB" sz="1400" i="1" dirty="0">
                <a:solidFill>
                  <a:srgbClr val="2F5626"/>
                </a:solidFill>
                <a:highlight>
                  <a:srgbClr val="FFFF00"/>
                </a:highlight>
                <a:latin typeface="+mn-lt"/>
                <a:ea typeface="Calibri" panose="020F0502020204030204" pitchFamily="34" charset="0"/>
                <a:cs typeface="Arial" panose="020B0604020202020204" pitchFamily="34" charset="0"/>
              </a:rPr>
              <a:t>an incentive for the landowner to sell in comparison with the other options available</a:t>
            </a:r>
            <a:r>
              <a:rPr lang="en-GB" sz="1400" i="1" dirty="0">
                <a:solidFill>
                  <a:srgbClr val="2F5626"/>
                </a:solidFill>
                <a:latin typeface="+mn-lt"/>
                <a:ea typeface="Calibri" panose="020F0502020204030204" pitchFamily="34" charset="0"/>
                <a:cs typeface="Arial" panose="020B0604020202020204" pitchFamily="34" charset="0"/>
              </a:rPr>
              <a:t> (…current use value of the land or its value for a realistic alternative use that complies with planning policy)” (Para 024, NPPG</a:t>
            </a:r>
            <a:r>
              <a:rPr lang="en-GB" sz="1400" i="1" dirty="0" smtClean="0">
                <a:solidFill>
                  <a:srgbClr val="2F5626"/>
                </a:solidFill>
                <a:latin typeface="+mn-lt"/>
                <a:ea typeface="Calibri" panose="020F0502020204030204" pitchFamily="34" charset="0"/>
                <a:cs typeface="Arial" panose="020B0604020202020204" pitchFamily="34" charset="0"/>
              </a:rPr>
              <a:t>)</a:t>
            </a:r>
          </a:p>
          <a:p>
            <a:pPr>
              <a:lnSpc>
                <a:spcPct val="107000"/>
              </a:lnSpc>
              <a:spcAft>
                <a:spcPts val="800"/>
              </a:spcAft>
            </a:pPr>
            <a:endParaRPr lang="en-GB" sz="1400" dirty="0">
              <a:solidFill>
                <a:srgbClr val="2F5626"/>
              </a:solidFill>
              <a:latin typeface="+mn-lt"/>
              <a:ea typeface="Calibri" panose="020F0502020204030204" pitchFamily="34" charset="0"/>
              <a:cs typeface="Arial" panose="020B0604020202020204" pitchFamily="34" charset="0"/>
            </a:endParaRPr>
          </a:p>
          <a:p>
            <a:pPr>
              <a:lnSpc>
                <a:spcPct val="107000"/>
              </a:lnSpc>
              <a:spcAft>
                <a:spcPts val="800"/>
              </a:spcAft>
            </a:pPr>
            <a:r>
              <a:rPr lang="en-GB" sz="1400" i="1" dirty="0" smtClean="0">
                <a:solidFill>
                  <a:srgbClr val="2F5626"/>
                </a:solidFill>
                <a:latin typeface="+mn-lt"/>
                <a:ea typeface="Calibri" panose="020F0502020204030204" pitchFamily="34" charset="0"/>
                <a:cs typeface="Arial" panose="020B0604020202020204" pitchFamily="34" charset="0"/>
              </a:rPr>
              <a:t>“When </a:t>
            </a:r>
            <a:r>
              <a:rPr lang="en-GB" sz="1400" i="1" dirty="0">
                <a:solidFill>
                  <a:srgbClr val="2F5626"/>
                </a:solidFill>
                <a:latin typeface="+mn-lt"/>
                <a:ea typeface="Calibri" panose="020F0502020204030204" pitchFamily="34" charset="0"/>
                <a:cs typeface="Arial" panose="020B0604020202020204" pitchFamily="34" charset="0"/>
              </a:rPr>
              <a:t>discussing costs to be included in the viability process </a:t>
            </a:r>
            <a:r>
              <a:rPr lang="en-GB" sz="1400" dirty="0" smtClean="0">
                <a:latin typeface="+mn-lt"/>
              </a:rPr>
              <a:t>“</a:t>
            </a:r>
            <a:r>
              <a:rPr lang="en-GB" sz="1400" i="1" dirty="0" smtClean="0">
                <a:solidFill>
                  <a:srgbClr val="2F5626"/>
                </a:solidFill>
                <a:highlight>
                  <a:srgbClr val="FFFF00"/>
                </a:highlight>
                <a:latin typeface="+mn-lt"/>
                <a:ea typeface="Calibri" panose="020F0502020204030204" pitchFamily="34" charset="0"/>
                <a:cs typeface="Arial" panose="020B0604020202020204" pitchFamily="34" charset="0"/>
              </a:rPr>
              <a:t>all development costs should be taken into account”</a:t>
            </a:r>
            <a:endParaRPr lang="en-GB" sz="1400" dirty="0">
              <a:solidFill>
                <a:schemeClr val="accent2">
                  <a:lumMod val="50000"/>
                </a:schemeClr>
              </a:solidFill>
              <a:latin typeface="+mn-lt"/>
              <a:ea typeface="Calibri"/>
              <a:cs typeface="Arial" panose="020B0604020202020204" pitchFamily="34" charset="0"/>
            </a:endParaRPr>
          </a:p>
        </p:txBody>
      </p:sp>
    </p:spTree>
    <p:extLst>
      <p:ext uri="{BB962C8B-B14F-4D97-AF65-F5344CB8AC3E}">
        <p14:creationId xmlns:p14="http://schemas.microsoft.com/office/powerpoint/2010/main" val="1598620468"/>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764704"/>
            <a:ext cx="8113712" cy="4524315"/>
          </a:xfrm>
          <a:prstGeom prst="rect">
            <a:avLst/>
          </a:prstGeom>
          <a:noFill/>
        </p:spPr>
        <p:txBody>
          <a:bodyPr>
            <a:spAutoFit/>
          </a:bodyPr>
          <a:lstStyle/>
          <a:p>
            <a:pPr>
              <a:defRPr/>
            </a:pPr>
            <a:r>
              <a:rPr lang="en-GB" sz="2800" b="1" dirty="0" smtClean="0">
                <a:solidFill>
                  <a:srgbClr val="2F5626"/>
                </a:solidFill>
                <a:latin typeface="+mn-lt"/>
                <a:cs typeface="Arial" panose="020B0604020202020204" pitchFamily="34" charset="0"/>
              </a:rPr>
              <a:t>Policy – in summary</a:t>
            </a:r>
          </a:p>
          <a:p>
            <a:pPr>
              <a:defRPr/>
            </a:pPr>
            <a:endParaRPr lang="en-GB" sz="2000" b="1" dirty="0">
              <a:solidFill>
                <a:schemeClr val="accent2">
                  <a:lumMod val="50000"/>
                </a:schemeClr>
              </a:solidFill>
              <a:cs typeface="Arial" panose="020B0604020202020204" pitchFamily="34" charset="0"/>
            </a:endParaRPr>
          </a:p>
          <a:p>
            <a:pPr marL="342900" indent="-342900">
              <a:buFont typeface="Arial" panose="020B0604020202020204" pitchFamily="34" charset="0"/>
              <a:buChar char="•"/>
              <a:defRPr/>
            </a:pPr>
            <a:r>
              <a:rPr lang="en-GB" sz="2000" dirty="0">
                <a:solidFill>
                  <a:srgbClr val="2F5626"/>
                </a:solidFill>
                <a:latin typeface="+mn-lt"/>
                <a:cs typeface="Arial" panose="020B0604020202020204" pitchFamily="34" charset="0"/>
              </a:rPr>
              <a:t>Viability is a material consideration</a:t>
            </a:r>
          </a:p>
          <a:p>
            <a:pPr marL="342900" indent="-342900">
              <a:buFont typeface="Arial" panose="020B0604020202020204" pitchFamily="34" charset="0"/>
              <a:buChar char="•"/>
              <a:defRPr/>
            </a:pPr>
            <a:r>
              <a:rPr lang="en-GB" sz="2000" dirty="0">
                <a:solidFill>
                  <a:srgbClr val="2F5626"/>
                </a:solidFill>
                <a:latin typeface="+mn-lt"/>
                <a:cs typeface="Arial" panose="020B0604020202020204" pitchFamily="34" charset="0"/>
              </a:rPr>
              <a:t>“Requirements” must not threaten viability of either </a:t>
            </a:r>
            <a:r>
              <a:rPr lang="en-GB" sz="2000" dirty="0" smtClean="0">
                <a:solidFill>
                  <a:srgbClr val="2F5626"/>
                </a:solidFill>
                <a:latin typeface="+mn-lt"/>
                <a:cs typeface="Arial" panose="020B0604020202020204" pitchFamily="34" charset="0"/>
              </a:rPr>
              <a:t>a </a:t>
            </a:r>
            <a:r>
              <a:rPr lang="en-GB" sz="2000" dirty="0">
                <a:solidFill>
                  <a:srgbClr val="2F5626"/>
                </a:solidFill>
                <a:latin typeface="+mn-lt"/>
                <a:cs typeface="Arial" panose="020B0604020202020204" pitchFamily="34" charset="0"/>
              </a:rPr>
              <a:t>plan or </a:t>
            </a:r>
            <a:r>
              <a:rPr lang="en-GB" sz="2000" dirty="0" smtClean="0">
                <a:solidFill>
                  <a:srgbClr val="2F5626"/>
                </a:solidFill>
                <a:latin typeface="+mn-lt"/>
                <a:cs typeface="Arial" panose="020B0604020202020204" pitchFamily="34" charset="0"/>
              </a:rPr>
              <a:t>a development</a:t>
            </a:r>
          </a:p>
          <a:p>
            <a:pPr marL="342900" indent="-342900">
              <a:buFont typeface="Arial" panose="020B0604020202020204" pitchFamily="34" charset="0"/>
              <a:buChar char="•"/>
              <a:defRPr/>
            </a:pPr>
            <a:r>
              <a:rPr lang="en-GB" sz="2000" dirty="0" smtClean="0">
                <a:solidFill>
                  <a:srgbClr val="2F5626"/>
                </a:solidFill>
                <a:latin typeface="+mn-lt"/>
                <a:cs typeface="Arial" panose="020B0604020202020204" pitchFamily="34" charset="0"/>
              </a:rPr>
              <a:t>Must ensure a competitive return for a willing landowner and willing developer</a:t>
            </a:r>
          </a:p>
          <a:p>
            <a:pPr>
              <a:defRPr/>
            </a:pPr>
            <a:endParaRPr lang="en-GB" sz="2000" dirty="0">
              <a:solidFill>
                <a:srgbClr val="2F5626"/>
              </a:solidFill>
              <a:latin typeface="+mn-lt"/>
              <a:cs typeface="Arial" panose="020B0604020202020204" pitchFamily="34" charset="0"/>
            </a:endParaRPr>
          </a:p>
          <a:p>
            <a:pPr>
              <a:defRPr/>
            </a:pPr>
            <a:r>
              <a:rPr lang="en-GB" sz="2000" b="1" dirty="0">
                <a:solidFill>
                  <a:srgbClr val="2F5626"/>
                </a:solidFill>
                <a:latin typeface="+mn-lt"/>
                <a:cs typeface="Arial" panose="020B0604020202020204" pitchFamily="34" charset="0"/>
              </a:rPr>
              <a:t>Why</a:t>
            </a:r>
            <a:r>
              <a:rPr lang="en-GB" sz="2000" b="1" dirty="0" smtClean="0">
                <a:solidFill>
                  <a:srgbClr val="2F5626"/>
                </a:solidFill>
                <a:latin typeface="+mn-lt"/>
                <a:cs typeface="Arial" panose="020B0604020202020204" pitchFamily="34" charset="0"/>
              </a:rPr>
              <a:t>?</a:t>
            </a:r>
          </a:p>
          <a:p>
            <a:pPr>
              <a:defRPr/>
            </a:pPr>
            <a:endParaRPr lang="en-GB" sz="2000" b="1" dirty="0">
              <a:solidFill>
                <a:srgbClr val="2F5626"/>
              </a:solidFill>
              <a:latin typeface="+mn-lt"/>
              <a:cs typeface="Arial" panose="020B0604020202020204" pitchFamily="34" charset="0"/>
            </a:endParaRPr>
          </a:p>
          <a:p>
            <a:pPr marL="342900" indent="-342900">
              <a:buFont typeface="Arial" panose="020B0604020202020204" pitchFamily="34" charset="0"/>
              <a:buChar char="•"/>
              <a:defRPr/>
            </a:pPr>
            <a:r>
              <a:rPr lang="en-GB" sz="2000" dirty="0">
                <a:solidFill>
                  <a:srgbClr val="2F5626"/>
                </a:solidFill>
                <a:latin typeface="+mn-lt"/>
                <a:cs typeface="Arial" panose="020B0604020202020204" pitchFamily="34" charset="0"/>
              </a:rPr>
              <a:t>Housing crisis is a national priority – new </a:t>
            </a:r>
            <a:r>
              <a:rPr lang="en-GB" sz="2000" dirty="0" smtClean="0">
                <a:solidFill>
                  <a:srgbClr val="2F5626"/>
                </a:solidFill>
                <a:latin typeface="+mn-lt"/>
                <a:cs typeface="Arial" panose="020B0604020202020204" pitchFamily="34" charset="0"/>
              </a:rPr>
              <a:t>viable supply is essential</a:t>
            </a:r>
          </a:p>
          <a:p>
            <a:pPr>
              <a:defRPr/>
            </a:pPr>
            <a:endParaRPr lang="en-GB" sz="2000" dirty="0">
              <a:solidFill>
                <a:srgbClr val="2F5626"/>
              </a:solidFill>
              <a:latin typeface="+mn-lt"/>
              <a:cs typeface="Arial" panose="020B0604020202020204" pitchFamily="34" charset="0"/>
            </a:endParaRPr>
          </a:p>
          <a:p>
            <a:pPr>
              <a:defRPr/>
            </a:pPr>
            <a:r>
              <a:rPr lang="en-GB" sz="2000" dirty="0" smtClean="0">
                <a:solidFill>
                  <a:srgbClr val="2F5626"/>
                </a:solidFill>
                <a:latin typeface="+mn-lt"/>
                <a:cs typeface="Arial" panose="020B0604020202020204" pitchFamily="34" charset="0"/>
              </a:rPr>
              <a:t>Key Tools: Harman </a:t>
            </a:r>
            <a:r>
              <a:rPr lang="en-GB" sz="2000" dirty="0" smtClean="0">
                <a:solidFill>
                  <a:srgbClr val="2F5626"/>
                </a:solidFill>
                <a:latin typeface="+mn-lt"/>
                <a:cs typeface="Arial" panose="020B0604020202020204" pitchFamily="34" charset="0"/>
              </a:rPr>
              <a:t>Report, </a:t>
            </a:r>
            <a:r>
              <a:rPr lang="en-GB" sz="2000" dirty="0" smtClean="0">
                <a:solidFill>
                  <a:srgbClr val="2F5626"/>
                </a:solidFill>
                <a:latin typeface="+mn-lt"/>
                <a:cs typeface="Arial" panose="020B0604020202020204" pitchFamily="34" charset="0"/>
              </a:rPr>
              <a:t>RICS report on Planning and </a:t>
            </a:r>
            <a:r>
              <a:rPr lang="en-GB" sz="2000" dirty="0" smtClean="0">
                <a:solidFill>
                  <a:srgbClr val="2F5626"/>
                </a:solidFill>
                <a:latin typeface="+mn-lt"/>
                <a:cs typeface="Arial" panose="020B0604020202020204" pitchFamily="34" charset="0"/>
              </a:rPr>
              <a:t>Viability and HCA Toolkit</a:t>
            </a:r>
            <a:endParaRPr lang="en-GB" sz="2000" dirty="0">
              <a:solidFill>
                <a:srgbClr val="2F5626"/>
              </a:solidFill>
              <a:latin typeface="+mn-lt"/>
              <a:cs typeface="Arial" panose="020B0604020202020204" pitchFamily="34" charset="0"/>
            </a:endParaRPr>
          </a:p>
        </p:txBody>
      </p:sp>
    </p:spTree>
    <p:extLst>
      <p:ext uri="{BB962C8B-B14F-4D97-AF65-F5344CB8AC3E}">
        <p14:creationId xmlns:p14="http://schemas.microsoft.com/office/powerpoint/2010/main" val="2133053645"/>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516856" y="69269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t" anchorCtr="0" compatLnSpc="1">
            <a:prstTxWarp prst="textNoShape">
              <a:avLst/>
            </a:prstTxWarp>
            <a:noAutofit/>
          </a:bodyPr>
          <a:lstStyle>
            <a:lvl1pPr algn="l" defTabSz="914400" rtl="0" eaLnBrk="1" fontAlgn="base" latinLnBrk="0" hangingPunct="1">
              <a:lnSpc>
                <a:spcPct val="90000"/>
              </a:lnSpc>
              <a:spcBef>
                <a:spcPct val="0"/>
              </a:spcBef>
              <a:spcAft>
                <a:spcPct val="0"/>
              </a:spcAft>
              <a:buNone/>
              <a:defRPr lang="en-GB" sz="2000" kern="1200" dirty="0" smtClean="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200"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400"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600"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800" algn="l" rtl="0" fontAlgn="base">
              <a:lnSpc>
                <a:spcPct val="90000"/>
              </a:lnSpc>
              <a:spcBef>
                <a:spcPct val="0"/>
              </a:spcBef>
              <a:spcAft>
                <a:spcPct val="0"/>
              </a:spcAft>
              <a:defRPr sz="3000">
                <a:solidFill>
                  <a:srgbClr val="2F5626"/>
                </a:solidFill>
                <a:latin typeface="Arial" charset="0"/>
                <a:cs typeface="Times New Roman" pitchFamily="18" charset="0"/>
              </a:defRPr>
            </a:lvl9pPr>
          </a:lstStyle>
          <a:p>
            <a:r>
              <a:rPr lang="en-GB" altLang="en-US" sz="2800" b="1" dirty="0" smtClean="0">
                <a:latin typeface="+mn-lt"/>
              </a:rPr>
              <a:t>What are these “Requirements</a:t>
            </a:r>
            <a:r>
              <a:rPr lang="en-GB" altLang="en-US" sz="2800" dirty="0" smtClean="0">
                <a:latin typeface="+mn-lt"/>
              </a:rPr>
              <a:t>”?</a:t>
            </a:r>
            <a:endParaRPr lang="en-GB" altLang="en-US" sz="2800" dirty="0">
              <a:latin typeface="+mn-lt"/>
            </a:endParaRPr>
          </a:p>
        </p:txBody>
      </p:sp>
      <p:sp>
        <p:nvSpPr>
          <p:cNvPr id="5" name="Rectangle 13"/>
          <p:cNvSpPr txBox="1">
            <a:spLocks noChangeArrowheads="1"/>
          </p:cNvSpPr>
          <p:nvPr/>
        </p:nvSpPr>
        <p:spPr bwMode="auto">
          <a:xfrm>
            <a:off x="516856" y="3789039"/>
            <a:ext cx="7926463" cy="208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t" anchorCtr="0" compatLnSpc="1">
            <a:prstTxWarp prst="textNoShape">
              <a:avLst/>
            </a:prstTxWarp>
            <a:noAutofit/>
          </a:bodyPr>
          <a:lstStyle>
            <a:lvl1pPr marL="0" indent="0" algn="l" defTabSz="914400" rtl="0" eaLnBrk="1" fontAlgn="base" latinLnBrk="0" hangingPunct="1">
              <a:lnSpc>
                <a:spcPct val="85000"/>
              </a:lnSpc>
              <a:spcBef>
                <a:spcPts val="0"/>
              </a:spcBef>
              <a:spcAft>
                <a:spcPct val="0"/>
              </a:spcAft>
              <a:buFont typeface="Arial" pitchFamily="34" charset="0"/>
              <a:buNone/>
              <a:defRPr lang="en-US" sz="1600" b="1" kern="1200" baseline="0" smtClean="0">
                <a:solidFill>
                  <a:srgbClr val="003300"/>
                </a:solidFill>
                <a:latin typeface="Arial" pitchFamily="34" charset="0"/>
                <a:ea typeface="+mn-ea"/>
                <a:cs typeface="Arial" pitchFamily="34" charset="0"/>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spcBef>
                <a:spcPts val="675"/>
              </a:spcBef>
              <a:spcAft>
                <a:spcPts val="600"/>
              </a:spcAft>
              <a:buFont typeface="Arial" panose="020B0604020202020204" pitchFamily="34" charset="0"/>
              <a:buChar char="•"/>
            </a:pPr>
            <a:endParaRPr lang="en-GB" altLang="en-US" sz="2000" b="0" dirty="0" smtClean="0">
              <a:solidFill>
                <a:srgbClr val="2F5626"/>
              </a:solidFill>
            </a:endParaRPr>
          </a:p>
          <a:p>
            <a:pPr marL="342900" indent="-342900">
              <a:spcBef>
                <a:spcPts val="675"/>
              </a:spcBef>
              <a:spcAft>
                <a:spcPts val="600"/>
              </a:spcAft>
              <a:buFont typeface="Arial" panose="020B0604020202020204" pitchFamily="34" charset="0"/>
              <a:buChar char="•"/>
            </a:pPr>
            <a:r>
              <a:rPr lang="en-GB" altLang="en-US" sz="2000" b="0" dirty="0" smtClean="0">
                <a:solidFill>
                  <a:srgbClr val="2F5626"/>
                </a:solidFill>
                <a:latin typeface="+mn-lt"/>
              </a:rPr>
              <a:t>For 85% of UK locations (excluding London)</a:t>
            </a:r>
          </a:p>
          <a:p>
            <a:pPr marL="1257300" lvl="2" indent="-342900" eaLnBrk="1" hangingPunct="1">
              <a:spcBef>
                <a:spcPts val="675"/>
              </a:spcBef>
              <a:spcAft>
                <a:spcPts val="600"/>
              </a:spcAft>
              <a:buFont typeface="Arial" panose="020B0604020202020204" pitchFamily="34" charset="0"/>
              <a:buChar char="°"/>
            </a:pPr>
            <a:r>
              <a:rPr lang="en-GB" altLang="en-US" sz="2000" dirty="0" smtClean="0">
                <a:solidFill>
                  <a:srgbClr val="2F5626"/>
                </a:solidFill>
                <a:latin typeface="+mn-lt"/>
              </a:rPr>
              <a:t> Cannot afford 30% AH and CIL</a:t>
            </a:r>
          </a:p>
          <a:p>
            <a:pPr marL="342900" indent="-342900">
              <a:spcBef>
                <a:spcPts val="675"/>
              </a:spcBef>
              <a:spcAft>
                <a:spcPts val="600"/>
              </a:spcAft>
              <a:buFont typeface="Arial" panose="020B0604020202020204" pitchFamily="34" charset="0"/>
              <a:buChar char="•"/>
            </a:pPr>
            <a:r>
              <a:rPr lang="en-GB" altLang="en-US" sz="2000" b="0" dirty="0" smtClean="0">
                <a:solidFill>
                  <a:srgbClr val="2F5626"/>
                </a:solidFill>
                <a:latin typeface="+mn-lt"/>
              </a:rPr>
              <a:t>30% AH + £15k/plot planning obligations via CIL S106 requires</a:t>
            </a:r>
          </a:p>
          <a:p>
            <a:pPr marL="1257300" lvl="2" indent="-342900" eaLnBrk="1" hangingPunct="1">
              <a:spcBef>
                <a:spcPts val="675"/>
              </a:spcBef>
              <a:spcAft>
                <a:spcPts val="600"/>
              </a:spcAft>
              <a:buFont typeface="Arial" panose="020B0604020202020204" pitchFamily="34" charset="0"/>
              <a:buChar char="°"/>
            </a:pPr>
            <a:r>
              <a:rPr lang="en-GB" altLang="en-US" sz="2000" dirty="0" smtClean="0">
                <a:solidFill>
                  <a:srgbClr val="2F5626"/>
                </a:solidFill>
                <a:latin typeface="+mn-lt"/>
              </a:rPr>
              <a:t> £350 p.s.f. sales values</a:t>
            </a:r>
          </a:p>
        </p:txBody>
      </p:sp>
      <p:graphicFrame>
        <p:nvGraphicFramePr>
          <p:cNvPr id="9" name="Diagram 8"/>
          <p:cNvGraphicFramePr/>
          <p:nvPr>
            <p:extLst>
              <p:ext uri="{D42A27DB-BD31-4B8C-83A1-F6EECF244321}">
                <p14:modId xmlns:p14="http://schemas.microsoft.com/office/powerpoint/2010/main" val="2734545570"/>
              </p:ext>
            </p:extLst>
          </p:nvPr>
        </p:nvGraphicFramePr>
        <p:xfrm>
          <a:off x="516856" y="1263291"/>
          <a:ext cx="5600501"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3131840" y="1772816"/>
            <a:ext cx="288032" cy="50405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10"/>
          <p:cNvSpPr/>
          <p:nvPr/>
        </p:nvSpPr>
        <p:spPr>
          <a:xfrm>
            <a:off x="6156176" y="1809142"/>
            <a:ext cx="2664296" cy="1368152"/>
          </a:xfrm>
          <a:prstGeom prst="roundRect">
            <a:avLst/>
          </a:prstGeom>
          <a:solidFill>
            <a:srgbClr val="2F56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GB" sz="2000" b="1" dirty="0" smtClean="0"/>
              <a:t>Funded by the land</a:t>
            </a:r>
          </a:p>
          <a:p>
            <a:pPr marL="180975" indent="-180975">
              <a:buFont typeface="Arial" panose="020B0604020202020204" pitchFamily="34" charset="0"/>
              <a:buChar char="•"/>
            </a:pPr>
            <a:r>
              <a:rPr lang="en-GB" sz="2000" b="1" dirty="0" smtClean="0"/>
              <a:t>Clear public benefits</a:t>
            </a:r>
            <a:endParaRPr lang="en-GB" sz="2000" b="1" dirty="0"/>
          </a:p>
        </p:txBody>
      </p:sp>
    </p:spTree>
    <p:extLst>
      <p:ext uri="{BB962C8B-B14F-4D97-AF65-F5344CB8AC3E}">
        <p14:creationId xmlns:p14="http://schemas.microsoft.com/office/powerpoint/2010/main" val="1348327827"/>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
          <p:cNvSpPr>
            <a:spLocks noGrp="1" noChangeArrowheads="1"/>
          </p:cNvSpPr>
          <p:nvPr>
            <p:ph type="title"/>
          </p:nvPr>
        </p:nvSpPr>
        <p:spPr>
          <a:xfrm>
            <a:off x="395536" y="319311"/>
            <a:ext cx="7772400" cy="733425"/>
          </a:xfrm>
          <a:noFill/>
        </p:spPr>
        <p:txBody>
          <a:bodyPr/>
          <a:lstStyle/>
          <a:p>
            <a:pPr eaLnBrk="1" hangingPunct="1"/>
            <a:r>
              <a:rPr lang="en-GB" altLang="en-US" sz="2800" b="1" dirty="0" smtClean="0">
                <a:latin typeface="+mn-lt"/>
              </a:rPr>
              <a:t>Our approach to measure viability (1/3)</a:t>
            </a:r>
          </a:p>
        </p:txBody>
      </p:sp>
      <p:sp>
        <p:nvSpPr>
          <p:cNvPr id="3" name="Rectangle 2"/>
          <p:cNvSpPr/>
          <p:nvPr/>
        </p:nvSpPr>
        <p:spPr>
          <a:xfrm>
            <a:off x="539552" y="1152143"/>
            <a:ext cx="6862978" cy="369332"/>
          </a:xfrm>
          <a:prstGeom prst="rect">
            <a:avLst/>
          </a:prstGeom>
        </p:spPr>
        <p:txBody>
          <a:bodyPr wrap="square">
            <a:spAutoFit/>
          </a:bodyPr>
          <a:lstStyle/>
          <a:p>
            <a:pPr marL="361950" indent="-361950" eaLnBrk="1" hangingPunct="1">
              <a:spcBef>
                <a:spcPts val="675"/>
              </a:spcBef>
              <a:spcAft>
                <a:spcPts val="600"/>
              </a:spcAft>
              <a:buFont typeface="Arial" panose="020B0604020202020204" pitchFamily="34" charset="0"/>
              <a:buChar char="•"/>
            </a:pPr>
            <a:r>
              <a:rPr lang="en-GB" altLang="en-US" dirty="0">
                <a:solidFill>
                  <a:srgbClr val="375A32"/>
                </a:solidFill>
                <a:latin typeface="+mn-lt"/>
              </a:rPr>
              <a:t>All housebuilders use simple Residual Land Value model</a:t>
            </a:r>
          </a:p>
        </p:txBody>
      </p:sp>
      <p:sp>
        <p:nvSpPr>
          <p:cNvPr id="6" name="Rectangle 5"/>
          <p:cNvSpPr/>
          <p:nvPr/>
        </p:nvSpPr>
        <p:spPr>
          <a:xfrm>
            <a:off x="2950171" y="3766145"/>
            <a:ext cx="648072" cy="288032"/>
          </a:xfrm>
          <a:prstGeom prst="rect">
            <a:avLst/>
          </a:prstGeom>
          <a:solidFill>
            <a:srgbClr val="2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Minus</a:t>
            </a:r>
            <a:endParaRPr lang="en-GB" sz="1200" dirty="0"/>
          </a:p>
        </p:txBody>
      </p:sp>
      <p:sp>
        <p:nvSpPr>
          <p:cNvPr id="11" name="Rectangle 10"/>
          <p:cNvSpPr/>
          <p:nvPr/>
        </p:nvSpPr>
        <p:spPr>
          <a:xfrm>
            <a:off x="5868144" y="3766145"/>
            <a:ext cx="648072" cy="288032"/>
          </a:xfrm>
          <a:prstGeom prst="rect">
            <a:avLst/>
          </a:prstGeom>
          <a:solidFill>
            <a:srgbClr val="2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Equals</a:t>
            </a:r>
            <a:endParaRPr lang="en-GB" sz="1200" dirty="0"/>
          </a:p>
        </p:txBody>
      </p:sp>
      <p:sp>
        <p:nvSpPr>
          <p:cNvPr id="7" name="Rounded Rectangle 6"/>
          <p:cNvSpPr/>
          <p:nvPr/>
        </p:nvSpPr>
        <p:spPr>
          <a:xfrm>
            <a:off x="867527" y="1869604"/>
            <a:ext cx="1872208" cy="504056"/>
          </a:xfrm>
          <a:prstGeom prst="roundRect">
            <a:avLst/>
          </a:prstGeom>
          <a:solidFill>
            <a:srgbClr val="2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t>Step 1</a:t>
            </a:r>
          </a:p>
        </p:txBody>
      </p:sp>
      <p:sp>
        <p:nvSpPr>
          <p:cNvPr id="13" name="Rounded Rectangle 12"/>
          <p:cNvSpPr/>
          <p:nvPr/>
        </p:nvSpPr>
        <p:spPr>
          <a:xfrm>
            <a:off x="3763879" y="1869604"/>
            <a:ext cx="1872208" cy="504056"/>
          </a:xfrm>
          <a:prstGeom prst="roundRect">
            <a:avLst/>
          </a:prstGeom>
          <a:solidFill>
            <a:srgbClr val="2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t>Step </a:t>
            </a:r>
            <a:r>
              <a:rPr lang="en-GB" b="1" dirty="0" smtClean="0"/>
              <a:t>2</a:t>
            </a:r>
            <a:endParaRPr lang="en-GB" b="1" dirty="0"/>
          </a:p>
        </p:txBody>
      </p:sp>
      <p:sp>
        <p:nvSpPr>
          <p:cNvPr id="14" name="Rounded Rectangle 13"/>
          <p:cNvSpPr/>
          <p:nvPr/>
        </p:nvSpPr>
        <p:spPr>
          <a:xfrm>
            <a:off x="6660232" y="1922140"/>
            <a:ext cx="1872208" cy="504056"/>
          </a:xfrm>
          <a:prstGeom prst="roundRect">
            <a:avLst/>
          </a:prstGeom>
          <a:solidFill>
            <a:srgbClr val="2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t>Step </a:t>
            </a:r>
            <a:r>
              <a:rPr lang="en-GB" b="1" dirty="0" smtClean="0"/>
              <a:t>3</a:t>
            </a:r>
            <a:endParaRPr lang="en-GB" b="1" dirty="0"/>
          </a:p>
        </p:txBody>
      </p:sp>
      <p:sp>
        <p:nvSpPr>
          <p:cNvPr id="10" name="Rounded Rectangle 9"/>
          <p:cNvSpPr/>
          <p:nvPr/>
        </p:nvSpPr>
        <p:spPr>
          <a:xfrm>
            <a:off x="755576" y="2373660"/>
            <a:ext cx="2088232" cy="35756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u="sng" kern="0" dirty="0">
                <a:solidFill>
                  <a:srgbClr val="2F5626"/>
                </a:solidFill>
              </a:rPr>
              <a:t>Gross Development </a:t>
            </a:r>
            <a:r>
              <a:rPr lang="en-GB" sz="1400" b="1" u="sng" kern="0" dirty="0" smtClean="0">
                <a:solidFill>
                  <a:srgbClr val="2F5626"/>
                </a:solidFill>
              </a:rPr>
              <a:t>Value</a:t>
            </a:r>
          </a:p>
          <a:p>
            <a:pPr marL="0" marR="0" lvl="0" indent="0" defTabSz="914400" eaLnBrk="1" fontAlgn="auto" latinLnBrk="0" hangingPunct="1">
              <a:lnSpc>
                <a:spcPct val="100000"/>
              </a:lnSpc>
              <a:spcBef>
                <a:spcPts val="0"/>
              </a:spcBef>
              <a:spcAft>
                <a:spcPts val="0"/>
              </a:spcAft>
              <a:buClrTx/>
              <a:buSzTx/>
              <a:buFontTx/>
              <a:buNone/>
              <a:tabLst/>
              <a:defRPr/>
            </a:pPr>
            <a:endParaRPr lang="en-GB" sz="1400" b="1" u="sng" kern="0" dirty="0">
              <a:solidFill>
                <a:srgbClr val="2F5626"/>
              </a:solidFill>
            </a:endParaRPr>
          </a:p>
          <a:p>
            <a:pPr marL="85725" marR="0" lvl="0" indent="-857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0" dirty="0">
                <a:solidFill>
                  <a:srgbClr val="2F5626"/>
                </a:solidFill>
              </a:rPr>
              <a:t>Anticipated sales value of completed development</a:t>
            </a:r>
          </a:p>
          <a:p>
            <a:pPr marL="85725" marR="0" lvl="0" indent="-857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0" dirty="0">
                <a:solidFill>
                  <a:srgbClr val="2F5626"/>
                </a:solidFill>
              </a:rPr>
              <a:t>Estimate £/sqm x total floor space</a:t>
            </a:r>
          </a:p>
          <a:p>
            <a:pPr marL="85725" marR="0" lvl="0" indent="-857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0" dirty="0">
                <a:solidFill>
                  <a:srgbClr val="2F5626"/>
                </a:solidFill>
              </a:rPr>
              <a:t>Discounted receipt from affordable homes</a:t>
            </a:r>
          </a:p>
        </p:txBody>
      </p:sp>
      <p:sp>
        <p:nvSpPr>
          <p:cNvPr id="16" name="Rounded Rectangle 15"/>
          <p:cNvSpPr/>
          <p:nvPr/>
        </p:nvSpPr>
        <p:spPr>
          <a:xfrm>
            <a:off x="3651636" y="2373660"/>
            <a:ext cx="2072492" cy="35756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b="1" u="sng" dirty="0">
                <a:solidFill>
                  <a:srgbClr val="2F5626"/>
                </a:solidFill>
              </a:rPr>
              <a:t>Gross Development </a:t>
            </a:r>
            <a:r>
              <a:rPr lang="en-GB" sz="1400" b="1" u="sng" dirty="0" smtClean="0">
                <a:solidFill>
                  <a:srgbClr val="2F5626"/>
                </a:solidFill>
              </a:rPr>
              <a:t>Costs</a:t>
            </a:r>
          </a:p>
          <a:p>
            <a:pPr lvl="0"/>
            <a:endParaRPr lang="en-GB" sz="1400" dirty="0">
              <a:solidFill>
                <a:srgbClr val="2F5626"/>
              </a:solidFill>
            </a:endParaRPr>
          </a:p>
          <a:p>
            <a:pPr marL="85725" lvl="0" indent="-85725">
              <a:buFont typeface="Arial" panose="020B0604020202020204" pitchFamily="34" charset="0"/>
              <a:buChar char="•"/>
            </a:pPr>
            <a:r>
              <a:rPr lang="en-GB" sz="1400" dirty="0">
                <a:solidFill>
                  <a:srgbClr val="2F5626"/>
                </a:solidFill>
              </a:rPr>
              <a:t>Construction above and below ground</a:t>
            </a:r>
          </a:p>
          <a:p>
            <a:pPr marL="85725" lvl="0" indent="-85725">
              <a:buFont typeface="Arial" panose="020B0604020202020204" pitchFamily="34" charset="0"/>
              <a:buChar char="•"/>
            </a:pPr>
            <a:r>
              <a:rPr lang="en-GB" sz="1400" dirty="0">
                <a:solidFill>
                  <a:srgbClr val="2F5626"/>
                </a:solidFill>
              </a:rPr>
              <a:t>External works</a:t>
            </a:r>
          </a:p>
          <a:p>
            <a:pPr marL="85725" lvl="0" indent="-85725">
              <a:buFont typeface="Arial" panose="020B0604020202020204" pitchFamily="34" charset="0"/>
              <a:buChar char="•"/>
            </a:pPr>
            <a:r>
              <a:rPr lang="en-GB" sz="1400" dirty="0">
                <a:solidFill>
                  <a:srgbClr val="2F5626"/>
                </a:solidFill>
              </a:rPr>
              <a:t>Fees</a:t>
            </a:r>
          </a:p>
          <a:p>
            <a:pPr marL="85725" lvl="0" indent="-85725">
              <a:buFont typeface="Arial" panose="020B0604020202020204" pitchFamily="34" charset="0"/>
              <a:buChar char="•"/>
            </a:pPr>
            <a:r>
              <a:rPr lang="en-GB" sz="1400" dirty="0">
                <a:solidFill>
                  <a:srgbClr val="2F5626"/>
                </a:solidFill>
              </a:rPr>
              <a:t>Site Management</a:t>
            </a:r>
          </a:p>
          <a:p>
            <a:pPr marL="85725" lvl="0" indent="-85725">
              <a:buFont typeface="Arial" panose="020B0604020202020204" pitchFamily="34" charset="0"/>
              <a:buChar char="•"/>
            </a:pPr>
            <a:r>
              <a:rPr lang="en-GB" sz="1400" dirty="0" smtClean="0">
                <a:solidFill>
                  <a:srgbClr val="2F5626"/>
                </a:solidFill>
              </a:rPr>
              <a:t>Preliminaries</a:t>
            </a:r>
            <a:endParaRPr lang="en-GB" sz="1400" dirty="0">
              <a:solidFill>
                <a:srgbClr val="2F5626"/>
              </a:solidFill>
            </a:endParaRPr>
          </a:p>
          <a:p>
            <a:pPr marL="85725" lvl="0" indent="-85725">
              <a:buFont typeface="Arial" panose="020B0604020202020204" pitchFamily="34" charset="0"/>
              <a:buChar char="•"/>
            </a:pPr>
            <a:r>
              <a:rPr lang="en-GB" sz="1400" dirty="0">
                <a:solidFill>
                  <a:srgbClr val="2F5626"/>
                </a:solidFill>
              </a:rPr>
              <a:t>CIL</a:t>
            </a:r>
          </a:p>
          <a:p>
            <a:pPr marL="85725" lvl="0" indent="-85725">
              <a:buFont typeface="Arial" panose="020B0604020202020204" pitchFamily="34" charset="0"/>
              <a:buChar char="•"/>
            </a:pPr>
            <a:r>
              <a:rPr lang="en-GB" sz="1400" dirty="0">
                <a:solidFill>
                  <a:srgbClr val="2F5626"/>
                </a:solidFill>
              </a:rPr>
              <a:t>Planning obligations</a:t>
            </a:r>
          </a:p>
          <a:p>
            <a:pPr marL="85725" lvl="0" indent="-85725">
              <a:buFont typeface="Arial" panose="020B0604020202020204" pitchFamily="34" charset="0"/>
              <a:buChar char="•"/>
            </a:pPr>
            <a:r>
              <a:rPr lang="en-GB" sz="1400" dirty="0">
                <a:solidFill>
                  <a:srgbClr val="2F5626"/>
                </a:solidFill>
              </a:rPr>
              <a:t>Finance</a:t>
            </a:r>
          </a:p>
          <a:p>
            <a:pPr marL="85725" lvl="0" indent="-85725">
              <a:buFont typeface="Arial" panose="020B0604020202020204" pitchFamily="34" charset="0"/>
              <a:buChar char="•"/>
            </a:pPr>
            <a:r>
              <a:rPr lang="en-GB" sz="1400" dirty="0">
                <a:solidFill>
                  <a:srgbClr val="2F5626"/>
                </a:solidFill>
              </a:rPr>
              <a:t>Sales and Marketing costs</a:t>
            </a:r>
          </a:p>
        </p:txBody>
      </p:sp>
      <p:sp>
        <p:nvSpPr>
          <p:cNvPr id="17" name="Rounded Rectangle 16"/>
          <p:cNvSpPr/>
          <p:nvPr/>
        </p:nvSpPr>
        <p:spPr>
          <a:xfrm>
            <a:off x="6660232" y="2426196"/>
            <a:ext cx="1872208" cy="35756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b="1" u="sng" dirty="0">
                <a:solidFill>
                  <a:srgbClr val="2F5626"/>
                </a:solidFill>
              </a:rPr>
              <a:t>Residual Land Value</a:t>
            </a:r>
            <a:endParaRPr lang="en-GB" sz="1400" dirty="0">
              <a:solidFill>
                <a:srgbClr val="2F5626"/>
              </a:solidFill>
            </a:endParaRPr>
          </a:p>
          <a:p>
            <a:pPr lvl="0"/>
            <a:endParaRPr lang="en-GB" sz="1400" dirty="0" smtClean="0">
              <a:solidFill>
                <a:srgbClr val="2F5626"/>
              </a:solidFill>
            </a:endParaRPr>
          </a:p>
          <a:p>
            <a:pPr marL="85725" lvl="0" indent="-85725">
              <a:buFont typeface="Arial" panose="020B0604020202020204" pitchFamily="34" charset="0"/>
              <a:buChar char="•"/>
            </a:pPr>
            <a:r>
              <a:rPr lang="en-GB" sz="1400" dirty="0" smtClean="0">
                <a:solidFill>
                  <a:srgbClr val="2F5626"/>
                </a:solidFill>
              </a:rPr>
              <a:t>What </a:t>
            </a:r>
            <a:r>
              <a:rPr lang="en-GB" sz="1400" dirty="0">
                <a:solidFill>
                  <a:srgbClr val="2F5626"/>
                </a:solidFill>
              </a:rPr>
              <a:t>we pay the landowner</a:t>
            </a:r>
          </a:p>
        </p:txBody>
      </p:sp>
    </p:spTree>
    <p:extLst>
      <p:ext uri="{BB962C8B-B14F-4D97-AF65-F5344CB8AC3E}">
        <p14:creationId xmlns:p14="http://schemas.microsoft.com/office/powerpoint/2010/main" val="3059545541"/>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
          <p:cNvSpPr>
            <a:spLocks noGrp="1" noChangeArrowheads="1"/>
          </p:cNvSpPr>
          <p:nvPr>
            <p:ph type="title"/>
          </p:nvPr>
        </p:nvSpPr>
        <p:spPr>
          <a:xfrm>
            <a:off x="395536" y="319311"/>
            <a:ext cx="7772400" cy="733425"/>
          </a:xfrm>
          <a:noFill/>
        </p:spPr>
        <p:txBody>
          <a:bodyPr/>
          <a:lstStyle/>
          <a:p>
            <a:pPr eaLnBrk="1" hangingPunct="1"/>
            <a:r>
              <a:rPr lang="en-GB" altLang="en-US" sz="2800" b="1" dirty="0" smtClean="0">
                <a:latin typeface="+mn-lt"/>
              </a:rPr>
              <a:t>Our approach to measure viability (2/3)</a:t>
            </a:r>
          </a:p>
        </p:txBody>
      </p:sp>
      <p:sp>
        <p:nvSpPr>
          <p:cNvPr id="10243" name="Rectangle 13"/>
          <p:cNvSpPr>
            <a:spLocks noGrp="1" noChangeArrowheads="1"/>
          </p:cNvSpPr>
          <p:nvPr>
            <p:ph type="body" idx="1"/>
          </p:nvPr>
        </p:nvSpPr>
        <p:spPr>
          <a:xfrm>
            <a:off x="467544" y="1124744"/>
            <a:ext cx="8496944" cy="5733256"/>
          </a:xfrm>
          <a:noFill/>
        </p:spPr>
        <p:txBody>
          <a:bodyPr>
            <a:noAutofit/>
          </a:bodyPr>
          <a:lstStyle/>
          <a:p>
            <a:pPr eaLnBrk="1" hangingPunct="1">
              <a:spcBef>
                <a:spcPts val="675"/>
              </a:spcBef>
              <a:spcAft>
                <a:spcPts val="600"/>
              </a:spcAft>
              <a:buFont typeface="Arial" panose="020B0604020202020204" pitchFamily="34" charset="0"/>
              <a:buChar char="•"/>
            </a:pPr>
            <a:r>
              <a:rPr lang="en-GB" altLang="en-US" sz="1600" b="0" dirty="0" smtClean="0">
                <a:latin typeface="+mn-lt"/>
              </a:rPr>
              <a:t>We compete hard for land – our raw material</a:t>
            </a:r>
          </a:p>
          <a:p>
            <a:pPr eaLnBrk="1" hangingPunct="1">
              <a:spcBef>
                <a:spcPts val="675"/>
              </a:spcBef>
              <a:spcAft>
                <a:spcPts val="600"/>
              </a:spcAft>
              <a:buFont typeface="Arial" panose="020B0604020202020204" pitchFamily="34" charset="0"/>
              <a:buChar char="•"/>
            </a:pPr>
            <a:r>
              <a:rPr lang="en-GB" altLang="en-US" sz="1600" b="0" dirty="0" smtClean="0">
                <a:latin typeface="+mn-lt"/>
              </a:rPr>
              <a:t>2</a:t>
            </a:r>
            <a:r>
              <a:rPr lang="en-GB" altLang="en-US" sz="1600" b="0" baseline="30000" dirty="0" smtClean="0">
                <a:latin typeface="+mn-lt"/>
              </a:rPr>
              <a:t>nd</a:t>
            </a:r>
            <a:r>
              <a:rPr lang="en-GB" altLang="en-US" sz="1600" b="0" dirty="0" smtClean="0">
                <a:latin typeface="+mn-lt"/>
              </a:rPr>
              <a:t> hand sales prices dictate land price </a:t>
            </a:r>
          </a:p>
          <a:p>
            <a:pPr lvl="3" eaLnBrk="1" hangingPunct="1">
              <a:spcAft>
                <a:spcPts val="0"/>
              </a:spcAft>
              <a:buFont typeface="Arial" panose="020B0604020202020204" pitchFamily="34" charset="0"/>
              <a:buChar char="°"/>
            </a:pPr>
            <a:r>
              <a:rPr lang="en-GB" altLang="en-US" sz="1600" b="0" dirty="0" smtClean="0">
                <a:latin typeface="+mn-lt"/>
              </a:rPr>
              <a:t>GDV (sales values) is derived from sales values in 2</a:t>
            </a:r>
            <a:r>
              <a:rPr lang="en-GB" altLang="en-US" sz="1600" b="0" baseline="30000" dirty="0" smtClean="0">
                <a:latin typeface="+mn-lt"/>
              </a:rPr>
              <a:t>nd</a:t>
            </a:r>
            <a:r>
              <a:rPr lang="en-GB" altLang="en-US" sz="1600" b="0" dirty="0" smtClean="0">
                <a:latin typeface="+mn-lt"/>
              </a:rPr>
              <a:t> hand market</a:t>
            </a:r>
          </a:p>
          <a:p>
            <a:pPr lvl="3" eaLnBrk="1" hangingPunct="1">
              <a:spcAft>
                <a:spcPts val="0"/>
              </a:spcAft>
              <a:buFont typeface="Arial" panose="020B0604020202020204" pitchFamily="34" charset="0"/>
              <a:buChar char="°"/>
            </a:pPr>
            <a:r>
              <a:rPr lang="en-GB" altLang="en-US" sz="1600" b="0" dirty="0" smtClean="0">
                <a:latin typeface="+mn-lt"/>
              </a:rPr>
              <a:t>GDV = Step 1 of defining residual land value </a:t>
            </a:r>
            <a:r>
              <a:rPr lang="en-GB" altLang="en-US" sz="1600" u="sng" dirty="0" smtClean="0">
                <a:latin typeface="+mn-lt"/>
              </a:rPr>
              <a:t>(</a:t>
            </a:r>
            <a:r>
              <a:rPr lang="en-GB" altLang="en-US" sz="1600" u="sng" dirty="0">
                <a:latin typeface="+mn-lt"/>
              </a:rPr>
              <a:t>land price = output at </a:t>
            </a:r>
            <a:r>
              <a:rPr lang="en-GB" altLang="en-US" sz="1600" u="sng" dirty="0" smtClean="0">
                <a:latin typeface="+mn-lt"/>
              </a:rPr>
              <a:t>Step </a:t>
            </a:r>
            <a:r>
              <a:rPr lang="en-GB" altLang="en-US" sz="1600" u="sng" dirty="0">
                <a:latin typeface="+mn-lt"/>
              </a:rPr>
              <a:t>3 not </a:t>
            </a:r>
            <a:r>
              <a:rPr lang="en-GB" altLang="en-US" sz="1600" u="sng" dirty="0" smtClean="0">
                <a:latin typeface="+mn-lt"/>
              </a:rPr>
              <a:t>a cost </a:t>
            </a:r>
            <a:r>
              <a:rPr lang="en-GB" altLang="en-US" sz="1600" u="sng" dirty="0" smtClean="0">
                <a:latin typeface="+mn-lt"/>
              </a:rPr>
              <a:t>input </a:t>
            </a:r>
            <a:r>
              <a:rPr lang="en-GB" altLang="en-US" sz="1600" u="sng" dirty="0">
                <a:latin typeface="+mn-lt"/>
              </a:rPr>
              <a:t>at </a:t>
            </a:r>
            <a:r>
              <a:rPr lang="en-GB" altLang="en-US" sz="1600" u="sng" dirty="0" smtClean="0">
                <a:latin typeface="+mn-lt"/>
              </a:rPr>
              <a:t>Step </a:t>
            </a:r>
            <a:r>
              <a:rPr lang="en-GB" altLang="en-US" sz="1600" u="sng" dirty="0">
                <a:latin typeface="+mn-lt"/>
              </a:rPr>
              <a:t>2)</a:t>
            </a:r>
          </a:p>
          <a:p>
            <a:pPr eaLnBrk="1" hangingPunct="1">
              <a:spcBef>
                <a:spcPts val="675"/>
              </a:spcBef>
              <a:spcAft>
                <a:spcPts val="600"/>
              </a:spcAft>
              <a:buFont typeface="Arial" panose="020B0604020202020204" pitchFamily="34" charset="0"/>
              <a:buChar char="•"/>
            </a:pPr>
            <a:r>
              <a:rPr lang="en-GB" altLang="en-US" sz="1600" b="0" dirty="0" smtClean="0">
                <a:latin typeface="+mn-lt"/>
              </a:rPr>
              <a:t>Profit is regarded as a </a:t>
            </a:r>
            <a:r>
              <a:rPr lang="en-GB" altLang="en-US" sz="1600" b="0" dirty="0" smtClean="0">
                <a:latin typeface="+mn-lt"/>
              </a:rPr>
              <a:t>cost land is not</a:t>
            </a:r>
            <a:endParaRPr lang="en-GB" altLang="en-US" sz="1600" b="0" dirty="0" smtClean="0">
              <a:latin typeface="+mn-lt"/>
            </a:endParaRPr>
          </a:p>
          <a:p>
            <a:pPr eaLnBrk="1" hangingPunct="1">
              <a:spcBef>
                <a:spcPts val="675"/>
              </a:spcBef>
              <a:spcAft>
                <a:spcPts val="600"/>
              </a:spcAft>
              <a:buFont typeface="Arial" panose="020B0604020202020204" pitchFamily="34" charset="0"/>
              <a:buChar char="•"/>
            </a:pPr>
            <a:r>
              <a:rPr lang="en-GB" altLang="en-US" sz="1600" b="0" dirty="0" smtClean="0">
                <a:latin typeface="+mn-lt"/>
              </a:rPr>
              <a:t>Profit/build costs don’t move much</a:t>
            </a:r>
          </a:p>
          <a:p>
            <a:pPr eaLnBrk="1" hangingPunct="1">
              <a:spcBef>
                <a:spcPts val="675"/>
              </a:spcBef>
              <a:spcAft>
                <a:spcPts val="600"/>
              </a:spcAft>
              <a:buFont typeface="Arial" panose="020B0604020202020204" pitchFamily="34" charset="0"/>
              <a:buChar char="•"/>
            </a:pPr>
            <a:r>
              <a:rPr lang="en-GB" altLang="en-US" sz="1600" b="0" dirty="0" smtClean="0">
                <a:latin typeface="+mn-lt"/>
              </a:rPr>
              <a:t>Variables = selling prices and land value</a:t>
            </a:r>
          </a:p>
          <a:p>
            <a:pPr lvl="3" eaLnBrk="1" hangingPunct="1">
              <a:spcAft>
                <a:spcPts val="0"/>
              </a:spcAft>
              <a:buFont typeface="Arial" panose="020B0604020202020204" pitchFamily="34" charset="0"/>
              <a:buChar char="°"/>
            </a:pPr>
            <a:r>
              <a:rPr lang="en-GB" altLang="en-US" sz="1600" dirty="0" smtClean="0">
                <a:latin typeface="+mn-lt"/>
              </a:rPr>
              <a:t>We need land value (from RLV model) to be high in order to beat competitors and secure land</a:t>
            </a:r>
          </a:p>
          <a:p>
            <a:pPr lvl="3" eaLnBrk="1" hangingPunct="1">
              <a:spcAft>
                <a:spcPts val="0"/>
              </a:spcAft>
              <a:buFont typeface="Arial" panose="020B0604020202020204" pitchFamily="34" charset="0"/>
              <a:buChar char="°"/>
            </a:pPr>
            <a:r>
              <a:rPr lang="en-GB" altLang="en-US" sz="1600" dirty="0" smtClean="0">
                <a:latin typeface="+mn-lt"/>
              </a:rPr>
              <a:t>Therefore we </a:t>
            </a:r>
            <a:r>
              <a:rPr lang="en-GB" altLang="en-US" sz="1600" dirty="0" smtClean="0">
                <a:latin typeface="+mn-lt"/>
              </a:rPr>
              <a:t>want: </a:t>
            </a:r>
            <a:endParaRPr lang="en-GB" altLang="en-US" sz="1600" dirty="0" smtClean="0">
              <a:latin typeface="+mn-lt"/>
            </a:endParaRPr>
          </a:p>
          <a:p>
            <a:pPr lvl="4" eaLnBrk="1" hangingPunct="1">
              <a:spcAft>
                <a:spcPts val="0"/>
              </a:spcAft>
              <a:buFont typeface="Arial" panose="020B0604020202020204" pitchFamily="34" charset="0"/>
              <a:buChar char="–"/>
            </a:pPr>
            <a:r>
              <a:rPr lang="en-GB" altLang="en-US" sz="1600" b="0" dirty="0" smtClean="0">
                <a:latin typeface="+mn-lt"/>
              </a:rPr>
              <a:t>Costs low – so long as buildable and meet BfL12</a:t>
            </a:r>
          </a:p>
          <a:p>
            <a:pPr lvl="4" eaLnBrk="1" hangingPunct="1">
              <a:spcAft>
                <a:spcPts val="0"/>
              </a:spcAft>
              <a:buFont typeface="Arial" panose="020B0604020202020204" pitchFamily="34" charset="0"/>
              <a:buChar char="–"/>
            </a:pPr>
            <a:r>
              <a:rPr lang="en-GB" altLang="en-US" sz="1600" dirty="0" smtClean="0">
                <a:latin typeface="+mn-lt"/>
              </a:rPr>
              <a:t>P.S.F. revenues high – so long as we know our sales team can reach them</a:t>
            </a:r>
          </a:p>
          <a:p>
            <a:pPr lvl="3" eaLnBrk="1" hangingPunct="1">
              <a:spcAft>
                <a:spcPts val="0"/>
              </a:spcAft>
              <a:buFont typeface="Arial" panose="020B0604020202020204" pitchFamily="34" charset="0"/>
              <a:buChar char="°"/>
            </a:pPr>
            <a:r>
              <a:rPr lang="en-GB" altLang="en-US" sz="1600" b="0" dirty="0" smtClean="0">
                <a:latin typeface="+mn-lt"/>
              </a:rPr>
              <a:t>This generates the winning </a:t>
            </a:r>
            <a:r>
              <a:rPr lang="en-GB" altLang="en-US" sz="1600" b="0" dirty="0" smtClean="0">
                <a:latin typeface="+mn-lt"/>
              </a:rPr>
              <a:t>bid</a:t>
            </a:r>
            <a:endParaRPr lang="en-GB" altLang="en-US" sz="1600" b="0" dirty="0" smtClean="0">
              <a:latin typeface="+mn-lt"/>
            </a:endParaRPr>
          </a:p>
        </p:txBody>
      </p:sp>
    </p:spTree>
    <p:extLst>
      <p:ext uri="{BB962C8B-B14F-4D97-AF65-F5344CB8AC3E}">
        <p14:creationId xmlns:p14="http://schemas.microsoft.com/office/powerpoint/2010/main" val="2838154059"/>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1_WORKING TEMPLATE 2">
  <a:themeElements>
    <a:clrScheme name="BARRATT">
      <a:dk1>
        <a:sysClr val="windowText" lastClr="000000"/>
      </a:dk1>
      <a:lt1>
        <a:sysClr val="window" lastClr="FFFFFF"/>
      </a:lt1>
      <a:dk2>
        <a:srgbClr val="1F497D"/>
      </a:dk2>
      <a:lt2>
        <a:srgbClr val="EEECE1"/>
      </a:lt2>
      <a:accent1>
        <a:srgbClr val="0D366D"/>
      </a:accent1>
      <a:accent2>
        <a:srgbClr val="93902B"/>
      </a:accent2>
      <a:accent3>
        <a:srgbClr val="887E70"/>
      </a:accent3>
      <a:accent4>
        <a:srgbClr val="9EB1CE"/>
      </a:accent4>
      <a:accent5>
        <a:srgbClr val="CCC1DA"/>
      </a:accent5>
      <a:accent6>
        <a:srgbClr val="CD7DA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WORKING TEMPLATE 2">
  <a:themeElements>
    <a:clrScheme name="BARRATT">
      <a:dk1>
        <a:sysClr val="windowText" lastClr="000000"/>
      </a:dk1>
      <a:lt1>
        <a:sysClr val="window" lastClr="FFFFFF"/>
      </a:lt1>
      <a:dk2>
        <a:srgbClr val="1F497D"/>
      </a:dk2>
      <a:lt2>
        <a:srgbClr val="EEECE1"/>
      </a:lt2>
      <a:accent1>
        <a:srgbClr val="0D366D"/>
      </a:accent1>
      <a:accent2>
        <a:srgbClr val="93902B"/>
      </a:accent2>
      <a:accent3>
        <a:srgbClr val="887E70"/>
      </a:accent3>
      <a:accent4>
        <a:srgbClr val="9EB1CE"/>
      </a:accent4>
      <a:accent5>
        <a:srgbClr val="CCC1DA"/>
      </a:accent5>
      <a:accent6>
        <a:srgbClr val="CD7DA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WORKING TEMPLATE 2">
  <a:themeElements>
    <a:clrScheme name="BARRATT">
      <a:dk1>
        <a:sysClr val="windowText" lastClr="000000"/>
      </a:dk1>
      <a:lt1>
        <a:sysClr val="window" lastClr="FFFFFF"/>
      </a:lt1>
      <a:dk2>
        <a:srgbClr val="1F497D"/>
      </a:dk2>
      <a:lt2>
        <a:srgbClr val="EEECE1"/>
      </a:lt2>
      <a:accent1>
        <a:srgbClr val="0D366D"/>
      </a:accent1>
      <a:accent2>
        <a:srgbClr val="93902B"/>
      </a:accent2>
      <a:accent3>
        <a:srgbClr val="887E70"/>
      </a:accent3>
      <a:accent4>
        <a:srgbClr val="9EB1CE"/>
      </a:accent4>
      <a:accent5>
        <a:srgbClr val="CCC1DA"/>
      </a:accent5>
      <a:accent6>
        <a:srgbClr val="CD7DA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WORKING TEMPLATE 2">
  <a:themeElements>
    <a:clrScheme name="BARRATT">
      <a:dk1>
        <a:sysClr val="windowText" lastClr="000000"/>
      </a:dk1>
      <a:lt1>
        <a:sysClr val="window" lastClr="FFFFFF"/>
      </a:lt1>
      <a:dk2>
        <a:srgbClr val="1F497D"/>
      </a:dk2>
      <a:lt2>
        <a:srgbClr val="EEECE1"/>
      </a:lt2>
      <a:accent1>
        <a:srgbClr val="0D366D"/>
      </a:accent1>
      <a:accent2>
        <a:srgbClr val="93902B"/>
      </a:accent2>
      <a:accent3>
        <a:srgbClr val="887E70"/>
      </a:accent3>
      <a:accent4>
        <a:srgbClr val="9EB1CE"/>
      </a:accent4>
      <a:accent5>
        <a:srgbClr val="CCC1DA"/>
      </a:accent5>
      <a:accent6>
        <a:srgbClr val="CD7DA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WORKING TEMPLATE 2</Template>
  <TotalTime>34521</TotalTime>
  <Words>1742</Words>
  <Application>Microsoft Office PowerPoint</Application>
  <PresentationFormat>On-screen Show (4:3)</PresentationFormat>
  <Paragraphs>217</Paragraphs>
  <Slides>22</Slides>
  <Notes>10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22</vt:i4>
      </vt:variant>
    </vt:vector>
  </HeadingPairs>
  <TitlesOfParts>
    <vt:vector size="31" baseType="lpstr">
      <vt:lpstr>Arial</vt:lpstr>
      <vt:lpstr>Calibri</vt:lpstr>
      <vt:lpstr>Lucida Grande</vt:lpstr>
      <vt:lpstr>Times New Roman</vt:lpstr>
      <vt:lpstr>ヒラギノ角ゴ Pro W3</vt:lpstr>
      <vt:lpstr>1_WORKING TEMPLATE 2</vt:lpstr>
      <vt:lpstr>2_WORKING TEMPLATE 2</vt:lpstr>
      <vt:lpstr>3_WORKING TEMPLATE 2</vt:lpstr>
      <vt:lpstr>4_WORKING TEMPLATE 2</vt:lpstr>
      <vt:lpstr>PowerPoint Presentation</vt:lpstr>
      <vt:lpstr>PowerPoint Presentation</vt:lpstr>
      <vt:lpstr>History shaped by various attempts to tax land “betterment”</vt:lpstr>
      <vt:lpstr>PowerPoint Presentation</vt:lpstr>
      <vt:lpstr>PowerPoint Presentation</vt:lpstr>
      <vt:lpstr>PowerPoint Presentation</vt:lpstr>
      <vt:lpstr>PowerPoint Presentation</vt:lpstr>
      <vt:lpstr>Our approach to measure viability (1/3)</vt:lpstr>
      <vt:lpstr>Our approach to measure viability (2/3)</vt:lpstr>
      <vt:lpstr>PowerPoint Presentation</vt:lpstr>
      <vt:lpstr>PowerPoint Presentation</vt:lpstr>
      <vt:lpstr>So where are the battle lines?</vt:lpstr>
      <vt:lpstr>Profit (1/2)</vt:lpstr>
      <vt:lpstr>Profit (2/2)</vt:lpstr>
      <vt:lpstr>Why do we need 20% profit in the appraisal?</vt:lpstr>
      <vt:lpstr>What about blended profit?</vt:lpstr>
      <vt:lpstr>PowerPoint Presentation</vt:lpstr>
      <vt:lpstr>Land Value (1/2)</vt:lpstr>
      <vt:lpstr>Land Value (2/2)</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Interim results</dc:title>
  <dc:creator>dempsel</dc:creator>
  <cp:lastModifiedBy>Stone, Rachel</cp:lastModifiedBy>
  <cp:revision>2335</cp:revision>
  <cp:lastPrinted>2015-04-20T16:31:27Z</cp:lastPrinted>
  <dcterms:created xsi:type="dcterms:W3CDTF">2010-08-04T12:18:24Z</dcterms:created>
  <dcterms:modified xsi:type="dcterms:W3CDTF">2015-07-06T07:45:19Z</dcterms:modified>
</cp:coreProperties>
</file>