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4"/>
  </p:sldMasterIdLst>
  <p:notesMasterIdLst>
    <p:notesMasterId r:id="rId24"/>
  </p:notesMasterIdLst>
  <p:handoutMasterIdLst>
    <p:handoutMasterId r:id="rId25"/>
  </p:handoutMasterIdLst>
  <p:sldIdLst>
    <p:sldId id="541" r:id="rId5"/>
    <p:sldId id="552" r:id="rId6"/>
    <p:sldId id="565" r:id="rId7"/>
    <p:sldId id="547" r:id="rId8"/>
    <p:sldId id="555" r:id="rId9"/>
    <p:sldId id="546" r:id="rId10"/>
    <p:sldId id="545" r:id="rId11"/>
    <p:sldId id="553" r:id="rId12"/>
    <p:sldId id="568" r:id="rId13"/>
    <p:sldId id="549" r:id="rId14"/>
    <p:sldId id="557" r:id="rId15"/>
    <p:sldId id="556" r:id="rId16"/>
    <p:sldId id="548" r:id="rId17"/>
    <p:sldId id="560" r:id="rId18"/>
    <p:sldId id="561" r:id="rId19"/>
    <p:sldId id="558" r:id="rId20"/>
    <p:sldId id="559" r:id="rId21"/>
    <p:sldId id="567" r:id="rId22"/>
    <p:sldId id="566" r:id="rId23"/>
  </p:sldIdLst>
  <p:sldSz cx="9144000" cy="6858000" type="screen4x3"/>
  <p:notesSz cx="6810375" cy="9942513"/>
  <p:defaultTextStyle>
    <a:defPPr>
      <a:defRPr lang="en-GB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32">
          <p15:clr>
            <a:srgbClr val="A4A3A4"/>
          </p15:clr>
        </p15:guide>
        <p15:guide id="2" pos="2145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69900"/>
    <a:srgbClr val="FF0D0D"/>
    <a:srgbClr val="99CC00"/>
    <a:srgbClr val="635A52"/>
    <a:srgbClr val="808080"/>
    <a:srgbClr val="006600"/>
    <a:srgbClr val="C00000"/>
    <a:srgbClr val="00FFFF"/>
    <a:srgbClr val="0000FF"/>
    <a:srgbClr val="33CC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69C7853C-536D-4A76-A0AE-DD22124D55A5}" styleName="Themed Style 1 - Acc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4035" autoAdjust="0"/>
    <p:restoredTop sz="93428" autoAdjust="0"/>
  </p:normalViewPr>
  <p:slideViewPr>
    <p:cSldViewPr>
      <p:cViewPr varScale="1">
        <p:scale>
          <a:sx n="116" d="100"/>
          <a:sy n="116" d="100"/>
        </p:scale>
        <p:origin x="1086" y="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notesViewPr>
    <p:cSldViewPr>
      <p:cViewPr>
        <p:scale>
          <a:sx n="90" d="100"/>
          <a:sy n="90" d="100"/>
        </p:scale>
        <p:origin x="-2040" y="360"/>
      </p:cViewPr>
      <p:guideLst>
        <p:guide orient="horz" pos="3132"/>
        <p:guide pos="2145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handoutMaster" Target="handoutMasters/handout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3" y="0"/>
            <a:ext cx="2951162" cy="497126"/>
          </a:xfrm>
          <a:prstGeom prst="rect">
            <a:avLst/>
          </a:prstGeom>
        </p:spPr>
        <p:txBody>
          <a:bodyPr vert="horz" lIns="95709" tIns="47855" rIns="95709" bIns="47855" rtlCol="0"/>
          <a:lstStyle>
            <a:lvl1pPr algn="l">
              <a:defRPr sz="1300"/>
            </a:lvl1pPr>
          </a:lstStyle>
          <a:p>
            <a:endParaRPr lang="en-GB" dirty="0">
              <a:latin typeface="Verdana" pitchFamily="34" charset="0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7639" y="0"/>
            <a:ext cx="2951162" cy="497126"/>
          </a:xfrm>
          <a:prstGeom prst="rect">
            <a:avLst/>
          </a:prstGeom>
        </p:spPr>
        <p:txBody>
          <a:bodyPr vert="horz" lIns="95709" tIns="47855" rIns="95709" bIns="47855" rtlCol="0"/>
          <a:lstStyle>
            <a:lvl1pPr algn="r">
              <a:defRPr sz="1300"/>
            </a:lvl1pPr>
          </a:lstStyle>
          <a:p>
            <a:fld id="{8E417B98-AD01-4D70-A0CE-B0BAD55C3CA8}" type="datetimeFigureOut">
              <a:rPr lang="en-US" smtClean="0">
                <a:latin typeface="Verdana" pitchFamily="34" charset="0"/>
              </a:rPr>
              <a:pPr/>
              <a:t>12/5/2014</a:t>
            </a:fld>
            <a:endParaRPr lang="en-GB" dirty="0">
              <a:latin typeface="Verdana" pitchFamily="34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3" y="9443661"/>
            <a:ext cx="2951162" cy="497126"/>
          </a:xfrm>
          <a:prstGeom prst="rect">
            <a:avLst/>
          </a:prstGeom>
        </p:spPr>
        <p:txBody>
          <a:bodyPr vert="horz" lIns="95709" tIns="47855" rIns="95709" bIns="47855" rtlCol="0" anchor="b"/>
          <a:lstStyle>
            <a:lvl1pPr algn="l">
              <a:defRPr sz="1300"/>
            </a:lvl1pPr>
          </a:lstStyle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7639" y="9443661"/>
            <a:ext cx="2951162" cy="497126"/>
          </a:xfrm>
          <a:prstGeom prst="rect">
            <a:avLst/>
          </a:prstGeom>
        </p:spPr>
        <p:txBody>
          <a:bodyPr vert="horz" lIns="95709" tIns="47855" rIns="95709" bIns="47855" rtlCol="0" anchor="b"/>
          <a:lstStyle>
            <a:lvl1pPr algn="r">
              <a:defRPr sz="1300"/>
            </a:lvl1pPr>
          </a:lstStyle>
          <a:p>
            <a:fld id="{A3F23EF0-4736-4098-A088-6223E582B443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7241591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3" y="0"/>
            <a:ext cx="2951162" cy="4971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709" tIns="47855" rIns="95709" bIns="47855" numCol="1" anchor="t" anchorCtr="0" compatLnSpc="1">
            <a:prstTxWarp prst="textNoShape">
              <a:avLst/>
            </a:prstTxWarp>
          </a:bodyPr>
          <a:lstStyle>
            <a:lvl1pPr>
              <a:defRPr sz="130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59214" y="0"/>
            <a:ext cx="2951162" cy="4971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709" tIns="47855" rIns="95709" bIns="47855" numCol="1" anchor="t" anchorCtr="0" compatLnSpc="1">
            <a:prstTxWarp prst="textNoShape">
              <a:avLst/>
            </a:prstTxWarp>
          </a:bodyPr>
          <a:lstStyle>
            <a:lvl1pPr algn="r">
              <a:defRPr sz="130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024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749300" y="179388"/>
            <a:ext cx="5334000" cy="40005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319632" y="4253811"/>
            <a:ext cx="6275268" cy="51656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709" tIns="47855" rIns="95709" bIns="4785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dirty="0" smtClean="0"/>
              <a:t>Click to edit Master text styles</a:t>
            </a:r>
          </a:p>
          <a:p>
            <a:pPr lvl="1"/>
            <a:r>
              <a:rPr lang="en-US" noProof="0" dirty="0" smtClean="0"/>
              <a:t>Second level</a:t>
            </a:r>
          </a:p>
          <a:p>
            <a:pPr lvl="2"/>
            <a:r>
              <a:rPr lang="en-US" noProof="0" dirty="0" smtClean="0"/>
              <a:t>Third level</a:t>
            </a:r>
          </a:p>
          <a:p>
            <a:pPr lvl="3"/>
            <a:r>
              <a:rPr lang="en-US" noProof="0" dirty="0" smtClean="0"/>
              <a:t>Fourth level</a:t>
            </a:r>
          </a:p>
          <a:p>
            <a:pPr lvl="4"/>
            <a:r>
              <a:rPr lang="en-US" noProof="0" dirty="0" smtClean="0"/>
              <a:t>Fifth level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3" y="9445389"/>
            <a:ext cx="2951162" cy="4971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709" tIns="47855" rIns="95709" bIns="47855" numCol="1" anchor="b" anchorCtr="0" compatLnSpc="1">
            <a:prstTxWarp prst="textNoShape">
              <a:avLst/>
            </a:prstTxWarp>
          </a:bodyPr>
          <a:lstStyle>
            <a:lvl1pPr>
              <a:defRPr sz="130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9214" y="9445389"/>
            <a:ext cx="2951162" cy="4971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709" tIns="47855" rIns="95709" bIns="47855" numCol="1" anchor="b" anchorCtr="0" compatLnSpc="1">
            <a:prstTxWarp prst="textNoShape">
              <a:avLst/>
            </a:prstTxWarp>
          </a:bodyPr>
          <a:lstStyle>
            <a:lvl1pPr algn="r">
              <a:defRPr sz="1300"/>
            </a:lvl1pPr>
          </a:lstStyle>
          <a:p>
            <a:pPr>
              <a:defRPr/>
            </a:pPr>
            <a:fld id="{F75F930C-8D31-4B59-841E-3DAF610B417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2978331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171450" indent="-171450" algn="l" rtl="0" eaLnBrk="0" fontAlgn="base" hangingPunct="0">
      <a:spcBef>
        <a:spcPct val="30000"/>
      </a:spcBef>
      <a:spcAft>
        <a:spcPct val="0"/>
      </a:spcAft>
      <a:buFont typeface="Arial" panose="020B0604020202020204" pitchFamily="34" charset="0"/>
      <a:buChar char="•"/>
      <a:defRPr sz="1400" kern="1200">
        <a:solidFill>
          <a:schemeClr val="tx1"/>
        </a:solidFill>
        <a:latin typeface="Verdana" pitchFamily="34" charset="0"/>
        <a:ea typeface="+mn-ea"/>
        <a:cs typeface="+mn-cs"/>
      </a:defRPr>
    </a:lvl1pPr>
    <a:lvl2pPr marL="628650" indent="-171450" algn="l" rtl="0" eaLnBrk="0" fontAlgn="base" hangingPunct="0">
      <a:spcBef>
        <a:spcPct val="30000"/>
      </a:spcBef>
      <a:spcAft>
        <a:spcPct val="0"/>
      </a:spcAft>
      <a:buFont typeface="Arial" panose="020B0604020202020204" pitchFamily="34" charset="0"/>
      <a:buChar char="•"/>
      <a:defRPr sz="1400" kern="1200">
        <a:solidFill>
          <a:schemeClr val="tx1"/>
        </a:solidFill>
        <a:latin typeface="Verdana" pitchFamily="34" charset="0"/>
        <a:ea typeface="+mn-ea"/>
        <a:cs typeface="+mn-cs"/>
      </a:defRPr>
    </a:lvl2pPr>
    <a:lvl3pPr marL="1085850" indent="-171450" algn="l" rtl="0" eaLnBrk="0" fontAlgn="base" hangingPunct="0">
      <a:spcBef>
        <a:spcPct val="30000"/>
      </a:spcBef>
      <a:spcAft>
        <a:spcPct val="0"/>
      </a:spcAft>
      <a:buFont typeface="Arial" panose="020B0604020202020204" pitchFamily="34" charset="0"/>
      <a:buChar char="•"/>
      <a:defRPr sz="1400" kern="1200">
        <a:solidFill>
          <a:schemeClr val="tx1"/>
        </a:solidFill>
        <a:latin typeface="Verdana" pitchFamily="34" charset="0"/>
        <a:ea typeface="+mn-ea"/>
        <a:cs typeface="+mn-cs"/>
      </a:defRPr>
    </a:lvl3pPr>
    <a:lvl4pPr marL="1543050" indent="-171450" algn="l" rtl="0" eaLnBrk="0" fontAlgn="base" hangingPunct="0">
      <a:spcBef>
        <a:spcPct val="30000"/>
      </a:spcBef>
      <a:spcAft>
        <a:spcPct val="0"/>
      </a:spcAft>
      <a:buFont typeface="Arial" panose="020B0604020202020204" pitchFamily="34" charset="0"/>
      <a:buChar char="•"/>
      <a:defRPr sz="1400" kern="1200">
        <a:solidFill>
          <a:schemeClr val="tx1"/>
        </a:solidFill>
        <a:latin typeface="Verdana" pitchFamily="34" charset="0"/>
        <a:ea typeface="+mn-ea"/>
        <a:cs typeface="+mn-cs"/>
      </a:defRPr>
    </a:lvl4pPr>
    <a:lvl5pPr marL="2000250" indent="-171450" algn="l" rtl="0" eaLnBrk="0" fontAlgn="base" hangingPunct="0">
      <a:spcBef>
        <a:spcPct val="30000"/>
      </a:spcBef>
      <a:spcAft>
        <a:spcPct val="0"/>
      </a:spcAft>
      <a:buFont typeface="Arial" panose="020B0604020202020204" pitchFamily="34" charset="0"/>
      <a:buChar char="•"/>
      <a:defRPr sz="1400" kern="1200">
        <a:solidFill>
          <a:schemeClr val="tx1"/>
        </a:solidFill>
        <a:latin typeface="Verdana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solidFill>
          <a:srgbClr val="92D6E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 Single Corner Rectangle 3"/>
          <p:cNvSpPr/>
          <p:nvPr/>
        </p:nvSpPr>
        <p:spPr bwMode="auto">
          <a:xfrm rot="10800000">
            <a:off x="428625" y="0"/>
            <a:ext cx="8715375" cy="857250"/>
          </a:xfrm>
          <a:prstGeom prst="round1Rect">
            <a:avLst>
              <a:gd name="adj" fmla="val 50000"/>
            </a:avLst>
          </a:prstGeom>
          <a:solidFill>
            <a:srgbClr val="FFFDFA"/>
          </a:solidFill>
          <a:ln w="9525" cap="flat" cmpd="sng" algn="ctr">
            <a:solidFill>
              <a:srgbClr val="FFFDFA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GB" dirty="0"/>
          </a:p>
        </p:txBody>
      </p:sp>
      <p:pic>
        <p:nvPicPr>
          <p:cNvPr id="5" name="Picture 11" descr="IA_logo_e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571500" y="154960"/>
            <a:ext cx="1912268" cy="5768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12" descr="crop5.pn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284788" y="3071813"/>
            <a:ext cx="3859212" cy="3786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766763" y="1568450"/>
            <a:ext cx="4662487" cy="646113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GB" sz="3600" b="1" dirty="0">
                <a:solidFill>
                  <a:srgbClr val="635A52"/>
                </a:solidFill>
                <a:latin typeface="Verdana" pitchFamily="34" charset="0"/>
              </a:rPr>
              <a:t>Independent Age</a:t>
            </a:r>
          </a:p>
        </p:txBody>
      </p:sp>
      <p:cxnSp>
        <p:nvCxnSpPr>
          <p:cNvPr id="8" name="Straight Connector 14"/>
          <p:cNvCxnSpPr>
            <a:cxnSpLocks noChangeShapeType="1"/>
          </p:cNvCxnSpPr>
          <p:nvPr/>
        </p:nvCxnSpPr>
        <p:spPr bwMode="auto">
          <a:xfrm>
            <a:off x="785813" y="6286500"/>
            <a:ext cx="4500562" cy="1588"/>
          </a:xfrm>
          <a:prstGeom prst="line">
            <a:avLst/>
          </a:prstGeom>
          <a:noFill/>
          <a:ln w="19050" algn="ctr">
            <a:solidFill>
              <a:srgbClr val="635A52"/>
            </a:solidFill>
            <a:round/>
            <a:headEnd/>
            <a:tailEnd/>
          </a:ln>
        </p:spPr>
      </p:cxnSp>
      <p:sp>
        <p:nvSpPr>
          <p:cNvPr id="2051" name="Rectangle 3"/>
          <p:cNvSpPr>
            <a:spLocks noGrp="1" noChangeArrowheads="1"/>
          </p:cNvSpPr>
          <p:nvPr>
            <p:ph type="ctrTitle"/>
          </p:nvPr>
        </p:nvSpPr>
        <p:spPr bwMode="white">
          <a:xfrm>
            <a:off x="785786" y="2214554"/>
            <a:ext cx="7800975" cy="1143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052" name="Rectangle 4"/>
          <p:cNvSpPr>
            <a:spLocks noGrp="1" noChangeArrowheads="1"/>
          </p:cNvSpPr>
          <p:nvPr>
            <p:ph type="subTitle" idx="1"/>
          </p:nvPr>
        </p:nvSpPr>
        <p:spPr bwMode="white">
          <a:xfrm>
            <a:off x="785787" y="3500438"/>
            <a:ext cx="5072098" cy="642942"/>
          </a:xfrm>
        </p:spPr>
        <p:txBody>
          <a:bodyPr/>
          <a:lstStyle>
            <a:lvl1pPr marL="0" indent="0">
              <a:buFontTx/>
              <a:buNone/>
              <a:defRPr sz="2400">
                <a:solidFill>
                  <a:srgbClr val="635A52"/>
                </a:solidFill>
              </a:defRPr>
            </a:lvl1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9" name="Rectangle 5"/>
          <p:cNvSpPr>
            <a:spLocks noGrp="1" noChangeArrowheads="1"/>
          </p:cNvSpPr>
          <p:nvPr>
            <p:ph type="dt" sz="half" idx="10"/>
          </p:nvPr>
        </p:nvSpPr>
        <p:spPr bwMode="auto">
          <a:xfrm>
            <a:off x="819150" y="6400800"/>
            <a:ext cx="1905000" cy="304800"/>
          </a:xfrm>
          <a:prstGeom prst="rect">
            <a:avLst/>
          </a:prstGeom>
        </p:spPr>
        <p:txBody>
          <a:bodyPr/>
          <a:lstStyle>
            <a:lvl1pPr>
              <a:defRPr sz="1600" b="1">
                <a:solidFill>
                  <a:srgbClr val="635A52"/>
                </a:solidFill>
                <a:latin typeface="Verdana" pitchFamily="34" charset="0"/>
              </a:defRPr>
            </a:lvl1pPr>
          </a:lstStyle>
          <a:p>
            <a:pPr>
              <a:defRPr/>
            </a:pPr>
            <a:fld id="{922A7BC1-A8E5-4229-9831-3EF11890F64C}" type="datetime3">
              <a:rPr lang="en-US" smtClean="0"/>
              <a:pPr>
                <a:defRPr/>
              </a:pPr>
              <a:t>5 December 2014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ustom Layout">
    <p:bg>
      <p:bgPr>
        <a:solidFill>
          <a:srgbClr val="FFD1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8"/>
          <p:cNvCxnSpPr>
            <a:cxnSpLocks noChangeShapeType="1"/>
          </p:cNvCxnSpPr>
          <p:nvPr/>
        </p:nvCxnSpPr>
        <p:spPr bwMode="auto">
          <a:xfrm>
            <a:off x="428625" y="6286500"/>
            <a:ext cx="8501063" cy="1588"/>
          </a:xfrm>
          <a:prstGeom prst="line">
            <a:avLst/>
          </a:prstGeom>
          <a:noFill/>
          <a:ln w="15875" algn="ctr">
            <a:solidFill>
              <a:srgbClr val="635A52"/>
            </a:solidFill>
            <a:round/>
            <a:headEnd/>
            <a:tailEnd/>
          </a:ln>
        </p:spPr>
      </p:cxnSp>
      <p:pic>
        <p:nvPicPr>
          <p:cNvPr id="5" name="Picture 11" descr="graphic4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72000" y="1285875"/>
            <a:ext cx="3205163" cy="557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4"/>
          <p:cNvSpPr>
            <a:spLocks noGrp="1" noChangeArrowheads="1"/>
          </p:cNvSpPr>
          <p:nvPr>
            <p:ph type="subTitle" idx="1"/>
          </p:nvPr>
        </p:nvSpPr>
        <p:spPr bwMode="white">
          <a:xfrm>
            <a:off x="357158" y="5214950"/>
            <a:ext cx="857256" cy="928694"/>
          </a:xfrm>
        </p:spPr>
        <p:txBody>
          <a:bodyPr/>
          <a:lstStyle>
            <a:lvl1pPr marL="0" indent="0" algn="ctr">
              <a:buFontTx/>
              <a:buNone/>
              <a:defRPr sz="6600" b="1">
                <a:solidFill>
                  <a:srgbClr val="FFFDFA"/>
                </a:solidFill>
                <a:latin typeface="Verdana" pitchFamily="34" charset="0"/>
              </a:defRPr>
            </a:lvl1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5786" y="571480"/>
            <a:ext cx="7772400" cy="500066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BD1ED19-98A7-4138-97F8-5232FE0910A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A0CBB2E-9658-4C45-8F2C-075FE716247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1214421"/>
            <a:ext cx="5486400" cy="3513153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dirty="0" smtClean="0"/>
              <a:t>Click icon to add picture</a:t>
            </a:r>
            <a:endParaRPr lang="en-GB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A82CF7B-4A41-4DEA-88E6-04CE47E966C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5E4C7AC-9042-4A3C-830F-5ECE32C1A66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38925" y="1285860"/>
            <a:ext cx="1943100" cy="481014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09625" y="1285860"/>
            <a:ext cx="5676900" cy="481014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6F5D60F-C3F0-4363-8541-EE5039A2530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8358188" y="6286500"/>
            <a:ext cx="534292" cy="304800"/>
          </a:xfr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9C34789-19A8-47BD-9F56-26240A6ACE1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 bwMode="black">
          <a:xfrm>
            <a:off x="809625" y="142875"/>
            <a:ext cx="7772400" cy="500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eaLnBrk="1" hangingPunct="1">
              <a:defRPr/>
            </a:pPr>
            <a:r>
              <a:rPr lang="en-GB" sz="3600" b="1" dirty="0">
                <a:solidFill>
                  <a:srgbClr val="635A52"/>
                </a:solidFill>
                <a:latin typeface="Arial" charset="0"/>
              </a:rPr>
              <a:t>Click to edit Master title style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14882B-85E4-4DA8-BE32-2DA3E87C7A8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09625" y="1285860"/>
            <a:ext cx="3810000" cy="48101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72025" y="1285860"/>
            <a:ext cx="3810000" cy="48101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B1AA5BD-873F-4EB7-92B0-192DDB586C1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 txBox="1">
            <a:spLocks/>
          </p:cNvSpPr>
          <p:nvPr/>
        </p:nvSpPr>
        <p:spPr bwMode="black">
          <a:xfrm>
            <a:off x="809625" y="142875"/>
            <a:ext cx="7772400" cy="500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eaLnBrk="1" hangingPunct="1">
              <a:defRPr/>
            </a:pPr>
            <a:r>
              <a:rPr lang="en-GB" sz="3600" b="1" dirty="0">
                <a:solidFill>
                  <a:srgbClr val="635A52"/>
                </a:solidFill>
                <a:latin typeface="Arial" charset="0"/>
              </a:rPr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357298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357298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8" name="Slide Number Placeholder 8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0BC3C8-3CE3-4116-B22D-1E02AF83CD9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177916E-0057-4C10-9A0D-1845DE90F02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_Custom Layout">
    <p:bg>
      <p:bgPr>
        <a:solidFill>
          <a:srgbClr val="B3D45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8"/>
          <p:cNvCxnSpPr>
            <a:cxnSpLocks noChangeShapeType="1"/>
          </p:cNvCxnSpPr>
          <p:nvPr/>
        </p:nvCxnSpPr>
        <p:spPr bwMode="auto">
          <a:xfrm>
            <a:off x="428625" y="6286500"/>
            <a:ext cx="8501063" cy="1588"/>
          </a:xfrm>
          <a:prstGeom prst="line">
            <a:avLst/>
          </a:prstGeom>
          <a:noFill/>
          <a:ln w="15875" algn="ctr">
            <a:solidFill>
              <a:srgbClr val="635A52"/>
            </a:solidFill>
            <a:round/>
            <a:headEnd/>
            <a:tailEnd/>
          </a:ln>
        </p:spPr>
      </p:cxnSp>
      <p:pic>
        <p:nvPicPr>
          <p:cNvPr id="7" name="Picture 11" descr="graphic1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1785938"/>
            <a:ext cx="6677025" cy="4718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4"/>
          <p:cNvSpPr>
            <a:spLocks noGrp="1" noChangeArrowheads="1"/>
          </p:cNvSpPr>
          <p:nvPr>
            <p:ph type="subTitle" idx="1"/>
          </p:nvPr>
        </p:nvSpPr>
        <p:spPr bwMode="white">
          <a:xfrm>
            <a:off x="8001024" y="5286388"/>
            <a:ext cx="857256" cy="928694"/>
          </a:xfrm>
        </p:spPr>
        <p:txBody>
          <a:bodyPr/>
          <a:lstStyle>
            <a:lvl1pPr marL="0" indent="0" algn="ctr">
              <a:buFontTx/>
              <a:buNone/>
              <a:defRPr sz="6000" b="1">
                <a:solidFill>
                  <a:srgbClr val="FFFDFA"/>
                </a:solidFill>
                <a:latin typeface="Verdana" pitchFamily="34" charset="0"/>
              </a:defRPr>
            </a:lvl1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785786" y="571480"/>
            <a:ext cx="7772400" cy="500066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Custom Layout">
    <p:bg>
      <p:bgPr>
        <a:solidFill>
          <a:srgbClr val="C2B4B6">
            <a:alpha val="54901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8"/>
          <p:cNvCxnSpPr>
            <a:cxnSpLocks noChangeShapeType="1"/>
          </p:cNvCxnSpPr>
          <p:nvPr/>
        </p:nvCxnSpPr>
        <p:spPr bwMode="auto">
          <a:xfrm>
            <a:off x="428625" y="6286500"/>
            <a:ext cx="8501063" cy="1588"/>
          </a:xfrm>
          <a:prstGeom prst="line">
            <a:avLst/>
          </a:prstGeom>
          <a:noFill/>
          <a:ln w="15875" algn="ctr">
            <a:solidFill>
              <a:srgbClr val="635A52"/>
            </a:solidFill>
            <a:round/>
            <a:headEnd/>
            <a:tailEnd/>
          </a:ln>
        </p:spPr>
      </p:cxnSp>
      <p:pic>
        <p:nvPicPr>
          <p:cNvPr id="7" name="Picture 11" descr="graphic3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143375" y="1571625"/>
            <a:ext cx="4357688" cy="5286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4"/>
          <p:cNvSpPr>
            <a:spLocks noGrp="1" noChangeArrowheads="1"/>
          </p:cNvSpPr>
          <p:nvPr>
            <p:ph type="subTitle" idx="1"/>
          </p:nvPr>
        </p:nvSpPr>
        <p:spPr bwMode="white">
          <a:xfrm>
            <a:off x="428596" y="5286388"/>
            <a:ext cx="857256" cy="928694"/>
          </a:xfrm>
        </p:spPr>
        <p:txBody>
          <a:bodyPr/>
          <a:lstStyle>
            <a:lvl1pPr marL="0" indent="0" algn="ctr">
              <a:buFontTx/>
              <a:buNone/>
              <a:defRPr sz="6000" b="1">
                <a:solidFill>
                  <a:srgbClr val="FFFDFA"/>
                </a:solidFill>
                <a:latin typeface="Verdana" pitchFamily="34" charset="0"/>
              </a:defRPr>
            </a:lvl1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785786" y="571480"/>
            <a:ext cx="7772400" cy="500066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Custom Layout">
    <p:bg>
      <p:bgPr>
        <a:solidFill>
          <a:srgbClr val="DE98C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8"/>
          <p:cNvCxnSpPr>
            <a:cxnSpLocks noChangeShapeType="1"/>
          </p:cNvCxnSpPr>
          <p:nvPr/>
        </p:nvCxnSpPr>
        <p:spPr bwMode="auto">
          <a:xfrm>
            <a:off x="428625" y="6286500"/>
            <a:ext cx="8501063" cy="1588"/>
          </a:xfrm>
          <a:prstGeom prst="line">
            <a:avLst/>
          </a:prstGeom>
          <a:noFill/>
          <a:ln w="15875" algn="ctr">
            <a:solidFill>
              <a:srgbClr val="635A52"/>
            </a:solidFill>
            <a:round/>
            <a:headEnd/>
            <a:tailEnd/>
          </a:ln>
        </p:spPr>
      </p:cxnSp>
      <p:pic>
        <p:nvPicPr>
          <p:cNvPr id="6" name="Picture 11" descr="graphic2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85813" y="1928813"/>
            <a:ext cx="5786437" cy="4929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ctangle 4"/>
          <p:cNvSpPr>
            <a:spLocks noGrp="1" noChangeArrowheads="1"/>
          </p:cNvSpPr>
          <p:nvPr>
            <p:ph type="subTitle" idx="1"/>
          </p:nvPr>
        </p:nvSpPr>
        <p:spPr bwMode="white">
          <a:xfrm>
            <a:off x="8001024" y="5286388"/>
            <a:ext cx="857256" cy="928694"/>
          </a:xfrm>
        </p:spPr>
        <p:txBody>
          <a:bodyPr/>
          <a:lstStyle>
            <a:lvl1pPr marL="0" indent="0" algn="ctr">
              <a:buFontTx/>
              <a:buNone/>
              <a:defRPr sz="6000" b="1">
                <a:solidFill>
                  <a:srgbClr val="FFFDFA"/>
                </a:solidFill>
                <a:latin typeface="Verdana" pitchFamily="34" charset="0"/>
              </a:defRPr>
            </a:lvl1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785786" y="571480"/>
            <a:ext cx="7772400" cy="500066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DF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 Single Corner Rectangle 7"/>
          <p:cNvSpPr/>
          <p:nvPr/>
        </p:nvSpPr>
        <p:spPr bwMode="auto">
          <a:xfrm rot="10800000">
            <a:off x="428625" y="0"/>
            <a:ext cx="8715375" cy="857250"/>
          </a:xfrm>
          <a:prstGeom prst="round1Rect">
            <a:avLst>
              <a:gd name="adj" fmla="val 50000"/>
            </a:avLst>
          </a:prstGeom>
          <a:solidFill>
            <a:srgbClr val="C2B4B6">
              <a:alpha val="54902"/>
            </a:srgbClr>
          </a:solidFill>
          <a:ln w="9525" cap="flat" cmpd="sng" algn="ctr">
            <a:solidFill>
              <a:srgbClr val="C2B4B6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GB" dirty="0"/>
          </a:p>
        </p:txBody>
      </p:sp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 bwMode="black">
          <a:xfrm>
            <a:off x="809625" y="142875"/>
            <a:ext cx="7772400" cy="500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GB" dirty="0" smtClean="0"/>
          </a:p>
        </p:txBody>
      </p:sp>
      <p:sp>
        <p:nvSpPr>
          <p:cNvPr id="1028" name="Rectangle 3"/>
          <p:cNvSpPr>
            <a:spLocks noGrp="1" noChangeArrowheads="1"/>
          </p:cNvSpPr>
          <p:nvPr>
            <p:ph type="body" idx="1"/>
          </p:nvPr>
        </p:nvSpPr>
        <p:spPr bwMode="black">
          <a:xfrm>
            <a:off x="809625" y="1285875"/>
            <a:ext cx="7772400" cy="4810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 smtClean="0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black">
          <a:xfrm>
            <a:off x="8358188" y="6286500"/>
            <a:ext cx="423862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b="1">
                <a:solidFill>
                  <a:srgbClr val="635A52"/>
                </a:solidFill>
                <a:latin typeface="+mn-lt"/>
              </a:defRPr>
            </a:lvl1pPr>
          </a:lstStyle>
          <a:p>
            <a:pPr>
              <a:defRPr/>
            </a:pPr>
            <a:fld id="{FC24B176-9738-46EA-B0AB-EBB26F25DA5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cxnSp>
        <p:nvCxnSpPr>
          <p:cNvPr id="2" name="Straight Connector 9"/>
          <p:cNvCxnSpPr>
            <a:cxnSpLocks noChangeShapeType="1"/>
          </p:cNvCxnSpPr>
          <p:nvPr/>
        </p:nvCxnSpPr>
        <p:spPr bwMode="auto">
          <a:xfrm>
            <a:off x="428625" y="6286500"/>
            <a:ext cx="8501063" cy="1588"/>
          </a:xfrm>
          <a:prstGeom prst="line">
            <a:avLst/>
          </a:prstGeom>
          <a:noFill/>
          <a:ln w="15875" algn="ctr">
            <a:solidFill>
              <a:srgbClr val="635A52"/>
            </a:solidFill>
            <a:round/>
            <a:headEnd/>
            <a:tailEnd/>
          </a:ln>
        </p:spPr>
      </p:cxnSp>
      <p:pic>
        <p:nvPicPr>
          <p:cNvPr id="1031" name="Picture 10" descr="IA_logo_e.png"/>
          <p:cNvPicPr>
            <a:picLocks noChangeAspect="1"/>
          </p:cNvPicPr>
          <p:nvPr/>
        </p:nvPicPr>
        <p:blipFill>
          <a:blip r:embed="rId1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500063" y="6346890"/>
            <a:ext cx="1357312" cy="4094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941" r:id="rId1"/>
    <p:sldLayoutId id="2147483933" r:id="rId2"/>
    <p:sldLayoutId id="2147483942" r:id="rId3"/>
    <p:sldLayoutId id="2147483934" r:id="rId4"/>
    <p:sldLayoutId id="2147483943" r:id="rId5"/>
    <p:sldLayoutId id="2147483935" r:id="rId6"/>
    <p:sldLayoutId id="2147483944" r:id="rId7"/>
    <p:sldLayoutId id="2147483945" r:id="rId8"/>
    <p:sldLayoutId id="2147483946" r:id="rId9"/>
    <p:sldLayoutId id="2147483947" r:id="rId10"/>
    <p:sldLayoutId id="2147483936" r:id="rId11"/>
    <p:sldLayoutId id="2147483937" r:id="rId12"/>
    <p:sldLayoutId id="2147483938" r:id="rId13"/>
    <p:sldLayoutId id="2147483939" r:id="rId14"/>
    <p:sldLayoutId id="2147483940" r:id="rId15"/>
  </p:sldLayoutIdLst>
  <p:hf hdr="0" ftr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2800" b="1">
          <a:solidFill>
            <a:srgbClr val="635A52"/>
          </a:solidFill>
          <a:latin typeface="Verdana" pitchFamily="34" charset="0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635A52"/>
          </a:solidFill>
          <a:latin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635A52"/>
          </a:solidFill>
          <a:latin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635A52"/>
          </a:solidFill>
          <a:latin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635A52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254B8E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254B8E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254B8E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254B8E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rgbClr val="635A52"/>
          </a:solidFill>
          <a:latin typeface="Verdana" pitchFamily="34" charset="0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400">
          <a:solidFill>
            <a:srgbClr val="635A52"/>
          </a:solidFill>
          <a:latin typeface="Verdana" pitchFamily="34" charset="0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rgbClr val="635A52"/>
          </a:solidFill>
          <a:latin typeface="Verdana" pitchFamily="34" charset="0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400">
          <a:solidFill>
            <a:srgbClr val="635A52"/>
          </a:solidFill>
          <a:latin typeface="Verdana" pitchFamily="34" charset="0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400">
          <a:solidFill>
            <a:srgbClr val="635A52"/>
          </a:solidFill>
          <a:latin typeface="Verdana" pitchFamily="34" charset="0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rgbClr val="254B8E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rgbClr val="254B8E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rgbClr val="254B8E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rgbClr val="254B8E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sz="2400" dirty="0"/>
              <a:t>Planning for an Ageing Society: Role of Local Authorities in Information and </a:t>
            </a:r>
            <a:r>
              <a:rPr lang="en-GB" sz="2400" dirty="0" smtClean="0"/>
              <a:t>Advice</a:t>
            </a:r>
            <a:endParaRPr lang="en-GB" sz="24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dirty="0" smtClean="0"/>
              <a:t>Simon Bottery</a:t>
            </a:r>
          </a:p>
          <a:p>
            <a:r>
              <a:rPr lang="en-GB" dirty="0" smtClean="0"/>
              <a:t>Director of Policy and External Relations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19150" y="6400800"/>
            <a:ext cx="2384698" cy="304800"/>
          </a:xfrm>
        </p:spPr>
        <p:txBody>
          <a:bodyPr/>
          <a:lstStyle/>
          <a:p>
            <a:pPr>
              <a:defRPr/>
            </a:pPr>
            <a:fld id="{922A7BC1-A8E5-4229-9831-3EF11890F64C}" type="datetime3">
              <a:rPr lang="en-US" smtClean="0"/>
              <a:pPr>
                <a:defRPr/>
              </a:pPr>
              <a:t>5 December 2014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543376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8286180" y="6358508"/>
            <a:ext cx="423862" cy="304800"/>
          </a:xfrm>
        </p:spPr>
        <p:txBody>
          <a:bodyPr/>
          <a:lstStyle/>
          <a:p>
            <a:pPr>
              <a:defRPr/>
            </a:pPr>
            <a:fld id="{79C34789-19A8-47BD-9F56-26240A6ACE1A}" type="slidenum">
              <a:rPr lang="en-US" smtClean="0"/>
              <a:pPr>
                <a:defRPr/>
              </a:pPr>
              <a:t>10</a:t>
            </a:fld>
            <a:endParaRPr lang="en-US" dirty="0"/>
          </a:p>
        </p:txBody>
      </p:sp>
      <p:grpSp>
        <p:nvGrpSpPr>
          <p:cNvPr id="2" name="Group 3"/>
          <p:cNvGrpSpPr>
            <a:grpSpLocks/>
          </p:cNvGrpSpPr>
          <p:nvPr/>
        </p:nvGrpSpPr>
        <p:grpSpPr bwMode="auto">
          <a:xfrm>
            <a:off x="4716016" y="4797152"/>
            <a:ext cx="1296144" cy="1224136"/>
            <a:chOff x="950" y="5490"/>
            <a:chExt cx="2340" cy="2310"/>
          </a:xfrm>
        </p:grpSpPr>
        <p:sp>
          <p:nvSpPr>
            <p:cNvPr id="5" name="Oval 4"/>
            <p:cNvSpPr>
              <a:spLocks noChangeArrowheads="1"/>
            </p:cNvSpPr>
            <p:nvPr/>
          </p:nvSpPr>
          <p:spPr bwMode="auto">
            <a:xfrm>
              <a:off x="950" y="5490"/>
              <a:ext cx="2340" cy="2310"/>
            </a:xfrm>
            <a:prstGeom prst="ellipse">
              <a:avLst/>
            </a:prstGeom>
            <a:solidFill>
              <a:srgbClr val="FFC000"/>
            </a:solidFill>
            <a:ln w="38100">
              <a:solidFill>
                <a:srgbClr val="FFC000"/>
              </a:solidFill>
              <a:prstDash val="sysDot"/>
              <a:round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6" name="Text Box 5"/>
            <p:cNvSpPr txBox="1">
              <a:spLocks noChangeArrowheads="1"/>
            </p:cNvSpPr>
            <p:nvPr/>
          </p:nvSpPr>
          <p:spPr bwMode="auto">
            <a:xfrm>
              <a:off x="1233" y="6015"/>
              <a:ext cx="1692" cy="1305"/>
            </a:xfrm>
            <a:prstGeom prst="rect">
              <a:avLst/>
            </a:prstGeom>
            <a:solidFill>
              <a:srgbClr val="FFC000"/>
            </a:solidFill>
            <a:ln w="38100">
              <a:solidFill>
                <a:srgbClr val="FFC000"/>
              </a:solidFill>
              <a:prstDash val="sysDot"/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en-GB" sz="7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</a:rPr>
                <a:t>INDEPENDENT ADVICE</a:t>
              </a:r>
              <a:r>
                <a:rPr kumimoji="0" lang="en-GB" sz="7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</a:rPr>
                <a:t>: CHALLENGE - is assessment correct and fair?</a:t>
              </a:r>
              <a:endPara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</p:grpSp>
      <p:sp>
        <p:nvSpPr>
          <p:cNvPr id="7" name="Text Box 6"/>
          <p:cNvSpPr txBox="1">
            <a:spLocks noChangeArrowheads="1"/>
          </p:cNvSpPr>
          <p:nvPr/>
        </p:nvSpPr>
        <p:spPr bwMode="auto">
          <a:xfrm>
            <a:off x="251520" y="1412776"/>
            <a:ext cx="1008112" cy="4824536"/>
          </a:xfrm>
          <a:prstGeom prst="rect">
            <a:avLst/>
          </a:prstGeom>
          <a:solidFill>
            <a:srgbClr val="C00000"/>
          </a:solidFill>
          <a:ln w="38100">
            <a:solidFill>
              <a:srgbClr val="C00000"/>
            </a:solidFill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GB" sz="11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</a:rPr>
              <a:t>Problem</a:t>
            </a:r>
            <a:r>
              <a:rPr kumimoji="0" lang="en-GB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</a:rPr>
              <a:t>: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lang="en-GB" sz="1100" dirty="0" smtClean="0">
              <a:latin typeface="Calibri" pitchFamily="34" charset="0"/>
            </a:endParaRPr>
          </a:p>
          <a:p>
            <a:pPr lvl="0"/>
            <a:r>
              <a:rPr lang="en-GB" sz="1100" b="1" dirty="0" smtClean="0">
                <a:latin typeface="Verdana" pitchFamily="34" charset="0"/>
              </a:rPr>
              <a:t>I’m have difficulty washing</a:t>
            </a:r>
          </a:p>
          <a:p>
            <a:pPr lvl="0"/>
            <a:endParaRPr lang="en-GB" sz="1100" b="1" dirty="0" smtClean="0">
              <a:latin typeface="Verdana" pitchFamily="34" charset="0"/>
            </a:endParaRPr>
          </a:p>
          <a:p>
            <a:pPr lvl="0"/>
            <a:r>
              <a:rPr lang="en-GB" sz="1100" dirty="0" smtClean="0">
                <a:latin typeface="Verdana" pitchFamily="34" charset="0"/>
              </a:rPr>
              <a:t>I keep forgetting to take my pills</a:t>
            </a:r>
          </a:p>
          <a:p>
            <a:pPr lvl="0"/>
            <a:endParaRPr lang="en-GB" sz="1100" b="1" dirty="0" smtClean="0">
              <a:latin typeface="Verdana" pitchFamily="34" charset="0"/>
            </a:endParaRPr>
          </a:p>
          <a:p>
            <a:pPr lvl="0"/>
            <a:r>
              <a:rPr lang="en-GB" sz="1100" b="1" dirty="0" smtClean="0">
                <a:latin typeface="Verdana" pitchFamily="34" charset="0"/>
              </a:rPr>
              <a:t>I’ve had several falls</a:t>
            </a:r>
          </a:p>
          <a:p>
            <a:pPr lvl="0"/>
            <a:endParaRPr lang="en-GB" sz="1100" b="1" dirty="0" smtClean="0">
              <a:latin typeface="Verdana" pitchFamily="34" charset="0"/>
            </a:endParaRPr>
          </a:p>
          <a:p>
            <a:pPr lvl="0"/>
            <a:r>
              <a:rPr lang="en-GB" sz="1100" dirty="0" smtClean="0">
                <a:latin typeface="Verdana" pitchFamily="34" charset="0"/>
              </a:rPr>
              <a:t>I’m struggling to do my shopping and housework</a:t>
            </a:r>
            <a:endParaRPr lang="en-GB" sz="1100" dirty="0">
              <a:latin typeface="Verdana" pitchFamily="34" charset="0"/>
            </a:endParaRPr>
          </a:p>
        </p:txBody>
      </p:sp>
      <p:sp>
        <p:nvSpPr>
          <p:cNvPr id="8" name="AutoShape 7"/>
          <p:cNvSpPr>
            <a:spLocks noChangeArrowheads="1"/>
          </p:cNvSpPr>
          <p:nvPr/>
        </p:nvSpPr>
        <p:spPr bwMode="auto">
          <a:xfrm rot="18892073">
            <a:off x="2791404" y="3941859"/>
            <a:ext cx="405507" cy="427037"/>
          </a:xfrm>
          <a:prstGeom prst="rightArrow">
            <a:avLst>
              <a:gd name="adj1" fmla="val 50000"/>
              <a:gd name="adj2" fmla="val 25000"/>
            </a:avLst>
          </a:prstGeom>
          <a:solidFill>
            <a:srgbClr val="92D05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9" name="AutoShape 8"/>
          <p:cNvSpPr>
            <a:spLocks noChangeArrowheads="1"/>
          </p:cNvSpPr>
          <p:nvPr/>
        </p:nvSpPr>
        <p:spPr bwMode="auto">
          <a:xfrm rot="16200000">
            <a:off x="4987504" y="2437432"/>
            <a:ext cx="893762" cy="428625"/>
          </a:xfrm>
          <a:prstGeom prst="rightArrow">
            <a:avLst>
              <a:gd name="adj1" fmla="val 50000"/>
              <a:gd name="adj2" fmla="val 52130"/>
            </a:avLst>
          </a:prstGeom>
          <a:solidFill>
            <a:srgbClr val="FFC0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grpSp>
        <p:nvGrpSpPr>
          <p:cNvPr id="4" name="Group 9"/>
          <p:cNvGrpSpPr>
            <a:grpSpLocks/>
          </p:cNvGrpSpPr>
          <p:nvPr/>
        </p:nvGrpSpPr>
        <p:grpSpPr bwMode="auto">
          <a:xfrm>
            <a:off x="1691680" y="2348880"/>
            <a:ext cx="1066800" cy="1062038"/>
            <a:chOff x="3225" y="1433"/>
            <a:chExt cx="1680" cy="1672"/>
          </a:xfrm>
        </p:grpSpPr>
        <p:sp>
          <p:nvSpPr>
            <p:cNvPr id="11" name="Oval 10"/>
            <p:cNvSpPr>
              <a:spLocks noChangeArrowheads="1"/>
            </p:cNvSpPr>
            <p:nvPr/>
          </p:nvSpPr>
          <p:spPr bwMode="auto">
            <a:xfrm>
              <a:off x="3225" y="1433"/>
              <a:ext cx="1680" cy="1672"/>
            </a:xfrm>
            <a:prstGeom prst="ellipse">
              <a:avLst/>
            </a:prstGeom>
            <a:noFill/>
            <a:ln w="19050">
              <a:solidFill>
                <a:srgbClr val="000000"/>
              </a:solidFill>
              <a:prstDash val="sysDot"/>
              <a:round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2" name="Text Box 11"/>
            <p:cNvSpPr txBox="1">
              <a:spLocks noChangeArrowheads="1"/>
            </p:cNvSpPr>
            <p:nvPr/>
          </p:nvSpPr>
          <p:spPr bwMode="auto">
            <a:xfrm>
              <a:off x="3430" y="1770"/>
              <a:ext cx="1202" cy="99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en-GB" sz="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</a:rPr>
                <a:t>GP or other medical professional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</p:grpSp>
      <p:grpSp>
        <p:nvGrpSpPr>
          <p:cNvPr id="10" name="Group 12"/>
          <p:cNvGrpSpPr>
            <a:grpSpLocks/>
          </p:cNvGrpSpPr>
          <p:nvPr/>
        </p:nvGrpSpPr>
        <p:grpSpPr bwMode="auto">
          <a:xfrm>
            <a:off x="1691680" y="3861048"/>
            <a:ext cx="1066800" cy="1060450"/>
            <a:chOff x="3225" y="1433"/>
            <a:chExt cx="1680" cy="1672"/>
          </a:xfrm>
        </p:grpSpPr>
        <p:sp>
          <p:nvSpPr>
            <p:cNvPr id="14" name="Oval 13"/>
            <p:cNvSpPr>
              <a:spLocks noChangeArrowheads="1"/>
            </p:cNvSpPr>
            <p:nvPr/>
          </p:nvSpPr>
          <p:spPr bwMode="auto">
            <a:xfrm>
              <a:off x="3225" y="1433"/>
              <a:ext cx="1680" cy="1672"/>
            </a:xfrm>
            <a:prstGeom prst="ellipse">
              <a:avLst/>
            </a:prstGeom>
            <a:noFill/>
            <a:ln w="19050">
              <a:solidFill>
                <a:srgbClr val="000000"/>
              </a:solidFill>
              <a:prstDash val="sysDot"/>
              <a:round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5" name="Text Box 14"/>
            <p:cNvSpPr txBox="1">
              <a:spLocks noChangeArrowheads="1"/>
            </p:cNvSpPr>
            <p:nvPr/>
          </p:nvSpPr>
          <p:spPr bwMode="auto">
            <a:xfrm>
              <a:off x="3430" y="1770"/>
              <a:ext cx="1202" cy="99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en-GB" sz="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</a:rPr>
                <a:t>Other statutory agency</a:t>
              </a:r>
              <a:endPara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</p:grpSp>
      <p:grpSp>
        <p:nvGrpSpPr>
          <p:cNvPr id="13" name="Group 15"/>
          <p:cNvGrpSpPr>
            <a:grpSpLocks/>
          </p:cNvGrpSpPr>
          <p:nvPr/>
        </p:nvGrpSpPr>
        <p:grpSpPr bwMode="auto">
          <a:xfrm>
            <a:off x="1691680" y="1196752"/>
            <a:ext cx="1066800" cy="1062037"/>
            <a:chOff x="3225" y="1433"/>
            <a:chExt cx="1680" cy="1672"/>
          </a:xfrm>
        </p:grpSpPr>
        <p:sp>
          <p:nvSpPr>
            <p:cNvPr id="17" name="Oval 16"/>
            <p:cNvSpPr>
              <a:spLocks noChangeArrowheads="1"/>
            </p:cNvSpPr>
            <p:nvPr/>
          </p:nvSpPr>
          <p:spPr bwMode="auto">
            <a:xfrm>
              <a:off x="3225" y="1433"/>
              <a:ext cx="1680" cy="1672"/>
            </a:xfrm>
            <a:prstGeom prst="ellipse">
              <a:avLst/>
            </a:prstGeom>
            <a:noFill/>
            <a:ln w="19050">
              <a:solidFill>
                <a:srgbClr val="000000"/>
              </a:solidFill>
              <a:prstDash val="sysDot"/>
              <a:round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8" name="Text Box 17"/>
            <p:cNvSpPr txBox="1">
              <a:spLocks noChangeArrowheads="1"/>
            </p:cNvSpPr>
            <p:nvPr/>
          </p:nvSpPr>
          <p:spPr bwMode="auto">
            <a:xfrm>
              <a:off x="3430" y="1770"/>
              <a:ext cx="1202" cy="99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en-GB" sz="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</a:rPr>
                <a:t>Charity or community agency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</p:grpSp>
      <p:grpSp>
        <p:nvGrpSpPr>
          <p:cNvPr id="16" name="Group 18"/>
          <p:cNvGrpSpPr>
            <a:grpSpLocks/>
          </p:cNvGrpSpPr>
          <p:nvPr/>
        </p:nvGrpSpPr>
        <p:grpSpPr bwMode="auto">
          <a:xfrm>
            <a:off x="1691680" y="5013176"/>
            <a:ext cx="1066800" cy="1062038"/>
            <a:chOff x="3225" y="1433"/>
            <a:chExt cx="1680" cy="1672"/>
          </a:xfrm>
        </p:grpSpPr>
        <p:sp>
          <p:nvSpPr>
            <p:cNvPr id="20" name="Oval 19"/>
            <p:cNvSpPr>
              <a:spLocks noChangeArrowheads="1"/>
            </p:cNvSpPr>
            <p:nvPr/>
          </p:nvSpPr>
          <p:spPr bwMode="auto">
            <a:xfrm>
              <a:off x="3225" y="1433"/>
              <a:ext cx="1680" cy="1672"/>
            </a:xfrm>
            <a:prstGeom prst="ellipse">
              <a:avLst/>
            </a:prstGeom>
            <a:noFill/>
            <a:ln w="19050">
              <a:solidFill>
                <a:srgbClr val="000000"/>
              </a:solidFill>
              <a:prstDash val="sysDot"/>
              <a:round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1" name="Text Box 20"/>
            <p:cNvSpPr txBox="1">
              <a:spLocks noChangeArrowheads="1"/>
            </p:cNvSpPr>
            <p:nvPr/>
          </p:nvSpPr>
          <p:spPr bwMode="auto">
            <a:xfrm>
              <a:off x="3430" y="1770"/>
              <a:ext cx="1202" cy="99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en-GB" sz="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</a:rPr>
                <a:t>Friend, relative, carer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</p:grpSp>
      <p:sp>
        <p:nvSpPr>
          <p:cNvPr id="22" name="AutoShape 21"/>
          <p:cNvSpPr>
            <a:spLocks noChangeArrowheads="1"/>
          </p:cNvSpPr>
          <p:nvPr/>
        </p:nvSpPr>
        <p:spPr bwMode="auto">
          <a:xfrm>
            <a:off x="1403648" y="3429000"/>
            <a:ext cx="1536700" cy="457200"/>
          </a:xfrm>
          <a:prstGeom prst="rightArrow">
            <a:avLst>
              <a:gd name="adj1" fmla="val 50000"/>
              <a:gd name="adj2" fmla="val 84028"/>
            </a:avLst>
          </a:prstGeom>
          <a:solidFill>
            <a:srgbClr val="92D05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23" name="AutoShape 22"/>
          <p:cNvSpPr>
            <a:spLocks noChangeArrowheads="1"/>
          </p:cNvSpPr>
          <p:nvPr/>
        </p:nvSpPr>
        <p:spPr bwMode="auto">
          <a:xfrm rot="17795089">
            <a:off x="2550371" y="4606905"/>
            <a:ext cx="1234705" cy="428625"/>
          </a:xfrm>
          <a:prstGeom prst="rightArrow">
            <a:avLst>
              <a:gd name="adj1" fmla="val 50000"/>
              <a:gd name="adj2" fmla="val 87778"/>
            </a:avLst>
          </a:prstGeom>
          <a:solidFill>
            <a:srgbClr val="92D05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24" name="AutoShape 23"/>
          <p:cNvSpPr>
            <a:spLocks noChangeArrowheads="1"/>
          </p:cNvSpPr>
          <p:nvPr/>
        </p:nvSpPr>
        <p:spPr bwMode="auto">
          <a:xfrm rot="2398061">
            <a:off x="2787654" y="2938610"/>
            <a:ext cx="422040" cy="427038"/>
          </a:xfrm>
          <a:prstGeom prst="rightArrow">
            <a:avLst>
              <a:gd name="adj1" fmla="val 50000"/>
              <a:gd name="adj2" fmla="val 25000"/>
            </a:avLst>
          </a:prstGeom>
          <a:solidFill>
            <a:srgbClr val="92D05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25" name="AutoShape 24"/>
          <p:cNvSpPr>
            <a:spLocks noChangeArrowheads="1"/>
          </p:cNvSpPr>
          <p:nvPr/>
        </p:nvSpPr>
        <p:spPr bwMode="auto">
          <a:xfrm rot="3832023">
            <a:off x="2556557" y="2352186"/>
            <a:ext cx="1288082" cy="428625"/>
          </a:xfrm>
          <a:prstGeom prst="rightArrow">
            <a:avLst>
              <a:gd name="adj1" fmla="val 50000"/>
              <a:gd name="adj2" fmla="val 90093"/>
            </a:avLst>
          </a:prstGeom>
          <a:solidFill>
            <a:srgbClr val="92D05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26" name="AutoShape 25"/>
          <p:cNvSpPr>
            <a:spLocks noChangeArrowheads="1"/>
          </p:cNvSpPr>
          <p:nvPr/>
        </p:nvSpPr>
        <p:spPr bwMode="auto">
          <a:xfrm rot="5400000">
            <a:off x="3842618" y="4230390"/>
            <a:ext cx="312737" cy="438150"/>
          </a:xfrm>
          <a:prstGeom prst="leftRightArrow">
            <a:avLst>
              <a:gd name="adj1" fmla="val 50000"/>
              <a:gd name="adj2" fmla="val 20000"/>
            </a:avLst>
          </a:prstGeom>
          <a:solidFill>
            <a:srgbClr val="92D05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29" name="AutoShape 28"/>
          <p:cNvSpPr>
            <a:spLocks noChangeArrowheads="1"/>
          </p:cNvSpPr>
          <p:nvPr/>
        </p:nvSpPr>
        <p:spPr bwMode="auto">
          <a:xfrm rot="35065272">
            <a:off x="1193423" y="5306224"/>
            <a:ext cx="373063" cy="374650"/>
          </a:xfrm>
          <a:prstGeom prst="rtTriangle">
            <a:avLst/>
          </a:prstGeom>
          <a:solidFill>
            <a:srgbClr val="92D05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30" name="AutoShape 29"/>
          <p:cNvSpPr>
            <a:spLocks noChangeArrowheads="1"/>
          </p:cNvSpPr>
          <p:nvPr/>
        </p:nvSpPr>
        <p:spPr bwMode="auto">
          <a:xfrm rot="35065272">
            <a:off x="1192866" y="4226330"/>
            <a:ext cx="373063" cy="373062"/>
          </a:xfrm>
          <a:prstGeom prst="rtTriangle">
            <a:avLst/>
          </a:prstGeom>
          <a:solidFill>
            <a:srgbClr val="92D05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31" name="AutoShape 30"/>
          <p:cNvSpPr>
            <a:spLocks noChangeArrowheads="1"/>
          </p:cNvSpPr>
          <p:nvPr/>
        </p:nvSpPr>
        <p:spPr bwMode="auto">
          <a:xfrm rot="35065272">
            <a:off x="1192867" y="2642153"/>
            <a:ext cx="373063" cy="373063"/>
          </a:xfrm>
          <a:prstGeom prst="rtTriangle">
            <a:avLst/>
          </a:prstGeom>
          <a:solidFill>
            <a:srgbClr val="92D05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32" name="AutoShape 31"/>
          <p:cNvSpPr>
            <a:spLocks noChangeArrowheads="1"/>
          </p:cNvSpPr>
          <p:nvPr/>
        </p:nvSpPr>
        <p:spPr bwMode="auto">
          <a:xfrm rot="35065272">
            <a:off x="1192867" y="1562035"/>
            <a:ext cx="373063" cy="373062"/>
          </a:xfrm>
          <a:prstGeom prst="rtTriangle">
            <a:avLst/>
          </a:prstGeom>
          <a:solidFill>
            <a:srgbClr val="92D05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33" name="AutoShape 32"/>
          <p:cNvSpPr>
            <a:spLocks noChangeArrowheads="1"/>
          </p:cNvSpPr>
          <p:nvPr/>
        </p:nvSpPr>
        <p:spPr bwMode="auto">
          <a:xfrm rot="16200000">
            <a:off x="3691360" y="2437432"/>
            <a:ext cx="893762" cy="428625"/>
          </a:xfrm>
          <a:prstGeom prst="rightArrow">
            <a:avLst>
              <a:gd name="adj1" fmla="val 50000"/>
              <a:gd name="adj2" fmla="val 52130"/>
            </a:avLst>
          </a:prstGeom>
          <a:solidFill>
            <a:srgbClr val="FFC0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34" name="Text Box 33"/>
          <p:cNvSpPr txBox="1">
            <a:spLocks noChangeArrowheads="1"/>
          </p:cNvSpPr>
          <p:nvPr/>
        </p:nvSpPr>
        <p:spPr bwMode="auto">
          <a:xfrm>
            <a:off x="4283968" y="2492896"/>
            <a:ext cx="1008112" cy="61017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GB" sz="11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alibri" pitchFamily="34" charset="0"/>
              </a:rPr>
              <a:t>NOT ELIGIBLE FOR  PAID-FOR</a:t>
            </a:r>
            <a:r>
              <a:rPr kumimoji="0" lang="en-GB" sz="1100" b="1" i="0" u="none" strike="noStrike" cap="none" normalizeH="0" dirty="0" smtClean="0">
                <a:ln>
                  <a:noFill/>
                </a:ln>
                <a:solidFill>
                  <a:srgbClr val="FF0000"/>
                </a:solidFill>
                <a:effectLst/>
                <a:latin typeface="Calibri" pitchFamily="34" charset="0"/>
              </a:rPr>
              <a:t> </a:t>
            </a:r>
            <a:r>
              <a:rPr kumimoji="0" lang="en-GB" sz="11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alibri" pitchFamily="34" charset="0"/>
              </a:rPr>
              <a:t>SERVICES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35" name="AutoShape 34"/>
          <p:cNvSpPr>
            <a:spLocks noChangeArrowheads="1"/>
          </p:cNvSpPr>
          <p:nvPr/>
        </p:nvSpPr>
        <p:spPr bwMode="auto">
          <a:xfrm rot="5400000">
            <a:off x="5148064" y="4293096"/>
            <a:ext cx="438150" cy="438150"/>
          </a:xfrm>
          <a:prstGeom prst="leftRightArrow">
            <a:avLst>
              <a:gd name="adj1" fmla="val 50000"/>
              <a:gd name="adj2" fmla="val 20000"/>
            </a:avLst>
          </a:prstGeom>
          <a:solidFill>
            <a:srgbClr val="FFC0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36" name="Text Box 35"/>
          <p:cNvSpPr txBox="1">
            <a:spLocks noChangeArrowheads="1"/>
          </p:cNvSpPr>
          <p:nvPr/>
        </p:nvSpPr>
        <p:spPr bwMode="auto">
          <a:xfrm>
            <a:off x="3491880" y="4725144"/>
            <a:ext cx="1074737" cy="828675"/>
          </a:xfrm>
          <a:prstGeom prst="rect">
            <a:avLst/>
          </a:prstGeom>
          <a:noFill/>
          <a:ln w="38100">
            <a:solidFill>
              <a:srgbClr val="92D050"/>
            </a:solidFill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GB" sz="7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</a:rPr>
              <a:t>HOUSING, BENEFITS &amp; OTHER ADVICE</a:t>
            </a:r>
            <a:r>
              <a:rPr kumimoji="0" lang="en-GB" sz="7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</a:rPr>
              <a:t>: what other support exists?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37" name="Text Box 36"/>
          <p:cNvSpPr txBox="1">
            <a:spLocks noChangeArrowheads="1"/>
          </p:cNvSpPr>
          <p:nvPr/>
        </p:nvSpPr>
        <p:spPr bwMode="auto">
          <a:xfrm>
            <a:off x="3563888" y="1412776"/>
            <a:ext cx="1027683" cy="698078"/>
          </a:xfrm>
          <a:prstGeom prst="rect">
            <a:avLst/>
          </a:prstGeom>
          <a:solidFill>
            <a:srgbClr val="FFC000"/>
          </a:solidFill>
          <a:ln w="38100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GB" sz="7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</a:rPr>
              <a:t>ADVICE AND INFORMATION : where can I buy the support that I might want</a:t>
            </a:r>
            <a:endParaRPr kumimoji="0" lang="en-US" sz="1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38" name="Text Box 37"/>
          <p:cNvSpPr txBox="1">
            <a:spLocks noChangeArrowheads="1"/>
          </p:cNvSpPr>
          <p:nvPr/>
        </p:nvSpPr>
        <p:spPr bwMode="auto">
          <a:xfrm>
            <a:off x="4932040" y="1412776"/>
            <a:ext cx="994320" cy="698078"/>
          </a:xfrm>
          <a:prstGeom prst="rect">
            <a:avLst/>
          </a:prstGeom>
          <a:solidFill>
            <a:srgbClr val="FFC000"/>
          </a:solidFill>
          <a:ln w="38100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GB" sz="7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</a:rPr>
              <a:t>INDEPENDENT FINANCIAL ADVICE</a:t>
            </a:r>
            <a:r>
              <a:rPr kumimoji="0" lang="en-GB" sz="7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</a:rPr>
              <a:t>: how will I fund cost?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39" name="AutoShape 38"/>
          <p:cNvSpPr>
            <a:spLocks noChangeArrowheads="1"/>
          </p:cNvSpPr>
          <p:nvPr/>
        </p:nvSpPr>
        <p:spPr bwMode="auto">
          <a:xfrm rot="6532211">
            <a:off x="7416316" y="3969060"/>
            <a:ext cx="366142" cy="438150"/>
          </a:xfrm>
          <a:prstGeom prst="leftRightArrow">
            <a:avLst>
              <a:gd name="adj1" fmla="val 50000"/>
              <a:gd name="adj2" fmla="val 20000"/>
            </a:avLst>
          </a:prstGeom>
          <a:solidFill>
            <a:srgbClr val="92D05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40" name="Rectangle 39"/>
          <p:cNvSpPr>
            <a:spLocks noChangeArrowheads="1"/>
          </p:cNvSpPr>
          <p:nvPr/>
        </p:nvSpPr>
        <p:spPr bwMode="auto">
          <a:xfrm>
            <a:off x="3419872" y="3212976"/>
            <a:ext cx="3744416" cy="936104"/>
          </a:xfrm>
          <a:prstGeom prst="rect">
            <a:avLst/>
          </a:prstGeom>
          <a:noFill/>
          <a:ln w="63500" cap="rnd">
            <a:solidFill>
              <a:srgbClr val="92D050"/>
            </a:solidFill>
            <a:prstDash val="sysDot"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41" name="Oval 40"/>
          <p:cNvSpPr>
            <a:spLocks noChangeArrowheads="1"/>
          </p:cNvSpPr>
          <p:nvPr/>
        </p:nvSpPr>
        <p:spPr bwMode="auto">
          <a:xfrm>
            <a:off x="6876256" y="4365104"/>
            <a:ext cx="864096" cy="792088"/>
          </a:xfrm>
          <a:prstGeom prst="ellipse">
            <a:avLst/>
          </a:prstGeom>
          <a:solidFill>
            <a:srgbClr val="92D050"/>
          </a:solidFill>
          <a:ln w="38100">
            <a:solidFill>
              <a:srgbClr val="92D050"/>
            </a:solidFill>
            <a:prstDash val="sysDot"/>
            <a:round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sz="1000" dirty="0" smtClean="0">
              <a:latin typeface="Verdana" pitchFamily="34" charset="0"/>
            </a:endParaRPr>
          </a:p>
          <a:p>
            <a:r>
              <a:rPr lang="en-GB" sz="700" dirty="0" smtClean="0">
                <a:latin typeface="Calibri" pitchFamily="34" charset="0"/>
              </a:rPr>
              <a:t>Brokerage</a:t>
            </a:r>
            <a:endParaRPr lang="en-GB" sz="700" dirty="0">
              <a:latin typeface="Calibri" pitchFamily="34" charset="0"/>
            </a:endParaRPr>
          </a:p>
        </p:txBody>
      </p:sp>
      <p:sp>
        <p:nvSpPr>
          <p:cNvPr id="42" name="Text Box 41"/>
          <p:cNvSpPr txBox="1">
            <a:spLocks noChangeArrowheads="1"/>
          </p:cNvSpPr>
          <p:nvPr/>
        </p:nvSpPr>
        <p:spPr bwMode="auto">
          <a:xfrm>
            <a:off x="4932040" y="3284985"/>
            <a:ext cx="1584176" cy="216024"/>
          </a:xfrm>
          <a:prstGeom prst="rect">
            <a:avLst/>
          </a:prstGeom>
          <a:solidFill>
            <a:srgbClr val="FFFFFF"/>
          </a:solidFill>
          <a:ln w="12700">
            <a:noFill/>
            <a:prstDash val="sysDot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GB" sz="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</a:rPr>
              <a:t>LOCAL AUTHORITY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43" name="Text Box 42"/>
          <p:cNvSpPr txBox="1">
            <a:spLocks noChangeArrowheads="1"/>
          </p:cNvSpPr>
          <p:nvPr/>
        </p:nvSpPr>
        <p:spPr bwMode="auto">
          <a:xfrm>
            <a:off x="3563888" y="3501008"/>
            <a:ext cx="955675" cy="457572"/>
          </a:xfrm>
          <a:prstGeom prst="rect">
            <a:avLst/>
          </a:prstGeom>
          <a:noFill/>
          <a:ln w="38100">
            <a:solidFill>
              <a:srgbClr val="92D050"/>
            </a:solidFill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GB" sz="7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</a:rPr>
              <a:t>NEEDS ASSESSMENT</a:t>
            </a:r>
            <a:r>
              <a:rPr kumimoji="0" lang="en-GB" sz="7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</a:rPr>
              <a:t>: What OT/care support is </a:t>
            </a:r>
            <a:r>
              <a:rPr kumimoji="0" lang="en-GB" sz="7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</a:rPr>
              <a:t>needed</a:t>
            </a:r>
            <a:r>
              <a:rPr kumimoji="0" lang="en-GB" sz="7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</a:rPr>
              <a:t>?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44" name="AutoShape 43"/>
          <p:cNvSpPr>
            <a:spLocks noChangeArrowheads="1"/>
          </p:cNvSpPr>
          <p:nvPr/>
        </p:nvSpPr>
        <p:spPr bwMode="auto">
          <a:xfrm>
            <a:off x="4644008" y="1556792"/>
            <a:ext cx="219075" cy="428625"/>
          </a:xfrm>
          <a:prstGeom prst="rightArrow">
            <a:avLst>
              <a:gd name="adj1" fmla="val 50000"/>
              <a:gd name="adj2" fmla="val 25000"/>
            </a:avLst>
          </a:prstGeom>
          <a:solidFill>
            <a:srgbClr val="FFC0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45" name="AutoShape 44"/>
          <p:cNvSpPr>
            <a:spLocks noChangeArrowheads="1"/>
          </p:cNvSpPr>
          <p:nvPr/>
        </p:nvSpPr>
        <p:spPr bwMode="auto">
          <a:xfrm rot="1811285">
            <a:off x="5975771" y="2566257"/>
            <a:ext cx="2125824" cy="428625"/>
          </a:xfrm>
          <a:prstGeom prst="rightArrow">
            <a:avLst>
              <a:gd name="adj1" fmla="val 50000"/>
              <a:gd name="adj2" fmla="val 153333"/>
            </a:avLst>
          </a:prstGeom>
          <a:solidFill>
            <a:srgbClr val="FFC0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46" name="Text Box 45"/>
          <p:cNvSpPr txBox="1">
            <a:spLocks noChangeArrowheads="1"/>
          </p:cNvSpPr>
          <p:nvPr/>
        </p:nvSpPr>
        <p:spPr bwMode="auto">
          <a:xfrm>
            <a:off x="4716016" y="3501008"/>
            <a:ext cx="1066328" cy="448047"/>
          </a:xfrm>
          <a:prstGeom prst="rect">
            <a:avLst/>
          </a:prstGeom>
          <a:noFill/>
          <a:ln w="38100">
            <a:solidFill>
              <a:srgbClr val="92D050"/>
            </a:solidFill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GB" sz="65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</a:rPr>
              <a:t>FINANCIAL ASSESSMENT</a:t>
            </a:r>
            <a:r>
              <a:rPr kumimoji="0" lang="en-GB" sz="65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</a:rPr>
              <a:t> what care/support </a:t>
            </a:r>
            <a:r>
              <a:rPr lang="en-GB" sz="650" dirty="0" smtClean="0">
                <a:latin typeface="Calibri" pitchFamily="34" charset="0"/>
              </a:rPr>
              <a:t>entitled to funding for?</a:t>
            </a:r>
            <a:endParaRPr kumimoji="0" lang="en-US" sz="65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47" name="Text Box 46"/>
          <p:cNvSpPr txBox="1">
            <a:spLocks noChangeArrowheads="1"/>
          </p:cNvSpPr>
          <p:nvPr/>
        </p:nvSpPr>
        <p:spPr bwMode="auto">
          <a:xfrm>
            <a:off x="6012160" y="3501008"/>
            <a:ext cx="1044649" cy="448047"/>
          </a:xfrm>
          <a:prstGeom prst="rect">
            <a:avLst/>
          </a:prstGeom>
          <a:noFill/>
          <a:ln w="38100">
            <a:solidFill>
              <a:srgbClr val="92D050"/>
            </a:solidFill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GB" sz="7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</a:rPr>
              <a:t>SUPPORT OFFER</a:t>
            </a: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48" name="Text Box 47"/>
          <p:cNvSpPr txBox="1">
            <a:spLocks noChangeArrowheads="1"/>
          </p:cNvSpPr>
          <p:nvPr/>
        </p:nvSpPr>
        <p:spPr bwMode="auto">
          <a:xfrm>
            <a:off x="7596336" y="3501008"/>
            <a:ext cx="1080120" cy="432048"/>
          </a:xfrm>
          <a:prstGeom prst="rect">
            <a:avLst/>
          </a:prstGeom>
          <a:noFill/>
          <a:ln w="38100">
            <a:solidFill>
              <a:srgbClr val="92D050"/>
            </a:solidFill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GB" sz="7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</a:rPr>
              <a:t>SERVICE CHOICE</a:t>
            </a:r>
            <a:r>
              <a:rPr kumimoji="0" lang="en-GB" sz="7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</a:rPr>
              <a:t>: what’s available and what is its quality?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cxnSp>
        <p:nvCxnSpPr>
          <p:cNvPr id="49" name="Shape 48"/>
          <p:cNvCxnSpPr>
            <a:stCxn id="7" idx="0"/>
            <a:endCxn id="48" idx="3"/>
          </p:cNvCxnSpPr>
          <p:nvPr/>
        </p:nvCxnSpPr>
        <p:spPr bwMode="auto">
          <a:xfrm rot="16200000" flipH="1">
            <a:off x="3563888" y="-1395536"/>
            <a:ext cx="2304256" cy="7920880"/>
          </a:xfrm>
          <a:prstGeom prst="bentConnector4">
            <a:avLst>
              <a:gd name="adj1" fmla="val -13228"/>
              <a:gd name="adj2" fmla="val 102886"/>
            </a:avLst>
          </a:prstGeom>
          <a:solidFill>
            <a:schemeClr val="accent1"/>
          </a:solidFill>
          <a:ln w="38100" cap="flat" cmpd="sng" algn="ctr">
            <a:solidFill>
              <a:srgbClr val="92D050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50" name="Pentagon 49"/>
          <p:cNvSpPr/>
          <p:nvPr/>
        </p:nvSpPr>
        <p:spPr>
          <a:xfrm>
            <a:off x="4572000" y="3645024"/>
            <a:ext cx="72008" cy="216024"/>
          </a:xfrm>
          <a:prstGeom prst="homePlate">
            <a:avLst/>
          </a:prstGeom>
          <a:solidFill>
            <a:srgbClr val="92D050"/>
          </a:solidFill>
          <a:ln w="95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1" name="Pentagon 50"/>
          <p:cNvSpPr/>
          <p:nvPr/>
        </p:nvSpPr>
        <p:spPr>
          <a:xfrm>
            <a:off x="5868144" y="3645024"/>
            <a:ext cx="72008" cy="216024"/>
          </a:xfrm>
          <a:prstGeom prst="homePlate">
            <a:avLst/>
          </a:prstGeom>
          <a:solidFill>
            <a:srgbClr val="92D050"/>
          </a:solidFill>
          <a:ln w="95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2" name="Pentagon 51"/>
          <p:cNvSpPr/>
          <p:nvPr/>
        </p:nvSpPr>
        <p:spPr>
          <a:xfrm>
            <a:off x="7380312" y="3645024"/>
            <a:ext cx="72008" cy="216024"/>
          </a:xfrm>
          <a:prstGeom prst="homePlate">
            <a:avLst/>
          </a:prstGeom>
          <a:solidFill>
            <a:srgbClr val="92D050"/>
          </a:solidFill>
          <a:ln w="95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2" name="Rectangle 61"/>
          <p:cNvSpPr/>
          <p:nvPr/>
        </p:nvSpPr>
        <p:spPr>
          <a:xfrm>
            <a:off x="6948264" y="5301208"/>
            <a:ext cx="1800200" cy="936104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Needs met</a:t>
            </a:r>
            <a:endParaRPr lang="en-GB" dirty="0"/>
          </a:p>
        </p:txBody>
      </p:sp>
      <p:sp>
        <p:nvSpPr>
          <p:cNvPr id="73" name="Down Arrow 72"/>
          <p:cNvSpPr/>
          <p:nvPr/>
        </p:nvSpPr>
        <p:spPr>
          <a:xfrm>
            <a:off x="7884368" y="4149080"/>
            <a:ext cx="504056" cy="1080120"/>
          </a:xfrm>
          <a:prstGeom prst="downArrow">
            <a:avLst/>
          </a:prstGeom>
          <a:solidFill>
            <a:srgbClr val="92D050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0" name="TextBox 79"/>
          <p:cNvSpPr txBox="1"/>
          <p:nvPr/>
        </p:nvSpPr>
        <p:spPr>
          <a:xfrm>
            <a:off x="1827082" y="158183"/>
            <a:ext cx="634531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Old, rights-based model…</a:t>
            </a:r>
            <a:endParaRPr lang="en-GB" sz="2800" b="1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cxnSp>
        <p:nvCxnSpPr>
          <p:cNvPr id="57" name="Straight Connector 56"/>
          <p:cNvCxnSpPr/>
          <p:nvPr/>
        </p:nvCxnSpPr>
        <p:spPr>
          <a:xfrm>
            <a:off x="3995936" y="1124744"/>
            <a:ext cx="0" cy="288032"/>
          </a:xfrm>
          <a:prstGeom prst="line">
            <a:avLst/>
          </a:prstGeom>
          <a:ln w="25400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traight Connector 57"/>
          <p:cNvCxnSpPr/>
          <p:nvPr/>
        </p:nvCxnSpPr>
        <p:spPr>
          <a:xfrm>
            <a:off x="5364088" y="1124744"/>
            <a:ext cx="0" cy="288032"/>
          </a:xfrm>
          <a:prstGeom prst="line">
            <a:avLst/>
          </a:prstGeom>
          <a:ln w="25400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Rectangle 26"/>
          <p:cNvSpPr/>
          <p:nvPr/>
        </p:nvSpPr>
        <p:spPr bwMode="auto">
          <a:xfrm>
            <a:off x="3167723" y="2852936"/>
            <a:ext cx="4323730" cy="1728476"/>
          </a:xfrm>
          <a:prstGeom prst="rect">
            <a:avLst/>
          </a:prstGeom>
          <a:solidFill>
            <a:srgbClr val="FFFF00">
              <a:alpha val="25000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125537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Resource-based model</a:t>
            </a:r>
            <a:endParaRPr lang="en-GB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177916E-0057-4C10-9A0D-1845DE90F028}" type="slidenum">
              <a:rPr lang="en-US" smtClean="0"/>
              <a:pPr>
                <a:defRPr/>
              </a:pPr>
              <a:t>11</a:t>
            </a:fld>
            <a:endParaRPr lang="en-US" dirty="0"/>
          </a:p>
        </p:txBody>
      </p:sp>
      <p:grpSp>
        <p:nvGrpSpPr>
          <p:cNvPr id="4" name="Group 3"/>
          <p:cNvGrpSpPr/>
          <p:nvPr/>
        </p:nvGrpSpPr>
        <p:grpSpPr>
          <a:xfrm>
            <a:off x="1115616" y="1052736"/>
            <a:ext cx="7416824" cy="5112568"/>
            <a:chOff x="611560" y="620688"/>
            <a:chExt cx="8208912" cy="5760640"/>
          </a:xfrm>
        </p:grpSpPr>
        <p:sp>
          <p:nvSpPr>
            <p:cNvPr id="5" name="Rectangle 4"/>
            <p:cNvSpPr/>
            <p:nvPr/>
          </p:nvSpPr>
          <p:spPr>
            <a:xfrm>
              <a:off x="611560" y="620688"/>
              <a:ext cx="1224136" cy="576064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1050" b="1" dirty="0" smtClean="0">
                  <a:solidFill>
                    <a:schemeClr val="tx1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Health and prevention services</a:t>
              </a:r>
              <a:endParaRPr lang="en-GB" sz="1050" b="1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  <p:sp>
          <p:nvSpPr>
            <p:cNvPr id="6" name="Rectangle 5"/>
            <p:cNvSpPr/>
            <p:nvPr/>
          </p:nvSpPr>
          <p:spPr>
            <a:xfrm>
              <a:off x="971600" y="4509120"/>
              <a:ext cx="1224136" cy="1368152"/>
            </a:xfrm>
            <a:prstGeom prst="rect">
              <a:avLst/>
            </a:prstGeom>
            <a:solidFill>
              <a:srgbClr val="6699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1200" dirty="0" smtClean="0">
                  <a:solidFill>
                    <a:schemeClr val="tx1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Resolution or stability</a:t>
              </a:r>
              <a:endParaRPr lang="en-GB" sz="12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  <p:sp>
          <p:nvSpPr>
            <p:cNvPr id="7" name="Oval 6"/>
            <p:cNvSpPr/>
            <p:nvPr/>
          </p:nvSpPr>
          <p:spPr>
            <a:xfrm>
              <a:off x="2267744" y="2132856"/>
              <a:ext cx="2664296" cy="2736304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 smtClean="0">
                  <a:solidFill>
                    <a:schemeClr val="tx1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Personal ‘cloud’ of advice, services and support</a:t>
              </a:r>
              <a:endParaRPr lang="en-GB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  <p:sp>
          <p:nvSpPr>
            <p:cNvPr id="8" name="Rectangle 7"/>
            <p:cNvSpPr/>
            <p:nvPr/>
          </p:nvSpPr>
          <p:spPr>
            <a:xfrm>
              <a:off x="5436096" y="2636912"/>
              <a:ext cx="1296144" cy="648072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1400" dirty="0" smtClean="0">
                  <a:solidFill>
                    <a:schemeClr val="tx1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Housing options</a:t>
              </a:r>
              <a:endParaRPr lang="en-GB" sz="14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  <p:sp>
          <p:nvSpPr>
            <p:cNvPr id="9" name="Rectangle 8"/>
            <p:cNvSpPr/>
            <p:nvPr/>
          </p:nvSpPr>
          <p:spPr>
            <a:xfrm>
              <a:off x="5436096" y="4941168"/>
              <a:ext cx="3312368" cy="144016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 smtClean="0">
                  <a:solidFill>
                    <a:schemeClr val="tx1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Paid for products and services</a:t>
              </a:r>
              <a:endParaRPr lang="en-GB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  <p:sp>
          <p:nvSpPr>
            <p:cNvPr id="10" name="Rectangle 9"/>
            <p:cNvSpPr/>
            <p:nvPr/>
          </p:nvSpPr>
          <p:spPr>
            <a:xfrm>
              <a:off x="5508104" y="620688"/>
              <a:ext cx="3312368" cy="144016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 smtClean="0"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     </a:t>
              </a:r>
              <a:endParaRPr lang="en-GB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  <p:sp>
          <p:nvSpPr>
            <p:cNvPr id="11" name="Rectangle 10"/>
            <p:cNvSpPr/>
            <p:nvPr/>
          </p:nvSpPr>
          <p:spPr>
            <a:xfrm>
              <a:off x="5436096" y="3861048"/>
              <a:ext cx="1296144" cy="648072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1400" dirty="0" smtClean="0">
                  <a:solidFill>
                    <a:schemeClr val="tx1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Statutory benefits</a:t>
              </a:r>
              <a:endParaRPr lang="en-GB" sz="14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  <p:cxnSp>
          <p:nvCxnSpPr>
            <p:cNvPr id="12" name="Straight Arrow Connector 11"/>
            <p:cNvCxnSpPr/>
            <p:nvPr/>
          </p:nvCxnSpPr>
          <p:spPr>
            <a:xfrm>
              <a:off x="2267744" y="2348880"/>
              <a:ext cx="288032" cy="288032"/>
            </a:xfrm>
            <a:prstGeom prst="straightConnector1">
              <a:avLst/>
            </a:prstGeom>
            <a:ln w="2540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Arrow Connector 12"/>
            <p:cNvCxnSpPr/>
            <p:nvPr/>
          </p:nvCxnSpPr>
          <p:spPr>
            <a:xfrm>
              <a:off x="4499992" y="4509120"/>
              <a:ext cx="936104" cy="864096"/>
            </a:xfrm>
            <a:prstGeom prst="straightConnector1">
              <a:avLst/>
            </a:prstGeom>
            <a:ln w="2540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Arrow Connector 13"/>
            <p:cNvCxnSpPr/>
            <p:nvPr/>
          </p:nvCxnSpPr>
          <p:spPr>
            <a:xfrm flipV="1">
              <a:off x="4427984" y="1196752"/>
              <a:ext cx="1008112" cy="1152128"/>
            </a:xfrm>
            <a:prstGeom prst="straightConnector1">
              <a:avLst/>
            </a:prstGeom>
            <a:ln w="2540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Arrow Connector 14"/>
            <p:cNvCxnSpPr>
              <a:stCxn id="23" idx="2"/>
            </p:cNvCxnSpPr>
            <p:nvPr/>
          </p:nvCxnSpPr>
          <p:spPr>
            <a:xfrm>
              <a:off x="8388424" y="1484784"/>
              <a:ext cx="0" cy="3456384"/>
            </a:xfrm>
            <a:prstGeom prst="straightConnector1">
              <a:avLst/>
            </a:prstGeom>
            <a:ln w="2540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Arrow Connector 15"/>
            <p:cNvCxnSpPr>
              <a:stCxn id="20" idx="2"/>
            </p:cNvCxnSpPr>
            <p:nvPr/>
          </p:nvCxnSpPr>
          <p:spPr>
            <a:xfrm>
              <a:off x="7596336" y="1988840"/>
              <a:ext cx="0" cy="2952328"/>
            </a:xfrm>
            <a:prstGeom prst="straightConnector1">
              <a:avLst/>
            </a:prstGeom>
            <a:ln w="2540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Arrow Connector 16"/>
            <p:cNvCxnSpPr/>
            <p:nvPr/>
          </p:nvCxnSpPr>
          <p:spPr>
            <a:xfrm>
              <a:off x="6876256" y="1988840"/>
              <a:ext cx="0" cy="2952328"/>
            </a:xfrm>
            <a:prstGeom prst="straightConnector1">
              <a:avLst/>
            </a:prstGeom>
            <a:ln w="2540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Arrow Connector 17"/>
            <p:cNvCxnSpPr/>
            <p:nvPr/>
          </p:nvCxnSpPr>
          <p:spPr>
            <a:xfrm flipH="1">
              <a:off x="2195736" y="5517232"/>
              <a:ext cx="3240360" cy="0"/>
            </a:xfrm>
            <a:prstGeom prst="straightConnector1">
              <a:avLst/>
            </a:prstGeom>
            <a:ln w="2540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Rectangle 18"/>
            <p:cNvSpPr/>
            <p:nvPr/>
          </p:nvSpPr>
          <p:spPr>
            <a:xfrm>
              <a:off x="6300192" y="1628800"/>
              <a:ext cx="720080" cy="36004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600" dirty="0" smtClean="0">
                  <a:solidFill>
                    <a:schemeClr val="tx1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Ineligible: needs</a:t>
              </a:r>
              <a:endParaRPr lang="en-GB" sz="6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  <p:sp>
          <p:nvSpPr>
            <p:cNvPr id="20" name="Rectangle 19"/>
            <p:cNvSpPr/>
            <p:nvPr/>
          </p:nvSpPr>
          <p:spPr>
            <a:xfrm>
              <a:off x="7236296" y="1628800"/>
              <a:ext cx="720080" cy="36004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600" dirty="0" smtClean="0">
                  <a:solidFill>
                    <a:schemeClr val="tx1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Ineligible: finances</a:t>
              </a:r>
              <a:endParaRPr lang="en-GB" sz="6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  <p:sp>
          <p:nvSpPr>
            <p:cNvPr id="21" name="Rectangle 20"/>
            <p:cNvSpPr/>
            <p:nvPr/>
          </p:nvSpPr>
          <p:spPr>
            <a:xfrm>
              <a:off x="6300192" y="1124744"/>
              <a:ext cx="720080" cy="36004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600" dirty="0" smtClean="0">
                  <a:solidFill>
                    <a:schemeClr val="tx1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Needs assessment</a:t>
              </a:r>
              <a:endParaRPr lang="en-GB" sz="6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  <p:sp>
          <p:nvSpPr>
            <p:cNvPr id="22" name="Rectangle 21"/>
            <p:cNvSpPr/>
            <p:nvPr/>
          </p:nvSpPr>
          <p:spPr>
            <a:xfrm>
              <a:off x="7164288" y="1124744"/>
              <a:ext cx="720080" cy="36004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600" dirty="0" smtClean="0">
                  <a:solidFill>
                    <a:schemeClr val="tx1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Financial assessment</a:t>
              </a:r>
              <a:endParaRPr lang="en-GB" sz="6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  <p:sp>
          <p:nvSpPr>
            <p:cNvPr id="23" name="Rectangle 22"/>
            <p:cNvSpPr/>
            <p:nvPr/>
          </p:nvSpPr>
          <p:spPr>
            <a:xfrm>
              <a:off x="8028384" y="1124744"/>
              <a:ext cx="720080" cy="36004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600" dirty="0" smtClean="0">
                  <a:solidFill>
                    <a:schemeClr val="tx1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Support offer</a:t>
              </a:r>
              <a:endParaRPr lang="en-GB" sz="6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  <p:sp>
          <p:nvSpPr>
            <p:cNvPr id="24" name="Rectangle 23"/>
            <p:cNvSpPr/>
            <p:nvPr/>
          </p:nvSpPr>
          <p:spPr>
            <a:xfrm>
              <a:off x="5580112" y="692696"/>
              <a:ext cx="576064" cy="1296144"/>
            </a:xfrm>
            <a:prstGeom prst="rect">
              <a:avLst/>
            </a:prstGeom>
            <a:noFill/>
            <a:ln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" rtlCol="0" anchor="ctr"/>
            <a:lstStyle/>
            <a:p>
              <a:pPr algn="ctr"/>
              <a:r>
                <a:rPr lang="en-GB" sz="1000" dirty="0" smtClean="0">
                  <a:solidFill>
                    <a:schemeClr val="tx1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Pre-assessment</a:t>
              </a:r>
              <a:endParaRPr lang="en-GB" sz="10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6228184" y="764704"/>
              <a:ext cx="2448272" cy="34679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400" dirty="0" smtClean="0"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Council care services</a:t>
              </a:r>
              <a:endParaRPr lang="en-GB" sz="1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  <p:cxnSp>
          <p:nvCxnSpPr>
            <p:cNvPr id="26" name="Straight Connector 25"/>
            <p:cNvCxnSpPr/>
            <p:nvPr/>
          </p:nvCxnSpPr>
          <p:spPr>
            <a:xfrm>
              <a:off x="6876256" y="1484784"/>
              <a:ext cx="0" cy="144016"/>
            </a:xfrm>
            <a:prstGeom prst="line">
              <a:avLst/>
            </a:prstGeom>
            <a:ln w="254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/>
            <p:cNvCxnSpPr/>
            <p:nvPr/>
          </p:nvCxnSpPr>
          <p:spPr>
            <a:xfrm>
              <a:off x="7028656" y="1637184"/>
              <a:ext cx="0" cy="144016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/>
            <p:cNvCxnSpPr/>
            <p:nvPr/>
          </p:nvCxnSpPr>
          <p:spPr>
            <a:xfrm>
              <a:off x="7596336" y="1484784"/>
              <a:ext cx="0" cy="144016"/>
            </a:xfrm>
            <a:prstGeom prst="line">
              <a:avLst/>
            </a:prstGeom>
            <a:ln w="254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Arrow Connector 28"/>
            <p:cNvCxnSpPr>
              <a:stCxn id="21" idx="3"/>
              <a:endCxn id="22" idx="1"/>
            </p:cNvCxnSpPr>
            <p:nvPr/>
          </p:nvCxnSpPr>
          <p:spPr>
            <a:xfrm>
              <a:off x="7020272" y="1304764"/>
              <a:ext cx="144016" cy="0"/>
            </a:xfrm>
            <a:prstGeom prst="straightConnector1">
              <a:avLst/>
            </a:prstGeom>
            <a:ln w="2540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Arrow Connector 29"/>
            <p:cNvCxnSpPr/>
            <p:nvPr/>
          </p:nvCxnSpPr>
          <p:spPr>
            <a:xfrm>
              <a:off x="7884368" y="1340768"/>
              <a:ext cx="144016" cy="0"/>
            </a:xfrm>
            <a:prstGeom prst="straightConnector1">
              <a:avLst/>
            </a:prstGeom>
            <a:ln w="2540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Arrow Connector 30"/>
            <p:cNvCxnSpPr/>
            <p:nvPr/>
          </p:nvCxnSpPr>
          <p:spPr>
            <a:xfrm>
              <a:off x="4788024" y="2852936"/>
              <a:ext cx="648072" cy="0"/>
            </a:xfrm>
            <a:prstGeom prst="straightConnector1">
              <a:avLst/>
            </a:prstGeom>
            <a:ln w="2540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Arrow Connector 31"/>
            <p:cNvCxnSpPr/>
            <p:nvPr/>
          </p:nvCxnSpPr>
          <p:spPr>
            <a:xfrm>
              <a:off x="4716016" y="4293096"/>
              <a:ext cx="720080" cy="0"/>
            </a:xfrm>
            <a:prstGeom prst="straightConnector1">
              <a:avLst/>
            </a:prstGeom>
            <a:ln w="2540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3" name="Rectangle 32"/>
            <p:cNvSpPr/>
            <p:nvPr/>
          </p:nvSpPr>
          <p:spPr>
            <a:xfrm>
              <a:off x="1043608" y="980728"/>
              <a:ext cx="1224136" cy="1368152"/>
            </a:xfrm>
            <a:prstGeom prst="rect">
              <a:avLst/>
            </a:prstGeom>
            <a:solidFill>
              <a:srgbClr val="FF0D0D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1200" dirty="0" smtClean="0">
                  <a:solidFill>
                    <a:schemeClr val="tx1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Problem, issue or crisis</a:t>
              </a:r>
              <a:endParaRPr lang="en-GB" sz="12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  <p:cxnSp>
          <p:nvCxnSpPr>
            <p:cNvPr id="34" name="Straight Connector 33"/>
            <p:cNvCxnSpPr>
              <a:stCxn id="7" idx="3"/>
            </p:cNvCxnSpPr>
            <p:nvPr/>
          </p:nvCxnSpPr>
          <p:spPr>
            <a:xfrm flipH="1">
              <a:off x="2195738" y="4468438"/>
              <a:ext cx="462183" cy="508734"/>
            </a:xfrm>
            <a:prstGeom prst="line">
              <a:avLst/>
            </a:prstGeom>
            <a:ln w="2540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Arrow Connector 34"/>
            <p:cNvCxnSpPr>
              <a:stCxn id="11" idx="2"/>
            </p:cNvCxnSpPr>
            <p:nvPr/>
          </p:nvCxnSpPr>
          <p:spPr>
            <a:xfrm>
              <a:off x="6084168" y="4509120"/>
              <a:ext cx="0" cy="432048"/>
            </a:xfrm>
            <a:prstGeom prst="straightConnector1">
              <a:avLst/>
            </a:prstGeom>
            <a:ln w="2540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6" name="Oval 35"/>
          <p:cNvSpPr/>
          <p:nvPr/>
        </p:nvSpPr>
        <p:spPr bwMode="auto">
          <a:xfrm>
            <a:off x="2483769" y="2266971"/>
            <a:ext cx="2664296" cy="2684097"/>
          </a:xfrm>
          <a:prstGeom prst="ellipse">
            <a:avLst/>
          </a:prstGeom>
          <a:solidFill>
            <a:srgbClr val="FFFF00">
              <a:alpha val="25000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566022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Following Care Act: LA as ‘enabler’</a:t>
            </a:r>
            <a:endParaRPr lang="en-GB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177916E-0057-4C10-9A0D-1845DE90F028}" type="slidenum">
              <a:rPr lang="en-US" smtClean="0"/>
              <a:pPr>
                <a:defRPr/>
              </a:pPr>
              <a:t>12</a:t>
            </a:fld>
            <a:endParaRPr lang="en-US" dirty="0"/>
          </a:p>
        </p:txBody>
      </p:sp>
      <p:grpSp>
        <p:nvGrpSpPr>
          <p:cNvPr id="4" name="Group 3"/>
          <p:cNvGrpSpPr/>
          <p:nvPr/>
        </p:nvGrpSpPr>
        <p:grpSpPr>
          <a:xfrm>
            <a:off x="1275445" y="763390"/>
            <a:ext cx="7040971" cy="5401914"/>
            <a:chOff x="611560" y="200609"/>
            <a:chExt cx="8449166" cy="6261045"/>
          </a:xfrm>
        </p:grpSpPr>
        <p:sp>
          <p:nvSpPr>
            <p:cNvPr id="5" name="Rectangle 4"/>
            <p:cNvSpPr/>
            <p:nvPr/>
          </p:nvSpPr>
          <p:spPr>
            <a:xfrm>
              <a:off x="611560" y="535973"/>
              <a:ext cx="8449166" cy="5925681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000" b="1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  <p:sp>
          <p:nvSpPr>
            <p:cNvPr id="6" name="Rectangle 5"/>
            <p:cNvSpPr/>
            <p:nvPr/>
          </p:nvSpPr>
          <p:spPr>
            <a:xfrm>
              <a:off x="857987" y="4509120"/>
              <a:ext cx="1224136" cy="1368152"/>
            </a:xfrm>
            <a:prstGeom prst="rect">
              <a:avLst/>
            </a:prstGeom>
            <a:solidFill>
              <a:srgbClr val="6699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1200" dirty="0" smtClean="0">
                  <a:solidFill>
                    <a:schemeClr val="tx1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Resolution or stability</a:t>
              </a:r>
              <a:endParaRPr lang="en-GB" sz="12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  <p:sp>
          <p:nvSpPr>
            <p:cNvPr id="7" name="Oval 6"/>
            <p:cNvSpPr/>
            <p:nvPr/>
          </p:nvSpPr>
          <p:spPr>
            <a:xfrm>
              <a:off x="2169921" y="2132856"/>
              <a:ext cx="2659677" cy="2736305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000" dirty="0" smtClean="0">
                  <a:solidFill>
                    <a:schemeClr val="tx1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Personal ‘cloud’ of advice, services and support</a:t>
              </a:r>
              <a:endParaRPr lang="en-GB" sz="20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  <p:sp>
          <p:nvSpPr>
            <p:cNvPr id="8" name="Rectangle 7"/>
            <p:cNvSpPr/>
            <p:nvPr/>
          </p:nvSpPr>
          <p:spPr>
            <a:xfrm>
              <a:off x="5508104" y="3045669"/>
              <a:ext cx="3312368" cy="648073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1400" dirty="0" smtClean="0">
                  <a:solidFill>
                    <a:schemeClr val="tx1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Housing options</a:t>
              </a:r>
              <a:endParaRPr lang="en-GB" sz="14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  <p:sp>
          <p:nvSpPr>
            <p:cNvPr id="9" name="Rectangle 8"/>
            <p:cNvSpPr/>
            <p:nvPr/>
          </p:nvSpPr>
          <p:spPr>
            <a:xfrm>
              <a:off x="3789740" y="4685249"/>
              <a:ext cx="5030730" cy="1696078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 smtClean="0">
                  <a:solidFill>
                    <a:schemeClr val="tx1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Paid for products and services</a:t>
              </a:r>
              <a:endParaRPr lang="en-GB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  <p:sp>
          <p:nvSpPr>
            <p:cNvPr id="10" name="Rectangle 9"/>
            <p:cNvSpPr/>
            <p:nvPr/>
          </p:nvSpPr>
          <p:spPr>
            <a:xfrm>
              <a:off x="5508104" y="620688"/>
              <a:ext cx="3312368" cy="2305558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 smtClean="0"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     </a:t>
              </a:r>
              <a:endParaRPr lang="en-GB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  <p:sp>
          <p:nvSpPr>
            <p:cNvPr id="11" name="Rectangle 10"/>
            <p:cNvSpPr/>
            <p:nvPr/>
          </p:nvSpPr>
          <p:spPr>
            <a:xfrm>
              <a:off x="5508104" y="3859606"/>
              <a:ext cx="3312368" cy="648073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1400" dirty="0" smtClean="0">
                  <a:solidFill>
                    <a:schemeClr val="tx1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Statutory benefits</a:t>
              </a:r>
              <a:endParaRPr lang="en-GB" sz="14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  <p:cxnSp>
          <p:nvCxnSpPr>
            <p:cNvPr id="12" name="Straight Arrow Connector 11"/>
            <p:cNvCxnSpPr/>
            <p:nvPr/>
          </p:nvCxnSpPr>
          <p:spPr>
            <a:xfrm>
              <a:off x="2089809" y="2183181"/>
              <a:ext cx="465967" cy="453731"/>
            </a:xfrm>
            <a:prstGeom prst="straightConnector1">
              <a:avLst/>
            </a:prstGeom>
            <a:ln w="2540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Arrow Connector 12"/>
            <p:cNvCxnSpPr/>
            <p:nvPr/>
          </p:nvCxnSpPr>
          <p:spPr>
            <a:xfrm>
              <a:off x="4513674" y="4449804"/>
              <a:ext cx="315924" cy="235444"/>
            </a:xfrm>
            <a:prstGeom prst="straightConnector1">
              <a:avLst/>
            </a:prstGeom>
            <a:ln w="2540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Arrow Connector 14"/>
            <p:cNvCxnSpPr/>
            <p:nvPr/>
          </p:nvCxnSpPr>
          <p:spPr>
            <a:xfrm>
              <a:off x="7160405" y="4544779"/>
              <a:ext cx="24940" cy="140469"/>
            </a:xfrm>
            <a:prstGeom prst="straightConnector1">
              <a:avLst/>
            </a:prstGeom>
            <a:ln w="2540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Arrow Connector 15"/>
            <p:cNvCxnSpPr>
              <a:endCxn id="24" idx="1"/>
            </p:cNvCxnSpPr>
            <p:nvPr/>
          </p:nvCxnSpPr>
          <p:spPr>
            <a:xfrm flipV="1">
              <a:off x="4010813" y="1761827"/>
              <a:ext cx="341309" cy="421354"/>
            </a:xfrm>
            <a:prstGeom prst="straightConnector1">
              <a:avLst/>
            </a:prstGeom>
            <a:ln w="2540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Arrow Connector 17"/>
            <p:cNvCxnSpPr>
              <a:stCxn id="9" idx="1"/>
            </p:cNvCxnSpPr>
            <p:nvPr/>
          </p:nvCxnSpPr>
          <p:spPr>
            <a:xfrm flipH="1">
              <a:off x="2082125" y="5533289"/>
              <a:ext cx="1707615" cy="887"/>
            </a:xfrm>
            <a:prstGeom prst="straightConnector1">
              <a:avLst/>
            </a:prstGeom>
            <a:ln w="2540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Rectangle 18"/>
            <p:cNvSpPr/>
            <p:nvPr/>
          </p:nvSpPr>
          <p:spPr>
            <a:xfrm>
              <a:off x="6311473" y="1498507"/>
              <a:ext cx="720080" cy="36004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600" dirty="0" smtClean="0">
                  <a:solidFill>
                    <a:schemeClr val="tx1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Ineligible: needs</a:t>
              </a:r>
              <a:endParaRPr lang="en-GB" sz="6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  <p:sp>
          <p:nvSpPr>
            <p:cNvPr id="20" name="Rectangle 19"/>
            <p:cNvSpPr/>
            <p:nvPr/>
          </p:nvSpPr>
          <p:spPr>
            <a:xfrm>
              <a:off x="7185344" y="1482935"/>
              <a:ext cx="720080" cy="36004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600" dirty="0" smtClean="0">
                  <a:solidFill>
                    <a:schemeClr val="tx1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Ineligible: finances</a:t>
              </a:r>
              <a:endParaRPr lang="en-GB" sz="6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  <p:sp>
          <p:nvSpPr>
            <p:cNvPr id="21" name="Rectangle 20"/>
            <p:cNvSpPr/>
            <p:nvPr/>
          </p:nvSpPr>
          <p:spPr>
            <a:xfrm>
              <a:off x="6300191" y="971481"/>
              <a:ext cx="720080" cy="36004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600" dirty="0" smtClean="0">
                  <a:solidFill>
                    <a:schemeClr val="tx1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Assess needs</a:t>
              </a:r>
              <a:endParaRPr lang="en-GB" sz="6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  <p:sp>
          <p:nvSpPr>
            <p:cNvPr id="22" name="Rectangle 21"/>
            <p:cNvSpPr/>
            <p:nvPr/>
          </p:nvSpPr>
          <p:spPr>
            <a:xfrm>
              <a:off x="7176693" y="978369"/>
              <a:ext cx="720080" cy="36004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600" dirty="0" smtClean="0">
                  <a:solidFill>
                    <a:schemeClr val="tx1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Assess finances</a:t>
              </a:r>
              <a:endParaRPr lang="en-GB" sz="6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  <p:sp>
          <p:nvSpPr>
            <p:cNvPr id="23" name="Rectangle 22"/>
            <p:cNvSpPr/>
            <p:nvPr/>
          </p:nvSpPr>
          <p:spPr>
            <a:xfrm>
              <a:off x="8010988" y="997496"/>
              <a:ext cx="720080" cy="36004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600" dirty="0" smtClean="0">
                  <a:solidFill>
                    <a:schemeClr val="tx1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Support offer</a:t>
              </a:r>
              <a:endParaRPr lang="en-GB" sz="6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  <p:sp>
          <p:nvSpPr>
            <p:cNvPr id="24" name="Rectangle 23"/>
            <p:cNvSpPr/>
            <p:nvPr/>
          </p:nvSpPr>
          <p:spPr>
            <a:xfrm>
              <a:off x="4352122" y="738410"/>
              <a:ext cx="1803589" cy="2046833"/>
            </a:xfrm>
            <a:prstGeom prst="rect">
              <a:avLst/>
            </a:prstGeom>
            <a:noFill/>
            <a:ln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" rtlCol="0" anchor="ctr"/>
            <a:lstStyle/>
            <a:p>
              <a:pPr algn="ctr"/>
              <a:r>
                <a:rPr lang="en-GB" sz="1000" dirty="0" smtClean="0">
                  <a:solidFill>
                    <a:schemeClr val="tx1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Pre-assessment/</a:t>
              </a:r>
            </a:p>
            <a:p>
              <a:pPr algn="ctr"/>
              <a:r>
                <a:rPr lang="en-GB" sz="1000" dirty="0" smtClean="0">
                  <a:solidFill>
                    <a:schemeClr val="tx1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assessment</a:t>
              </a:r>
              <a:endParaRPr lang="en-GB" sz="10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1802319" y="200609"/>
              <a:ext cx="5875853" cy="32105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200" dirty="0" smtClean="0"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Local authority public health and prevention duties</a:t>
              </a:r>
              <a:endParaRPr lang="en-GB" sz="12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  <p:cxnSp>
          <p:nvCxnSpPr>
            <p:cNvPr id="26" name="Straight Connector 25"/>
            <p:cNvCxnSpPr>
              <a:stCxn id="21" idx="2"/>
              <a:endCxn id="19" idx="0"/>
            </p:cNvCxnSpPr>
            <p:nvPr/>
          </p:nvCxnSpPr>
          <p:spPr>
            <a:xfrm>
              <a:off x="6660231" y="1331521"/>
              <a:ext cx="11282" cy="166985"/>
            </a:xfrm>
            <a:prstGeom prst="line">
              <a:avLst/>
            </a:prstGeom>
            <a:ln w="254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/>
            <p:cNvCxnSpPr/>
            <p:nvPr/>
          </p:nvCxnSpPr>
          <p:spPr>
            <a:xfrm>
              <a:off x="7028656" y="1637184"/>
              <a:ext cx="0" cy="144016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/>
            <p:cNvCxnSpPr/>
            <p:nvPr/>
          </p:nvCxnSpPr>
          <p:spPr>
            <a:xfrm>
              <a:off x="7536732" y="1344967"/>
              <a:ext cx="0" cy="144016"/>
            </a:xfrm>
            <a:prstGeom prst="line">
              <a:avLst/>
            </a:prstGeom>
            <a:ln w="254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Arrow Connector 28"/>
            <p:cNvCxnSpPr>
              <a:stCxn id="21" idx="3"/>
              <a:endCxn id="22" idx="1"/>
            </p:cNvCxnSpPr>
            <p:nvPr/>
          </p:nvCxnSpPr>
          <p:spPr>
            <a:xfrm>
              <a:off x="7020271" y="1151501"/>
              <a:ext cx="156422" cy="6888"/>
            </a:xfrm>
            <a:prstGeom prst="straightConnector1">
              <a:avLst/>
            </a:prstGeom>
            <a:ln w="2540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Arrow Connector 29"/>
            <p:cNvCxnSpPr/>
            <p:nvPr/>
          </p:nvCxnSpPr>
          <p:spPr>
            <a:xfrm>
              <a:off x="7896773" y="1181752"/>
              <a:ext cx="144016" cy="0"/>
            </a:xfrm>
            <a:prstGeom prst="straightConnector1">
              <a:avLst/>
            </a:prstGeom>
            <a:ln w="2540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Arrow Connector 31"/>
            <p:cNvCxnSpPr/>
            <p:nvPr/>
          </p:nvCxnSpPr>
          <p:spPr>
            <a:xfrm flipV="1">
              <a:off x="4847898" y="3608935"/>
              <a:ext cx="230670" cy="15069"/>
            </a:xfrm>
            <a:prstGeom prst="straightConnector1">
              <a:avLst/>
            </a:prstGeom>
            <a:ln w="2540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3" name="Rectangle 32"/>
            <p:cNvSpPr/>
            <p:nvPr/>
          </p:nvSpPr>
          <p:spPr>
            <a:xfrm>
              <a:off x="865673" y="980728"/>
              <a:ext cx="1224136" cy="1368152"/>
            </a:xfrm>
            <a:prstGeom prst="rect">
              <a:avLst/>
            </a:prstGeom>
            <a:solidFill>
              <a:srgbClr val="FF0D0D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1200" dirty="0" smtClean="0">
                  <a:solidFill>
                    <a:schemeClr val="tx1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Problem, issue, crisis or objective</a:t>
              </a:r>
              <a:endParaRPr lang="en-GB" sz="12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  <p:cxnSp>
          <p:nvCxnSpPr>
            <p:cNvPr id="34" name="Straight Connector 33"/>
            <p:cNvCxnSpPr/>
            <p:nvPr/>
          </p:nvCxnSpPr>
          <p:spPr>
            <a:xfrm flipH="1">
              <a:off x="2089809" y="4398769"/>
              <a:ext cx="459542" cy="577818"/>
            </a:xfrm>
            <a:prstGeom prst="line">
              <a:avLst/>
            </a:prstGeom>
            <a:ln w="2540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Arrow Connector 34"/>
            <p:cNvCxnSpPr>
              <a:stCxn id="8" idx="2"/>
            </p:cNvCxnSpPr>
            <p:nvPr/>
          </p:nvCxnSpPr>
          <p:spPr>
            <a:xfrm>
              <a:off x="7164288" y="3693741"/>
              <a:ext cx="15691" cy="163184"/>
            </a:xfrm>
            <a:prstGeom prst="straightConnector1">
              <a:avLst/>
            </a:prstGeom>
            <a:ln w="2540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9" name="Rectangle 38"/>
          <p:cNvSpPr/>
          <p:nvPr/>
        </p:nvSpPr>
        <p:spPr>
          <a:xfrm>
            <a:off x="6753598" y="2281169"/>
            <a:ext cx="600067" cy="306034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600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IPB</a:t>
            </a:r>
            <a:endParaRPr lang="en-GB" sz="600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44" name="Rectangle 43"/>
          <p:cNvSpPr/>
          <p:nvPr/>
        </p:nvSpPr>
        <p:spPr>
          <a:xfrm>
            <a:off x="5024124" y="2683771"/>
            <a:ext cx="3220284" cy="2091644"/>
          </a:xfrm>
          <a:prstGeom prst="rect">
            <a:avLst/>
          </a:prstGeom>
          <a:noFill/>
          <a:ln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GB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Advice</a:t>
            </a:r>
            <a:endParaRPr lang="en-GB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52" name="Rectangle 51"/>
          <p:cNvSpPr/>
          <p:nvPr/>
        </p:nvSpPr>
        <p:spPr>
          <a:xfrm>
            <a:off x="7427692" y="2276960"/>
            <a:ext cx="600067" cy="306034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600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Personal budget</a:t>
            </a:r>
            <a:endParaRPr lang="en-GB" sz="600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cxnSp>
        <p:nvCxnSpPr>
          <p:cNvPr id="54" name="Straight Arrow Connector 53"/>
          <p:cNvCxnSpPr/>
          <p:nvPr/>
        </p:nvCxnSpPr>
        <p:spPr>
          <a:xfrm flipH="1">
            <a:off x="7727725" y="1745142"/>
            <a:ext cx="13942" cy="515395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Straight Connector 72"/>
          <p:cNvCxnSpPr/>
          <p:nvPr/>
        </p:nvCxnSpPr>
        <p:spPr>
          <a:xfrm>
            <a:off x="7048962" y="2177432"/>
            <a:ext cx="0" cy="122414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Straight Connector 73"/>
          <p:cNvCxnSpPr/>
          <p:nvPr/>
        </p:nvCxnSpPr>
        <p:spPr>
          <a:xfrm>
            <a:off x="7351221" y="2045181"/>
            <a:ext cx="0" cy="122414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Straight Connector 74"/>
          <p:cNvCxnSpPr/>
          <p:nvPr/>
        </p:nvCxnSpPr>
        <p:spPr>
          <a:xfrm>
            <a:off x="6306717" y="2177432"/>
            <a:ext cx="9287" cy="518229"/>
          </a:xfrm>
          <a:prstGeom prst="line">
            <a:avLst/>
          </a:prstGeom>
          <a:ln w="254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Straight Connector 76"/>
          <p:cNvCxnSpPr/>
          <p:nvPr/>
        </p:nvCxnSpPr>
        <p:spPr>
          <a:xfrm flipH="1">
            <a:off x="7046421" y="2605880"/>
            <a:ext cx="2543" cy="82099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3" name="TextBox 102"/>
          <p:cNvSpPr txBox="1"/>
          <p:nvPr/>
        </p:nvSpPr>
        <p:spPr>
          <a:xfrm>
            <a:off x="5977573" y="1129531"/>
            <a:ext cx="204022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LA care and support</a:t>
            </a:r>
            <a:endParaRPr lang="en-GB" sz="12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04" name="Rectangle 103"/>
          <p:cNvSpPr/>
          <p:nvPr/>
        </p:nvSpPr>
        <p:spPr bwMode="auto">
          <a:xfrm>
            <a:off x="1033672" y="763390"/>
            <a:ext cx="7684345" cy="5523109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" charset="0"/>
            </a:endParaRPr>
          </a:p>
        </p:txBody>
      </p:sp>
      <p:sp>
        <p:nvSpPr>
          <p:cNvPr id="105" name="Oval 104"/>
          <p:cNvSpPr/>
          <p:nvPr/>
        </p:nvSpPr>
        <p:spPr bwMode="auto">
          <a:xfrm>
            <a:off x="2339753" y="2287809"/>
            <a:ext cx="2684372" cy="2685689"/>
          </a:xfrm>
          <a:prstGeom prst="ellipse">
            <a:avLst/>
          </a:prstGeom>
          <a:solidFill>
            <a:srgbClr val="FFFF00">
              <a:alpha val="25000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" charset="0"/>
            </a:endParaRPr>
          </a:p>
        </p:txBody>
      </p:sp>
      <p:cxnSp>
        <p:nvCxnSpPr>
          <p:cNvPr id="64" name="Straight Connector 63"/>
          <p:cNvCxnSpPr/>
          <p:nvPr/>
        </p:nvCxnSpPr>
        <p:spPr>
          <a:xfrm flipH="1">
            <a:off x="7741667" y="2621347"/>
            <a:ext cx="2543" cy="82099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0" name="Straight Arrow Connector 109"/>
          <p:cNvCxnSpPr/>
          <p:nvPr/>
        </p:nvCxnSpPr>
        <p:spPr>
          <a:xfrm>
            <a:off x="6722240" y="3078355"/>
            <a:ext cx="13076" cy="140792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441940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Co-production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endParaRPr lang="en-GB" dirty="0" smtClean="0"/>
          </a:p>
          <a:p>
            <a:pPr marL="0" indent="0" algn="ctr">
              <a:buNone/>
            </a:pPr>
            <a:r>
              <a:rPr lang="en-GB" dirty="0" smtClean="0"/>
              <a:t>“A way </a:t>
            </a:r>
            <a:r>
              <a:rPr lang="en-GB" dirty="0"/>
              <a:t>of working, </a:t>
            </a:r>
            <a:r>
              <a:rPr lang="en-GB" dirty="0" smtClean="0"/>
              <a:t>whereby everybody </a:t>
            </a:r>
            <a:r>
              <a:rPr lang="en-GB" dirty="0"/>
              <a:t>works together on </a:t>
            </a:r>
            <a:r>
              <a:rPr lang="en-GB" dirty="0" smtClean="0"/>
              <a:t>an equal </a:t>
            </a:r>
            <a:r>
              <a:rPr lang="en-GB" dirty="0"/>
              <a:t>basis to create a service or</a:t>
            </a:r>
          </a:p>
          <a:p>
            <a:pPr marL="0" indent="0" algn="ctr">
              <a:buNone/>
            </a:pPr>
            <a:r>
              <a:rPr lang="en-GB" dirty="0"/>
              <a:t>come to a decision which </a:t>
            </a:r>
            <a:r>
              <a:rPr lang="en-GB" dirty="0" smtClean="0"/>
              <a:t>works for </a:t>
            </a:r>
            <a:r>
              <a:rPr lang="en-GB" dirty="0"/>
              <a:t>them all</a:t>
            </a:r>
            <a:r>
              <a:rPr lang="en-GB" dirty="0" smtClean="0"/>
              <a:t>.”</a:t>
            </a:r>
          </a:p>
          <a:p>
            <a:pPr marL="0" indent="0" algn="ctr">
              <a:buNone/>
            </a:pPr>
            <a:endParaRPr lang="en-GB" dirty="0"/>
          </a:p>
          <a:p>
            <a:pPr marL="0" indent="0" algn="ctr">
              <a:buNone/>
            </a:pPr>
            <a:r>
              <a:rPr lang="en-GB" dirty="0" smtClean="0"/>
              <a:t>“It </a:t>
            </a:r>
            <a:r>
              <a:rPr lang="en-GB" dirty="0"/>
              <a:t>is built on the principle that</a:t>
            </a:r>
          </a:p>
          <a:p>
            <a:pPr marL="0" indent="0" algn="ctr">
              <a:buNone/>
            </a:pPr>
            <a:r>
              <a:rPr lang="en-GB" dirty="0"/>
              <a:t>those who use a service are best</a:t>
            </a:r>
          </a:p>
          <a:p>
            <a:pPr marL="0" indent="0" algn="ctr">
              <a:buNone/>
            </a:pPr>
            <a:r>
              <a:rPr lang="en-GB" dirty="0"/>
              <a:t>placed to help design it</a:t>
            </a:r>
            <a:r>
              <a:rPr lang="en-GB" dirty="0" smtClean="0"/>
              <a:t>.” 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9C34789-19A8-47BD-9F56-26240A6ACE1A}" type="slidenum">
              <a:rPr lang="en-US" smtClean="0"/>
              <a:pPr>
                <a:defRPr/>
              </a:pPr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089489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Channels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961066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 smtClean="0"/>
              <a:t>“By the end of 2014, up to 78% of public sector organisations expect to have a clear Channel Shift strategy for delivering services via digital and lower cost </a:t>
            </a:r>
            <a:r>
              <a:rPr lang="en-GB" smtClean="0"/>
              <a:t>channels.”</a:t>
            </a:r>
            <a:endParaRPr lang="en-GB" dirty="0"/>
          </a:p>
          <a:p>
            <a:endParaRPr lang="en-GB" dirty="0" smtClean="0"/>
          </a:p>
          <a:p>
            <a:endParaRPr lang="en-GB" dirty="0"/>
          </a:p>
          <a:p>
            <a:pPr marL="0" indent="0">
              <a:buNone/>
            </a:pPr>
            <a:r>
              <a:rPr lang="en-GB" dirty="0" smtClean="0"/>
              <a:t>- </a:t>
            </a:r>
            <a:r>
              <a:rPr lang="en-GB" dirty="0" err="1" smtClean="0"/>
              <a:t>iGov</a:t>
            </a:r>
            <a:r>
              <a:rPr lang="en-GB" dirty="0" smtClean="0"/>
              <a:t> survey, Public Sector Channel Shift Strategies, October 2013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9C34789-19A8-47BD-9F56-26240A6ACE1A}" type="slidenum">
              <a:rPr lang="en-US" smtClean="0"/>
              <a:pPr>
                <a:defRPr/>
              </a:pPr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01516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Internet usage, all 65+</a:t>
            </a:r>
            <a:endParaRPr lang="en-GB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177916E-0057-4C10-9A0D-1845DE90F028}" type="slidenum">
              <a:rPr lang="en-US" smtClean="0"/>
              <a:pPr>
                <a:defRPr/>
              </a:pPr>
              <a:t>16</a:t>
            </a:fld>
            <a:endParaRPr lang="en-US" dirty="0"/>
          </a:p>
        </p:txBody>
      </p:sp>
      <p:pic>
        <p:nvPicPr>
          <p:cNvPr id="5" name="Picture 4"/>
          <p:cNvPicPr/>
          <p:nvPr/>
        </p:nvPicPr>
        <p:blipFill rotWithShape="1">
          <a:blip r:embed="rId2"/>
          <a:srcRect l="3158" t="21526" r="17073" b="12697"/>
          <a:stretch/>
        </p:blipFill>
        <p:spPr bwMode="auto">
          <a:xfrm>
            <a:off x="1043608" y="1844824"/>
            <a:ext cx="7032006" cy="3096344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5874252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Internet usage, 65+ with disability</a:t>
            </a:r>
            <a:endParaRPr lang="en-GB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177916E-0057-4C10-9A0D-1845DE90F028}" type="slidenum">
              <a:rPr lang="en-US" smtClean="0"/>
              <a:pPr>
                <a:defRPr/>
              </a:pPr>
              <a:t>17</a:t>
            </a:fld>
            <a:endParaRPr lang="en-US" dirty="0"/>
          </a:p>
        </p:txBody>
      </p:sp>
      <p:pic>
        <p:nvPicPr>
          <p:cNvPr id="4" name="Picture 3"/>
          <p:cNvPicPr/>
          <p:nvPr/>
        </p:nvPicPr>
        <p:blipFill rotWithShape="1">
          <a:blip r:embed="rId2"/>
          <a:srcRect l="3477" t="16014" r="14674" b="15980"/>
          <a:stretch/>
        </p:blipFill>
        <p:spPr bwMode="auto">
          <a:xfrm>
            <a:off x="1331640" y="1700808"/>
            <a:ext cx="6696743" cy="3312368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9010088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Actions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158829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Actions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Strategic approach to advice and information</a:t>
            </a:r>
          </a:p>
          <a:p>
            <a:r>
              <a:rPr lang="en-GB" dirty="0" smtClean="0"/>
              <a:t>Enabler rather than provider</a:t>
            </a:r>
          </a:p>
          <a:p>
            <a:r>
              <a:rPr lang="en-GB" dirty="0" smtClean="0"/>
              <a:t>Review of channels – resist itch for digital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9C34789-19A8-47BD-9F56-26240A6ACE1A}" type="slidenum">
              <a:rPr lang="en-US" smtClean="0"/>
              <a:pPr>
                <a:defRPr/>
              </a:pPr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990114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Three key priorities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AutoNum type="arabicPeriod"/>
            </a:pPr>
            <a:r>
              <a:rPr lang="en-GB" dirty="0" smtClean="0"/>
              <a:t>Care Act duties</a:t>
            </a:r>
          </a:p>
          <a:p>
            <a:pPr marL="457200" indent="-457200">
              <a:buAutoNum type="arabicPeriod"/>
            </a:pPr>
            <a:r>
              <a:rPr lang="en-GB" dirty="0" smtClean="0"/>
              <a:t>Shift in way of working</a:t>
            </a:r>
          </a:p>
          <a:p>
            <a:pPr marL="457200" indent="-457200">
              <a:buAutoNum type="arabicPeriod"/>
            </a:pPr>
            <a:r>
              <a:rPr lang="en-GB" dirty="0" smtClean="0"/>
              <a:t>Channels</a:t>
            </a:r>
          </a:p>
          <a:p>
            <a:pPr marL="0" indent="0">
              <a:buNone/>
            </a:pPr>
            <a:endParaRPr lang="en-GB" dirty="0" smtClean="0"/>
          </a:p>
          <a:p>
            <a:pPr marL="457200" indent="-457200">
              <a:buFont typeface="+mj-lt"/>
              <a:buAutoNum type="arabicPeriod"/>
            </a:pPr>
            <a:endParaRPr lang="en-GB" dirty="0" smtClean="0"/>
          </a:p>
          <a:p>
            <a:endParaRPr lang="en-GB" dirty="0" smtClean="0"/>
          </a:p>
          <a:p>
            <a:pPr marL="0" indent="0">
              <a:buNone/>
            </a:pP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9C34789-19A8-47BD-9F56-26240A6ACE1A}" type="slidenum">
              <a:rPr lang="en-US" smtClean="0"/>
              <a:pPr>
                <a:defRPr/>
              </a:pPr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321365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Care Act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997396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Must/should include…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GB" sz="2400" dirty="0" smtClean="0"/>
              <a:t>MUST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GB" altLang="en-US" sz="1400" dirty="0" smtClean="0"/>
              <a:t>How </a:t>
            </a:r>
            <a:r>
              <a:rPr lang="en-GB" altLang="en-US" sz="1400" dirty="0"/>
              <a:t>to raise safeguarding concerns about </a:t>
            </a:r>
            <a:r>
              <a:rPr lang="en-GB" altLang="en-US" sz="1400" dirty="0" smtClean="0"/>
              <a:t>any adult </a:t>
            </a:r>
            <a:r>
              <a:rPr lang="en-GB" altLang="en-US" sz="1400" dirty="0"/>
              <a:t>who may be</a:t>
            </a:r>
          </a:p>
          <a:p>
            <a:pPr>
              <a:buFont typeface="Wingdings" panose="05000000000000000000" pitchFamily="2" charset="2"/>
              <a:buNone/>
            </a:pPr>
            <a:r>
              <a:rPr lang="en-GB" altLang="en-US" sz="1400" dirty="0"/>
              <a:t>     at risk.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GB" altLang="en-US" sz="1400" dirty="0" smtClean="0"/>
              <a:t>The </a:t>
            </a:r>
            <a:r>
              <a:rPr lang="en-GB" altLang="en-US" sz="1400" dirty="0"/>
              <a:t>care and support system locally, including the process for </a:t>
            </a:r>
          </a:p>
          <a:p>
            <a:pPr>
              <a:buFont typeface="Wingdings" panose="05000000000000000000" pitchFamily="2" charset="2"/>
              <a:buNone/>
            </a:pPr>
            <a:r>
              <a:rPr lang="en-GB" altLang="en-US" sz="1400" dirty="0"/>
              <a:t>     getting support.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GB" altLang="en-US" sz="1400" dirty="0" smtClean="0"/>
              <a:t>How </a:t>
            </a:r>
            <a:r>
              <a:rPr lang="en-GB" altLang="en-US" sz="1400" dirty="0"/>
              <a:t>to complain or formally appeal.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GB" altLang="en-US" sz="1400" dirty="0" smtClean="0"/>
              <a:t>When </a:t>
            </a:r>
            <a:r>
              <a:rPr lang="en-GB" altLang="en-US" sz="1400" dirty="0"/>
              <a:t>independent advocacy will be provided.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GB" altLang="en-US" sz="1400" dirty="0" smtClean="0"/>
              <a:t>Paying </a:t>
            </a:r>
            <a:r>
              <a:rPr lang="en-GB" altLang="en-US" sz="1400" dirty="0"/>
              <a:t>for care and support (including charging arrangements).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GB" altLang="en-US" sz="1400" dirty="0" smtClean="0"/>
              <a:t>The </a:t>
            </a:r>
            <a:r>
              <a:rPr lang="en-GB" altLang="en-US" sz="1400" dirty="0"/>
              <a:t>choice and types of support, and the choice of care providers </a:t>
            </a:r>
          </a:p>
          <a:p>
            <a:pPr>
              <a:buFont typeface="Wingdings" panose="05000000000000000000" pitchFamily="2" charset="2"/>
              <a:buNone/>
            </a:pPr>
            <a:r>
              <a:rPr lang="en-GB" altLang="en-US" sz="1400" dirty="0"/>
              <a:t>     available in the area.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GB" altLang="en-US" sz="1400" dirty="0" smtClean="0"/>
              <a:t>How </a:t>
            </a:r>
            <a:r>
              <a:rPr lang="en-GB" altLang="en-US" sz="1400" dirty="0"/>
              <a:t>to access independent financial advice on matters relating </a:t>
            </a:r>
          </a:p>
          <a:p>
            <a:pPr>
              <a:buFont typeface="Wingdings" panose="05000000000000000000" pitchFamily="2" charset="2"/>
              <a:buNone/>
            </a:pPr>
            <a:r>
              <a:rPr lang="en-GB" altLang="en-US" sz="1400" dirty="0"/>
              <a:t>     to care and support.</a:t>
            </a:r>
            <a:endParaRPr lang="en-GB" sz="1400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GB" sz="2400" dirty="0" smtClean="0"/>
              <a:t>SHOULD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GB" altLang="en-US" sz="1400" dirty="0"/>
              <a:t>Housing and housing-related support options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GB" altLang="en-US" sz="1400" dirty="0" smtClean="0"/>
              <a:t>Treatment </a:t>
            </a:r>
            <a:r>
              <a:rPr lang="en-GB" altLang="en-US" sz="1400" dirty="0"/>
              <a:t>and support for health conditions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GB" altLang="en-US" sz="1400" dirty="0" smtClean="0"/>
              <a:t>Preventative </a:t>
            </a:r>
            <a:r>
              <a:rPr lang="en-GB" altLang="en-US" sz="1400" dirty="0"/>
              <a:t>services (e.g. practical support, befriending, </a:t>
            </a:r>
          </a:p>
          <a:p>
            <a:pPr>
              <a:buFont typeface="Wingdings" panose="05000000000000000000" pitchFamily="2" charset="2"/>
              <a:buNone/>
            </a:pPr>
            <a:r>
              <a:rPr lang="en-GB" altLang="en-US" sz="1400" dirty="0"/>
              <a:t>     handypersons)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GB" altLang="en-US" sz="1400" dirty="0" smtClean="0"/>
              <a:t>Intermediate </a:t>
            </a:r>
            <a:r>
              <a:rPr lang="en-GB" altLang="en-US" sz="1400" dirty="0"/>
              <a:t>care services (e.g. aids and adaptations)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GB" altLang="en-US" sz="1400" dirty="0" smtClean="0"/>
              <a:t>Benefits </a:t>
            </a:r>
            <a:r>
              <a:rPr lang="en-GB" altLang="en-US" sz="1400" dirty="0"/>
              <a:t>advice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GB" altLang="en-US" sz="1400" dirty="0" smtClean="0"/>
              <a:t>Employment </a:t>
            </a:r>
            <a:r>
              <a:rPr lang="en-GB" altLang="en-US" sz="1400" dirty="0"/>
              <a:t>support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GB" altLang="en-US" sz="1400" dirty="0" smtClean="0"/>
              <a:t>Transition </a:t>
            </a:r>
            <a:r>
              <a:rPr lang="en-GB" altLang="en-US" sz="1400" dirty="0"/>
              <a:t>from children’s services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GB" altLang="en-US" sz="1400" dirty="0" smtClean="0"/>
              <a:t>Carers </a:t>
            </a:r>
            <a:r>
              <a:rPr lang="en-GB" altLang="en-US" sz="1400" dirty="0"/>
              <a:t>services and benefits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GB" altLang="en-US" sz="1400" dirty="0" smtClean="0"/>
              <a:t>Sources </a:t>
            </a:r>
            <a:r>
              <a:rPr lang="en-GB" altLang="en-US" sz="1400" dirty="0"/>
              <a:t>of independent information, advice and advocacy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GB" altLang="en-US" sz="1400" dirty="0" smtClean="0"/>
              <a:t>Planning </a:t>
            </a:r>
            <a:r>
              <a:rPr lang="en-GB" altLang="en-US" sz="1400" dirty="0"/>
              <a:t>for future care </a:t>
            </a:r>
            <a:r>
              <a:rPr lang="en-GB" altLang="en-US" sz="1400" dirty="0" smtClean="0"/>
              <a:t>costs</a:t>
            </a:r>
            <a:endParaRPr lang="en-GB" altLang="en-US" sz="14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B1AA5BD-873F-4EB7-92B0-192DDB586C1F}" type="slidenum">
              <a:rPr lang="en-US" smtClean="0"/>
              <a:pPr>
                <a:defRPr/>
              </a:pPr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23722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Care Act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Self funders</a:t>
            </a:r>
          </a:p>
          <a:p>
            <a:r>
              <a:rPr lang="en-GB" dirty="0" smtClean="0"/>
              <a:t>Prevention</a:t>
            </a:r>
          </a:p>
          <a:p>
            <a:r>
              <a:rPr lang="en-GB" dirty="0" smtClean="0"/>
              <a:t>Financial information and </a:t>
            </a:r>
            <a:r>
              <a:rPr lang="en-GB" dirty="0" smtClean="0"/>
              <a:t>advice</a:t>
            </a:r>
          </a:p>
          <a:p>
            <a:r>
              <a:rPr lang="en-GB" dirty="0" smtClean="0"/>
              <a:t>Housing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9C34789-19A8-47BD-9F56-26240A6ACE1A}" type="slidenum">
              <a:rPr lang="en-US" smtClean="0"/>
              <a:pPr>
                <a:defRPr/>
              </a:pPr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957633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Resources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72025" y="1916832"/>
            <a:ext cx="3810000" cy="4179168"/>
          </a:xfrm>
        </p:spPr>
        <p:txBody>
          <a:bodyPr/>
          <a:lstStyle/>
          <a:p>
            <a:pPr marL="0" indent="0">
              <a:buNone/>
            </a:pPr>
            <a:r>
              <a:rPr lang="en-GB" sz="2400" dirty="0" smtClean="0"/>
              <a:t>TLAP step-by-step guide to developing advice and information strategy </a:t>
            </a:r>
            <a:endParaRPr lang="en-GB" sz="24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B1AA5BD-873F-4EB7-92B0-192DDB586C1F}" type="slidenum">
              <a:rPr lang="en-US" smtClean="0"/>
              <a:pPr>
                <a:defRPr/>
              </a:pPr>
              <a:t>6</a:t>
            </a:fld>
            <a:endParaRPr lang="en-US" dirty="0"/>
          </a:p>
        </p:txBody>
      </p:sp>
      <p:pic>
        <p:nvPicPr>
          <p:cNvPr id="6" name="Content Placeholder 5"/>
          <p:cNvPicPr>
            <a:picLocks noGrp="1"/>
          </p:cNvPicPr>
          <p:nvPr>
            <p:ph sz="half" idx="1"/>
          </p:nvPr>
        </p:nvPicPr>
        <p:blipFill rotWithShape="1">
          <a:blip r:embed="rId2"/>
          <a:srcRect l="22890" t="8024" r="26601" b="16316"/>
          <a:stretch/>
        </p:blipFill>
        <p:spPr bwMode="auto">
          <a:xfrm>
            <a:off x="683568" y="1916832"/>
            <a:ext cx="3810000" cy="321029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7" name="Rectangle 6"/>
          <p:cNvSpPr/>
          <p:nvPr/>
        </p:nvSpPr>
        <p:spPr>
          <a:xfrm>
            <a:off x="4210050" y="5683419"/>
            <a:ext cx="4572000" cy="33855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GB" sz="1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http://www.thinklocalactpersonal.org.uk/</a:t>
            </a:r>
          </a:p>
        </p:txBody>
      </p:sp>
    </p:spTree>
    <p:extLst>
      <p:ext uri="{BB962C8B-B14F-4D97-AF65-F5344CB8AC3E}">
        <p14:creationId xmlns:p14="http://schemas.microsoft.com/office/powerpoint/2010/main" val="9000801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Care Act advice and information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altLang="en-US" sz="1800" dirty="0" smtClean="0"/>
              <a:t>Every </a:t>
            </a:r>
            <a:r>
              <a:rPr lang="en-GB" altLang="en-US" sz="1800" dirty="0"/>
              <a:t>local authority </a:t>
            </a:r>
            <a:r>
              <a:rPr lang="en-GB" altLang="en-US" sz="1800" u="sng" dirty="0"/>
              <a:t>must</a:t>
            </a:r>
            <a:r>
              <a:rPr lang="en-GB" altLang="en-US" sz="1800" dirty="0"/>
              <a:t>: </a:t>
            </a:r>
            <a:r>
              <a:rPr lang="en-GB" altLang="en-US" sz="1800" b="1" i="1" dirty="0"/>
              <a:t>“establish and maintain a service for providing people in its area with information and advice relating to care and support for adults, and support for carers”.</a:t>
            </a:r>
          </a:p>
          <a:p>
            <a:endParaRPr lang="en-GB" altLang="en-US" sz="1800" b="1" i="1" dirty="0"/>
          </a:p>
          <a:p>
            <a:r>
              <a:rPr lang="en-GB" altLang="en-US" sz="1800" dirty="0"/>
              <a:t>This does not mean that the local authority should provide all the elements itself.</a:t>
            </a:r>
            <a:r>
              <a:rPr lang="en-GB" altLang="en-US" sz="1800" b="1" i="1" dirty="0"/>
              <a:t>  </a:t>
            </a:r>
            <a:r>
              <a:rPr lang="en-GB" altLang="en-US" sz="1800" dirty="0"/>
              <a:t>Instead, it should</a:t>
            </a:r>
            <a:r>
              <a:rPr lang="en-GB" altLang="en-US" sz="1800" b="1" i="1" dirty="0"/>
              <a:t> “understand, co-ordinate and make use of” </a:t>
            </a:r>
            <a:r>
              <a:rPr lang="en-GB" altLang="en-US" sz="1800" dirty="0"/>
              <a:t>the resources available across the community.</a:t>
            </a:r>
          </a:p>
          <a:p>
            <a:endParaRPr lang="en-GB" altLang="en-US" sz="1800" dirty="0"/>
          </a:p>
          <a:p>
            <a:pPr marL="0" indent="0">
              <a:buNone/>
            </a:pPr>
            <a:endParaRPr lang="en-GB" sz="1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9C34789-19A8-47BD-9F56-26240A6ACE1A}" type="slidenum">
              <a:rPr lang="en-US" smtClean="0"/>
              <a:pPr>
                <a:defRPr/>
              </a:pPr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997915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From provider to facilitator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541172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Systems approach</a:t>
            </a:r>
            <a:endParaRPr lang="en-GB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177916E-0057-4C10-9A0D-1845DE90F028}" type="slidenum">
              <a:rPr lang="en-US" smtClean="0"/>
              <a:pPr>
                <a:defRPr/>
              </a:pPr>
              <a:t>9</a:t>
            </a:fld>
            <a:endParaRPr lang="en-US" dirty="0"/>
          </a:p>
        </p:txBody>
      </p:sp>
      <p:pic>
        <p:nvPicPr>
          <p:cNvPr id="4" name="Picture 3"/>
          <p:cNvPicPr/>
          <p:nvPr/>
        </p:nvPicPr>
        <p:blipFill rotWithShape="1">
          <a:blip r:embed="rId2"/>
          <a:srcRect l="21106" t="8864" r="20230" b="16388"/>
          <a:stretch/>
        </p:blipFill>
        <p:spPr bwMode="auto">
          <a:xfrm>
            <a:off x="1763688" y="1556792"/>
            <a:ext cx="5760639" cy="360040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8845247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resentation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 Them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charset="0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4C6E5F8AA5E86E4AA2CCA49C40C595E0" ma:contentTypeVersion="3" ma:contentTypeDescription="Create a new document." ma:contentTypeScope="" ma:versionID="adb4eb6619e12a190f2d68c1a142d146">
  <xsd:schema xmlns:xsd="http://www.w3.org/2001/XMLSchema" xmlns:p="http://schemas.microsoft.com/office/2006/metadata/properties" targetNamespace="http://schemas.microsoft.com/office/2006/metadata/properties" ma:root="true" ma:fieldsID="a65b391e61de6e6ac7d48aa33763e001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office/internal/2005/internalDocumentation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lastPrinted" minOccurs="0" maxOccurs="1" type="xsd:dateTime"/>
        <xsd:element name="contentStatus" minOccurs="0" maxOccurs="1" type="xsd:string"/>
      </xsd:all>
    </xsd:complexType>
  </xsd:schema>
</ct:contentTypeSchema>
</file>

<file path=customXml/item2.xml><?xml version="1.0" encoding="utf-8"?>
<p:properties xmlns:p="http://schemas.microsoft.com/office/2006/metadata/properties" xmlns:xsi="http://www.w3.org/2001/XMLSchema-instance">
  <documentManagement/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41F298E7-BD7E-4AE4-BF92-EC2ADC71BB96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office/internal/2005/internalDocumentation"/>
  </ds:schemaRefs>
</ds:datastoreItem>
</file>

<file path=customXml/itemProps2.xml><?xml version="1.0" encoding="utf-8"?>
<ds:datastoreItem xmlns:ds="http://schemas.openxmlformats.org/officeDocument/2006/customXml" ds:itemID="{F37E7058-229F-4796-9211-E12A214686C7}">
  <ds:schemaRefs>
    <ds:schemaRef ds:uri="http://purl.org/dc/dcmitype/"/>
    <ds:schemaRef ds:uri="http://schemas.microsoft.com/office/2006/metadata/properties"/>
    <ds:schemaRef ds:uri="http://purl.org/dc/elements/1.1/"/>
    <ds:schemaRef ds:uri="http://purl.org/dc/terms/"/>
    <ds:schemaRef ds:uri="http://schemas.microsoft.com/office/2006/documentManagement/types"/>
    <ds:schemaRef ds:uri="http://www.w3.org/XML/1998/namespace"/>
    <ds:schemaRef ds:uri="http://schemas.openxmlformats.org/package/2006/metadata/core-properties"/>
  </ds:schemaRefs>
</ds:datastoreItem>
</file>

<file path=customXml/itemProps3.xml><?xml version="1.0" encoding="utf-8"?>
<ds:datastoreItem xmlns:ds="http://schemas.openxmlformats.org/officeDocument/2006/customXml" ds:itemID="{45DB3270-1908-461D-AA0A-6602A46E6179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presentation</Template>
  <TotalTime>8688</TotalTime>
  <Words>691</Words>
  <Application>Microsoft Office PowerPoint</Application>
  <PresentationFormat>On-screen Show (4:3)</PresentationFormat>
  <Paragraphs>147</Paragraphs>
  <Slides>19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5" baseType="lpstr">
      <vt:lpstr>Arial</vt:lpstr>
      <vt:lpstr>Calibri</vt:lpstr>
      <vt:lpstr>Times</vt:lpstr>
      <vt:lpstr>Verdana</vt:lpstr>
      <vt:lpstr>Wingdings</vt:lpstr>
      <vt:lpstr>presentation</vt:lpstr>
      <vt:lpstr>Planning for an Ageing Society: Role of Local Authorities in Information and Advice</vt:lpstr>
      <vt:lpstr>Three key priorities</vt:lpstr>
      <vt:lpstr>Care Act</vt:lpstr>
      <vt:lpstr>Must/should include…</vt:lpstr>
      <vt:lpstr>Care Act</vt:lpstr>
      <vt:lpstr>Resources</vt:lpstr>
      <vt:lpstr>Care Act advice and information</vt:lpstr>
      <vt:lpstr>From provider to facilitator</vt:lpstr>
      <vt:lpstr>Systems approach</vt:lpstr>
      <vt:lpstr>PowerPoint Presentation</vt:lpstr>
      <vt:lpstr>Resource-based model</vt:lpstr>
      <vt:lpstr>Following Care Act: LA as ‘enabler’</vt:lpstr>
      <vt:lpstr>Co-production</vt:lpstr>
      <vt:lpstr>Channels</vt:lpstr>
      <vt:lpstr>PowerPoint Presentation</vt:lpstr>
      <vt:lpstr>Internet usage, all 65+</vt:lpstr>
      <vt:lpstr>Internet usage, 65+ with disability</vt:lpstr>
      <vt:lpstr>Actions</vt:lpstr>
      <vt:lpstr>Actions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Service evaluation research</dc:title>
  <dc:creator>Lucy Harmer</dc:creator>
  <cp:lastModifiedBy>Simon Bottery</cp:lastModifiedBy>
  <cp:revision>1184</cp:revision>
  <cp:lastPrinted>2014-09-06T18:39:37Z</cp:lastPrinted>
  <dcterms:created xsi:type="dcterms:W3CDTF">2010-07-08T08:50:20Z</dcterms:created>
  <dcterms:modified xsi:type="dcterms:W3CDTF">2014-12-05T10:52:38Z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0x0101004C6E5F8AA5E86E4AA2CCA49C40C595E0</vt:lpwstr>
  </property>
</Properties>
</file>