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57"/>
  </p:notesMasterIdLst>
  <p:handoutMasterIdLst>
    <p:handoutMasterId r:id="rId58"/>
  </p:handoutMasterIdLst>
  <p:sldIdLst>
    <p:sldId id="258" r:id="rId3"/>
    <p:sldId id="259" r:id="rId4"/>
    <p:sldId id="510" r:id="rId5"/>
    <p:sldId id="380" r:id="rId6"/>
    <p:sldId id="374" r:id="rId7"/>
    <p:sldId id="497" r:id="rId8"/>
    <p:sldId id="499" r:id="rId9"/>
    <p:sldId id="500" r:id="rId10"/>
    <p:sldId id="326" r:id="rId11"/>
    <p:sldId id="508" r:id="rId12"/>
    <p:sldId id="464" r:id="rId13"/>
    <p:sldId id="465" r:id="rId14"/>
    <p:sldId id="477" r:id="rId15"/>
    <p:sldId id="321" r:id="rId16"/>
    <p:sldId id="496" r:id="rId17"/>
    <p:sldId id="387" r:id="rId18"/>
    <p:sldId id="332" r:id="rId19"/>
    <p:sldId id="411" r:id="rId20"/>
    <p:sldId id="456" r:id="rId21"/>
    <p:sldId id="457" r:id="rId22"/>
    <p:sldId id="511" r:id="rId23"/>
    <p:sldId id="512" r:id="rId24"/>
    <p:sldId id="333" r:id="rId25"/>
    <p:sldId id="452" r:id="rId26"/>
    <p:sldId id="461" r:id="rId27"/>
    <p:sldId id="489" r:id="rId28"/>
    <p:sldId id="415" r:id="rId29"/>
    <p:sldId id="416" r:id="rId30"/>
    <p:sldId id="417" r:id="rId31"/>
    <p:sldId id="418" r:id="rId32"/>
    <p:sldId id="419" r:id="rId33"/>
    <p:sldId id="420" r:id="rId34"/>
    <p:sldId id="423" r:id="rId35"/>
    <p:sldId id="421" r:id="rId36"/>
    <p:sldId id="422" r:id="rId37"/>
    <p:sldId id="424" r:id="rId38"/>
    <p:sldId id="471" r:id="rId39"/>
    <p:sldId id="478" r:id="rId40"/>
    <p:sldId id="427" r:id="rId41"/>
    <p:sldId id="428" r:id="rId42"/>
    <p:sldId id="473" r:id="rId43"/>
    <p:sldId id="506" r:id="rId44"/>
    <p:sldId id="502" r:id="rId45"/>
    <p:sldId id="503" r:id="rId46"/>
    <p:sldId id="507" r:id="rId47"/>
    <p:sldId id="509" r:id="rId48"/>
    <p:sldId id="429" r:id="rId49"/>
    <p:sldId id="466" r:id="rId50"/>
    <p:sldId id="495" r:id="rId51"/>
    <p:sldId id="368" r:id="rId52"/>
    <p:sldId id="369" r:id="rId53"/>
    <p:sldId id="474" r:id="rId54"/>
    <p:sldId id="371" r:id="rId55"/>
    <p:sldId id="372" r:id="rId5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e Lester" initials="AL" lastIdx="4" clrIdx="0"/>
  <p:cmAuthor id="1" name="kieranh" initials="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85435" autoAdjust="0"/>
  </p:normalViewPr>
  <p:slideViewPr>
    <p:cSldViewPr>
      <p:cViewPr varScale="1">
        <p:scale>
          <a:sx n="67" d="100"/>
          <a:sy n="67" d="100"/>
        </p:scale>
        <p:origin x="15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36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dirty="0"/>
              <a:t>Annual</a:t>
            </a:r>
            <a:r>
              <a:rPr lang="en-GB" baseline="0" dirty="0"/>
              <a:t> Domestic Energy</a:t>
            </a:r>
            <a:r>
              <a:rPr lang="en-GB" dirty="0"/>
              <a:t> </a:t>
            </a:r>
            <a:r>
              <a:rPr lang="en-GB" dirty="0" smtClean="0"/>
              <a:t>Supply Cost</a:t>
            </a:r>
            <a:endParaRPr lang="en-GB" dirty="0"/>
          </a:p>
        </c:rich>
      </c:tx>
      <c:layout/>
      <c:overlay val="0"/>
    </c:title>
    <c:autoTitleDeleted val="0"/>
    <c:plotArea>
      <c:layout/>
      <c:areaChart>
        <c:grouping val="stacked"/>
        <c:varyColors val="0"/>
        <c:ser>
          <c:idx val="0"/>
          <c:order val="0"/>
          <c:tx>
            <c:v>Electricity (no CH)</c:v>
          </c:tx>
          <c:cat>
            <c:strRef>
              <c:f>'[cse sheet.xlsx]Sheet2'!$A$22:$A$42</c:f>
              <c:strCach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strCache>
            </c:strRef>
          </c:cat>
          <c:val>
            <c:numRef>
              <c:f>'[cse sheet.xlsx]Sheet2'!$P$22:$P$42</c:f>
              <c:numCache>
                <c:formatCode>0.00</c:formatCode>
                <c:ptCount val="21"/>
                <c:pt idx="0">
                  <c:v>273.52</c:v>
                </c:pt>
                <c:pt idx="1">
                  <c:v>296.40000000000003</c:v>
                </c:pt>
                <c:pt idx="2">
                  <c:v>321.36</c:v>
                </c:pt>
                <c:pt idx="3">
                  <c:v>332.8</c:v>
                </c:pt>
                <c:pt idx="4">
                  <c:v>331.76</c:v>
                </c:pt>
                <c:pt idx="5">
                  <c:v>334.88</c:v>
                </c:pt>
                <c:pt idx="6">
                  <c:v>347.88</c:v>
                </c:pt>
                <c:pt idx="7">
                  <c:v>326.03999999999894</c:v>
                </c:pt>
                <c:pt idx="8">
                  <c:v>319.27999999999969</c:v>
                </c:pt>
                <c:pt idx="9">
                  <c:v>313.56</c:v>
                </c:pt>
                <c:pt idx="10">
                  <c:v>325.52</c:v>
                </c:pt>
                <c:pt idx="11">
                  <c:v>321.36</c:v>
                </c:pt>
                <c:pt idx="12">
                  <c:v>322.40000000000003</c:v>
                </c:pt>
                <c:pt idx="13">
                  <c:v>333.32</c:v>
                </c:pt>
                <c:pt idx="14">
                  <c:v>339.56</c:v>
                </c:pt>
                <c:pt idx="15">
                  <c:v>368.68</c:v>
                </c:pt>
                <c:pt idx="16">
                  <c:v>421.2</c:v>
                </c:pt>
                <c:pt idx="17">
                  <c:v>459.68</c:v>
                </c:pt>
                <c:pt idx="18">
                  <c:v>496.07999999999993</c:v>
                </c:pt>
                <c:pt idx="19">
                  <c:v>559.52</c:v>
                </c:pt>
                <c:pt idx="20">
                  <c:v>544.43999999999949</c:v>
                </c:pt>
              </c:numCache>
            </c:numRef>
          </c:val>
        </c:ser>
        <c:ser>
          <c:idx val="1"/>
          <c:order val="1"/>
          <c:tx>
            <c:v>Gas (w/ CH)</c:v>
          </c:tx>
          <c:spPr>
            <a:ln w="25400">
              <a:noFill/>
            </a:ln>
          </c:spPr>
          <c:val>
            <c:numRef>
              <c:f>'[cse sheet.xlsx]Sheet2'!$R$22:$R$42</c:f>
              <c:numCache>
                <c:formatCode>0.00</c:formatCode>
                <c:ptCount val="21"/>
                <c:pt idx="0">
                  <c:v>322.91999999999899</c:v>
                </c:pt>
                <c:pt idx="1">
                  <c:v>366.59999999999923</c:v>
                </c:pt>
                <c:pt idx="2">
                  <c:v>380.64000000000038</c:v>
                </c:pt>
                <c:pt idx="3">
                  <c:v>379.08</c:v>
                </c:pt>
                <c:pt idx="4">
                  <c:v>378.56</c:v>
                </c:pt>
                <c:pt idx="5">
                  <c:v>373.88</c:v>
                </c:pt>
                <c:pt idx="6">
                  <c:v>408.2</c:v>
                </c:pt>
                <c:pt idx="7">
                  <c:v>396.24</c:v>
                </c:pt>
                <c:pt idx="8">
                  <c:v>357.24</c:v>
                </c:pt>
                <c:pt idx="9">
                  <c:v>344.24</c:v>
                </c:pt>
                <c:pt idx="10">
                  <c:v>353.59999999999923</c:v>
                </c:pt>
                <c:pt idx="11">
                  <c:v>350.47999999999894</c:v>
                </c:pt>
                <c:pt idx="12">
                  <c:v>351</c:v>
                </c:pt>
                <c:pt idx="13">
                  <c:v>360.88</c:v>
                </c:pt>
                <c:pt idx="14">
                  <c:v>375.44</c:v>
                </c:pt>
                <c:pt idx="15">
                  <c:v>421.2</c:v>
                </c:pt>
                <c:pt idx="16">
                  <c:v>479.44000000000005</c:v>
                </c:pt>
                <c:pt idx="17">
                  <c:v>514.80000000000007</c:v>
                </c:pt>
                <c:pt idx="18">
                  <c:v>550.67999999999995</c:v>
                </c:pt>
                <c:pt idx="19">
                  <c:v>645.31999999999948</c:v>
                </c:pt>
                <c:pt idx="20">
                  <c:v>646.88</c:v>
                </c:pt>
              </c:numCache>
            </c:numRef>
          </c:val>
        </c:ser>
        <c:ser>
          <c:idx val="2"/>
          <c:order val="2"/>
          <c:tx>
            <c:v>Transport</c:v>
          </c:tx>
          <c:spPr>
            <a:ln w="25400">
              <a:noFill/>
            </a:ln>
          </c:spPr>
          <c:val>
            <c:numRef>
              <c:f>'[cse sheet.xlsx]Sheet2'!$W$22:$W$42</c:f>
              <c:numCache>
                <c:formatCode>0.00</c:formatCode>
                <c:ptCount val="21"/>
                <c:pt idx="0">
                  <c:v>677.04</c:v>
                </c:pt>
                <c:pt idx="1">
                  <c:v>726.43999999999949</c:v>
                </c:pt>
                <c:pt idx="2">
                  <c:v>757.12</c:v>
                </c:pt>
                <c:pt idx="3">
                  <c:v>811.19999999999993</c:v>
                </c:pt>
                <c:pt idx="4">
                  <c:v>864.24</c:v>
                </c:pt>
                <c:pt idx="5">
                  <c:v>881.92000000000007</c:v>
                </c:pt>
                <c:pt idx="6">
                  <c:v>981.76</c:v>
                </c:pt>
                <c:pt idx="7">
                  <c:v>1032.72</c:v>
                </c:pt>
                <c:pt idx="8">
                  <c:v>1044.6799999999998</c:v>
                </c:pt>
                <c:pt idx="9">
                  <c:v>1165.32</c:v>
                </c:pt>
                <c:pt idx="10">
                  <c:v>1263.5999999999999</c:v>
                </c:pt>
                <c:pt idx="11">
                  <c:v>1198.08</c:v>
                </c:pt>
                <c:pt idx="12">
                  <c:v>1197.04</c:v>
                </c:pt>
                <c:pt idx="13">
                  <c:v>1211.08</c:v>
                </c:pt>
                <c:pt idx="14">
                  <c:v>1304.6799999999998</c:v>
                </c:pt>
                <c:pt idx="15">
                  <c:v>1425.32</c:v>
                </c:pt>
                <c:pt idx="16">
                  <c:v>1465.8799999999999</c:v>
                </c:pt>
                <c:pt idx="17">
                  <c:v>1500.2</c:v>
                </c:pt>
                <c:pt idx="18">
                  <c:v>1730.56</c:v>
                </c:pt>
                <c:pt idx="19">
                  <c:v>1580.8</c:v>
                </c:pt>
                <c:pt idx="20">
                  <c:v>1775.28</c:v>
                </c:pt>
              </c:numCache>
            </c:numRef>
          </c:val>
        </c:ser>
        <c:dLbls>
          <c:showLegendKey val="0"/>
          <c:showVal val="0"/>
          <c:showCatName val="0"/>
          <c:showSerName val="0"/>
          <c:showPercent val="0"/>
          <c:showBubbleSize val="0"/>
        </c:dLbls>
        <c:axId val="55532600"/>
        <c:axId val="55532992"/>
      </c:areaChart>
      <c:catAx>
        <c:axId val="55532600"/>
        <c:scaling>
          <c:orientation val="minMax"/>
        </c:scaling>
        <c:delete val="0"/>
        <c:axPos val="b"/>
        <c:numFmt formatCode="General" sourceLinked="0"/>
        <c:majorTickMark val="none"/>
        <c:minorTickMark val="none"/>
        <c:tickLblPos val="nextTo"/>
        <c:crossAx val="55532992"/>
        <c:crosses val="autoZero"/>
        <c:auto val="1"/>
        <c:lblAlgn val="ctr"/>
        <c:lblOffset val="100"/>
        <c:tickLblSkip val="5"/>
        <c:tickMarkSkip val="5"/>
        <c:noMultiLvlLbl val="0"/>
      </c:catAx>
      <c:valAx>
        <c:axId val="55532992"/>
        <c:scaling>
          <c:orientation val="minMax"/>
        </c:scaling>
        <c:delete val="0"/>
        <c:axPos val="l"/>
        <c:majorGridlines/>
        <c:numFmt formatCode="&quot;£&quot;#,##0" sourceLinked="0"/>
        <c:majorTickMark val="none"/>
        <c:minorTickMark val="none"/>
        <c:tickLblPos val="nextTo"/>
        <c:crossAx val="55532600"/>
        <c:crossesAt val="1"/>
        <c:crossBetween val="midCat"/>
      </c:valAx>
    </c:plotArea>
    <c:legend>
      <c:legendPos val="b"/>
      <c:layout/>
      <c:overlay val="0"/>
    </c:legend>
    <c:plotVisOnly val="1"/>
    <c:dispBlanksAs val="zero"/>
    <c:showDLblsOverMax val="0"/>
  </c:chart>
  <c:spPr>
    <a:ln>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096"/>
          </a:xfrm>
          <a:prstGeom prst="rect">
            <a:avLst/>
          </a:prstGeom>
        </p:spPr>
        <p:txBody>
          <a:bodyPr vert="horz" lIns="91276" tIns="45638" rIns="91276" bIns="45638" rtlCol="0"/>
          <a:lstStyle>
            <a:lvl1pPr algn="l">
              <a:defRPr sz="1200"/>
            </a:lvl1pPr>
          </a:lstStyle>
          <a:p>
            <a:endParaRPr lang="en-GB"/>
          </a:p>
        </p:txBody>
      </p:sp>
      <p:sp>
        <p:nvSpPr>
          <p:cNvPr id="3" name="Date Placeholder 2"/>
          <p:cNvSpPr>
            <a:spLocks noGrp="1"/>
          </p:cNvSpPr>
          <p:nvPr>
            <p:ph type="dt" sz="quarter" idx="1"/>
          </p:nvPr>
        </p:nvSpPr>
        <p:spPr>
          <a:xfrm>
            <a:off x="3850432" y="0"/>
            <a:ext cx="2945660" cy="496096"/>
          </a:xfrm>
          <a:prstGeom prst="rect">
            <a:avLst/>
          </a:prstGeom>
        </p:spPr>
        <p:txBody>
          <a:bodyPr vert="horz" lIns="91276" tIns="45638" rIns="91276" bIns="45638" rtlCol="0"/>
          <a:lstStyle>
            <a:lvl1pPr algn="r">
              <a:defRPr sz="1200"/>
            </a:lvl1pPr>
          </a:lstStyle>
          <a:p>
            <a:fld id="{91903CCA-AED7-462E-BC25-C8DCEF084081}" type="datetimeFigureOut">
              <a:rPr lang="en-GB" smtClean="0"/>
              <a:pPr/>
              <a:t>15/02/2016</a:t>
            </a:fld>
            <a:endParaRPr lang="en-GB"/>
          </a:p>
        </p:txBody>
      </p:sp>
      <p:sp>
        <p:nvSpPr>
          <p:cNvPr id="4" name="Footer Placeholder 3"/>
          <p:cNvSpPr>
            <a:spLocks noGrp="1"/>
          </p:cNvSpPr>
          <p:nvPr>
            <p:ph type="ftr" sz="quarter" idx="2"/>
          </p:nvPr>
        </p:nvSpPr>
        <p:spPr>
          <a:xfrm>
            <a:off x="0" y="9428961"/>
            <a:ext cx="2945660" cy="496093"/>
          </a:xfrm>
          <a:prstGeom prst="rect">
            <a:avLst/>
          </a:prstGeom>
        </p:spPr>
        <p:txBody>
          <a:bodyPr vert="horz" lIns="91276" tIns="45638" rIns="91276" bIns="45638" rtlCol="0" anchor="b"/>
          <a:lstStyle>
            <a:lvl1pPr algn="l">
              <a:defRPr sz="1200"/>
            </a:lvl1pPr>
          </a:lstStyle>
          <a:p>
            <a:endParaRPr lang="en-GB"/>
          </a:p>
        </p:txBody>
      </p:sp>
      <p:sp>
        <p:nvSpPr>
          <p:cNvPr id="5" name="Slide Number Placeholder 4"/>
          <p:cNvSpPr>
            <a:spLocks noGrp="1"/>
          </p:cNvSpPr>
          <p:nvPr>
            <p:ph type="sldNum" sz="quarter" idx="3"/>
          </p:nvPr>
        </p:nvSpPr>
        <p:spPr>
          <a:xfrm>
            <a:off x="3850432" y="9428961"/>
            <a:ext cx="2945660" cy="496093"/>
          </a:xfrm>
          <a:prstGeom prst="rect">
            <a:avLst/>
          </a:prstGeom>
        </p:spPr>
        <p:txBody>
          <a:bodyPr vert="horz" lIns="91276" tIns="45638" rIns="91276" bIns="45638" rtlCol="0" anchor="b"/>
          <a:lstStyle>
            <a:lvl1pPr algn="r">
              <a:defRPr sz="1200"/>
            </a:lvl1pPr>
          </a:lstStyle>
          <a:p>
            <a:fld id="{D9F7C301-0206-44C6-A77B-D81CFE5D7D1F}" type="slidenum">
              <a:rPr lang="en-GB" smtClean="0"/>
              <a:pPr/>
              <a:t>‹#›</a:t>
            </a:fld>
            <a:endParaRPr lang="en-GB"/>
          </a:p>
        </p:txBody>
      </p:sp>
    </p:spTree>
    <p:extLst>
      <p:ext uri="{BB962C8B-B14F-4D97-AF65-F5344CB8AC3E}">
        <p14:creationId xmlns:p14="http://schemas.microsoft.com/office/powerpoint/2010/main" val="221662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2"/>
            <a:ext cx="2945660" cy="496332"/>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lvl1pPr>
              <a:defRPr sz="1200"/>
            </a:lvl1pPr>
          </a:lstStyle>
          <a:p>
            <a:endParaRPr lang="en-GB"/>
          </a:p>
        </p:txBody>
      </p:sp>
      <p:sp>
        <p:nvSpPr>
          <p:cNvPr id="5123" name="Rectangle 3"/>
          <p:cNvSpPr>
            <a:spLocks noGrp="1" noChangeArrowheads="1"/>
          </p:cNvSpPr>
          <p:nvPr>
            <p:ph type="dt" idx="1"/>
          </p:nvPr>
        </p:nvSpPr>
        <p:spPr bwMode="auto">
          <a:xfrm>
            <a:off x="3850443" y="2"/>
            <a:ext cx="2945660" cy="496332"/>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lvl1pPr algn="r">
              <a:defRPr sz="1200"/>
            </a:lvl1pPr>
          </a:lstStyle>
          <a:p>
            <a:endParaRPr lang="en-GB"/>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6" name="Rectangle 6"/>
          <p:cNvSpPr>
            <a:spLocks noGrp="1" noChangeArrowheads="1"/>
          </p:cNvSpPr>
          <p:nvPr>
            <p:ph type="ftr" sz="quarter" idx="4"/>
          </p:nvPr>
        </p:nvSpPr>
        <p:spPr bwMode="auto">
          <a:xfrm>
            <a:off x="0" y="9428584"/>
            <a:ext cx="2945660" cy="496332"/>
          </a:xfrm>
          <a:prstGeom prst="rect">
            <a:avLst/>
          </a:prstGeom>
          <a:noFill/>
          <a:ln w="9525">
            <a:noFill/>
            <a:miter lim="800000"/>
            <a:headEnd/>
            <a:tailEnd/>
          </a:ln>
          <a:effectLst/>
        </p:spPr>
        <p:txBody>
          <a:bodyPr vert="horz" wrap="square" lIns="91276" tIns="45638" rIns="91276" bIns="45638" numCol="1" anchor="b" anchorCtr="0" compatLnSpc="1">
            <a:prstTxWarp prst="textNoShape">
              <a:avLst/>
            </a:prstTxWarp>
          </a:bodyPr>
          <a:lstStyle>
            <a:lvl1pPr>
              <a:defRPr sz="1200"/>
            </a:lvl1pPr>
          </a:lstStyle>
          <a:p>
            <a:endParaRPr lang="en-GB"/>
          </a:p>
        </p:txBody>
      </p:sp>
      <p:sp>
        <p:nvSpPr>
          <p:cNvPr id="5127" name="Rectangle 7"/>
          <p:cNvSpPr>
            <a:spLocks noGrp="1" noChangeArrowheads="1"/>
          </p:cNvSpPr>
          <p:nvPr>
            <p:ph type="sldNum" sz="quarter" idx="5"/>
          </p:nvPr>
        </p:nvSpPr>
        <p:spPr bwMode="auto">
          <a:xfrm>
            <a:off x="3850443" y="9428584"/>
            <a:ext cx="2945660" cy="496332"/>
          </a:xfrm>
          <a:prstGeom prst="rect">
            <a:avLst/>
          </a:prstGeom>
          <a:noFill/>
          <a:ln w="9525">
            <a:noFill/>
            <a:miter lim="800000"/>
            <a:headEnd/>
            <a:tailEnd/>
          </a:ln>
          <a:effectLst/>
        </p:spPr>
        <p:txBody>
          <a:bodyPr vert="horz" wrap="square" lIns="91276" tIns="45638" rIns="91276" bIns="45638" numCol="1" anchor="b" anchorCtr="0" compatLnSpc="1">
            <a:prstTxWarp prst="textNoShape">
              <a:avLst/>
            </a:prstTxWarp>
          </a:bodyPr>
          <a:lstStyle>
            <a:lvl1pPr algn="r">
              <a:defRPr sz="1200"/>
            </a:lvl1pPr>
          </a:lstStyle>
          <a:p>
            <a:fld id="{9C7C9740-8199-447D-BC38-57EE6962B50C}" type="slidenum">
              <a:rPr lang="en-GB"/>
              <a:pPr/>
              <a:t>‹#›</a:t>
            </a:fld>
            <a:endParaRPr lang="en-GB"/>
          </a:p>
        </p:txBody>
      </p:sp>
    </p:spTree>
    <p:extLst>
      <p:ext uri="{BB962C8B-B14F-4D97-AF65-F5344CB8AC3E}">
        <p14:creationId xmlns:p14="http://schemas.microsoft.com/office/powerpoint/2010/main" val="7853250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legislation.gov.uk/ukpga/2008/21/conten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FC0C5E-6A04-4704-812B-0735B0255737}" type="slidenum">
              <a:rPr lang="en-GB"/>
              <a:pPr/>
              <a:t>1</a:t>
            </a:fld>
            <a:endParaRPr lang="en-GB"/>
          </a:p>
        </p:txBody>
      </p:sp>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p:txBody>
          <a:bodyPr lIns="87172" tIns="43585" rIns="87172" bIns="43585"/>
          <a:lstStyle/>
          <a:p>
            <a:r>
              <a:rPr lang="en-US" dirty="0" smtClean="0"/>
              <a:t>Planning makes a significant contribution to both mitigating and adapting to climate change, through decision-making on the location, scale, mix and character of development. Planning is capable of doing this job over the long periods of time necessary to deal with impacts such as sea level rise. </a:t>
            </a:r>
          </a:p>
          <a:p>
            <a:endParaRPr lang="en-US" dirty="0" smtClean="0"/>
          </a:p>
          <a:p>
            <a:r>
              <a:rPr lang="en-US" dirty="0" smtClean="0"/>
              <a:t>Local authorities have a responsibility to help to secure progress on meeting the UK’s emissions reduction targets, both through direct influence on energy use and emissions (by, for instance, encouraging energy efficiency and renewable energy) and by bringing others together and encouraging </a:t>
            </a:r>
            <a:r>
              <a:rPr lang="en-US" dirty="0" err="1" smtClean="0"/>
              <a:t>co-ordinated</a:t>
            </a:r>
            <a:r>
              <a:rPr lang="en-US" dirty="0" smtClean="0"/>
              <a:t> local action. </a:t>
            </a:r>
          </a:p>
          <a:p>
            <a:endParaRPr lang="en-US" dirty="0" smtClean="0"/>
          </a:p>
          <a:p>
            <a:r>
              <a:rPr lang="en-US" dirty="0" smtClean="0"/>
              <a:t>A key part of any local authority strategy to encourage economic recovery and improve energy security should be to help to reduce the costs of buying in energy – by identifying renewable and local sources of energy, and also by reducing the amount of energy used. Planning can also give local communities real opportunities to take action on climate change by encouraging community-based development and active participation in plan-making, and by helping them to reap the rewards of green development.</a:t>
            </a:r>
            <a:endParaRPr lang="en-US" dirty="0"/>
          </a:p>
        </p:txBody>
      </p:sp>
      <p:sp>
        <p:nvSpPr>
          <p:cNvPr id="9220" name="Slide Number Placeholder 3"/>
          <p:cNvSpPr txBox="1">
            <a:spLocks noGrp="1"/>
          </p:cNvSpPr>
          <p:nvPr/>
        </p:nvSpPr>
        <p:spPr bwMode="auto">
          <a:xfrm>
            <a:off x="3850443" y="9428584"/>
            <a:ext cx="2945660" cy="496332"/>
          </a:xfrm>
          <a:prstGeom prst="rect">
            <a:avLst/>
          </a:prstGeom>
          <a:noFill/>
          <a:ln w="9525">
            <a:noFill/>
            <a:miter lim="800000"/>
            <a:headEnd/>
            <a:tailEnd/>
          </a:ln>
        </p:spPr>
        <p:txBody>
          <a:bodyPr lIns="87172" tIns="43585" rIns="87172" bIns="43585" anchor="b"/>
          <a:lstStyle/>
          <a:p>
            <a:pPr algn="r" defTabSz="871558"/>
            <a:fld id="{51B7B991-E66D-4FA2-B5EC-D8703AFC0959}" type="slidenum">
              <a:rPr lang="en-US" sz="1100"/>
              <a:pPr algn="r" defTabSz="871558"/>
              <a:t>1</a:t>
            </a:fld>
            <a:endParaRPr lang="en-US" sz="1100" dirty="0"/>
          </a:p>
        </p:txBody>
      </p:sp>
    </p:spTree>
    <p:extLst>
      <p:ext uri="{BB962C8B-B14F-4D97-AF65-F5344CB8AC3E}">
        <p14:creationId xmlns:p14="http://schemas.microsoft.com/office/powerpoint/2010/main" val="31567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Derbyshire</a:t>
            </a:r>
            <a:r>
              <a:rPr lang="en-GB" baseline="0" dirty="0" smtClean="0"/>
              <a:t> CC have a financial strategy which includes providing solar farms on old industrial land and using the income to fund front line services. </a:t>
            </a:r>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10</a:t>
            </a:fld>
            <a:endParaRPr lang="en-GB"/>
          </a:p>
        </p:txBody>
      </p:sp>
    </p:spTree>
    <p:extLst>
      <p:ext uri="{BB962C8B-B14F-4D97-AF65-F5344CB8AC3E}">
        <p14:creationId xmlns:p14="http://schemas.microsoft.com/office/powerpoint/2010/main" val="353544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681038" y="350838"/>
            <a:ext cx="2084387" cy="1563687"/>
          </a:xfrm>
          <a:ln/>
        </p:spPr>
      </p:sp>
      <p:sp>
        <p:nvSpPr>
          <p:cNvPr id="57347" name="Rectangle 3"/>
          <p:cNvSpPr>
            <a:spLocks noGrp="1" noChangeArrowheads="1"/>
          </p:cNvSpPr>
          <p:nvPr>
            <p:ph type="body" idx="1"/>
          </p:nvPr>
        </p:nvSpPr>
        <p:spPr>
          <a:xfrm>
            <a:off x="679465" y="2070939"/>
            <a:ext cx="5438748" cy="7269065"/>
          </a:xfrm>
          <a:noFill/>
        </p:spPr>
        <p:txBody>
          <a:bodyPr/>
          <a:lstStyle/>
          <a:p>
            <a:r>
              <a:rPr lang="en-GB" dirty="0" smtClean="0"/>
              <a:t>The Planning Act 2008 places </a:t>
            </a:r>
            <a:r>
              <a:rPr lang="en-GB" b="1" dirty="0" smtClean="0"/>
              <a:t>statutory duties on local plan-makers to take action on climate change</a:t>
            </a:r>
            <a:r>
              <a:rPr lang="en-GB" dirty="0" smtClean="0"/>
              <a:t>. It introduced statutory duties for local development frameworks to include policies on climate change. The Climate Change Act signs</a:t>
            </a:r>
            <a:r>
              <a:rPr lang="en-GB" baseline="0" dirty="0" smtClean="0"/>
              <a:t> the UK up to a raft of commitments, the most important for you to consider is the legally binding target to </a:t>
            </a:r>
            <a:r>
              <a:rPr lang="en-GB" dirty="0" smtClean="0"/>
              <a:t>achieve an</a:t>
            </a:r>
            <a:r>
              <a:rPr lang="en-GB" baseline="0" dirty="0" smtClean="0"/>
              <a:t> 80% CO2 reduction by 2050 compared to a 1990 baseline.  NPPF was accompanied by Technical Guidance on flood risk (taken from annex to PPS25) and by the web-based </a:t>
            </a:r>
            <a:r>
              <a:rPr lang="en-GB" sz="1200" b="0" i="0" kern="1200" dirty="0" smtClean="0">
                <a:solidFill>
                  <a:schemeClr val="tx1"/>
                </a:solidFill>
                <a:latin typeface="Arial" charset="0"/>
                <a:ea typeface="+mn-ea"/>
                <a:cs typeface="+mn-cs"/>
              </a:rPr>
              <a:t>Planning Practice Guidance.</a:t>
            </a:r>
            <a:endParaRPr lang="en-GB" dirty="0" smtClean="0"/>
          </a:p>
          <a:p>
            <a:r>
              <a:rPr lang="en-GB" dirty="0" smtClean="0"/>
              <a:t> </a:t>
            </a:r>
          </a:p>
          <a:p>
            <a:r>
              <a:rPr lang="en-GB" dirty="0" smtClean="0"/>
              <a:t>The key messages from current national policy are about planning guiding the location and layout of new development so that it will have the highest viable energy efficiency, use decentralised energy, reduce the need to travel, and have the fullest possible use of sustainable transport. The NPPF breaks these down into three guiding principles</a:t>
            </a:r>
          </a:p>
          <a:p>
            <a:endParaRPr lang="en-GB" dirty="0" smtClean="0"/>
          </a:p>
        </p:txBody>
      </p:sp>
    </p:spTree>
    <p:extLst>
      <p:ext uri="{BB962C8B-B14F-4D97-AF65-F5344CB8AC3E}">
        <p14:creationId xmlns:p14="http://schemas.microsoft.com/office/powerpoint/2010/main" val="1873611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D7D0652C-F40B-49FE-B86B-58809795AC5B}" type="slidenum">
              <a:rPr lang="en-US"/>
              <a:pPr/>
              <a:t>12</a:t>
            </a:fld>
            <a:endParaRPr lang="en-US"/>
          </a:p>
        </p:txBody>
      </p:sp>
      <p:sp>
        <p:nvSpPr>
          <p:cNvPr id="51203" name="Rectangle 7"/>
          <p:cNvSpPr txBox="1">
            <a:spLocks noGrp="1" noChangeArrowheads="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B33511C9-9FA3-46D0-904D-EFCC6185E252}" type="slidenum">
              <a:rPr lang="en-US" sz="1100"/>
              <a:pPr algn="r" defTabSz="871824"/>
              <a:t>12</a:t>
            </a:fld>
            <a:endParaRPr lang="en-US" sz="1100" dirty="0"/>
          </a:p>
        </p:txBody>
      </p:sp>
      <p:sp>
        <p:nvSpPr>
          <p:cNvPr id="51204" name="Slide Image Placeholder 1"/>
          <p:cNvSpPr>
            <a:spLocks noGrp="1" noRot="1" noChangeAspect="1" noTextEdit="1"/>
          </p:cNvSpPr>
          <p:nvPr>
            <p:ph type="sldImg"/>
          </p:nvPr>
        </p:nvSpPr>
        <p:spPr>
          <a:ln/>
        </p:spPr>
      </p:sp>
      <p:sp>
        <p:nvSpPr>
          <p:cNvPr id="51205" name="Notes Placeholder 2"/>
          <p:cNvSpPr>
            <a:spLocks noGrp="1"/>
          </p:cNvSpPr>
          <p:nvPr>
            <p:ph type="body" idx="1"/>
          </p:nvPr>
        </p:nvSpPr>
        <p:spPr>
          <a:noFill/>
        </p:spPr>
        <p:txBody>
          <a:bodyPr/>
          <a:lstStyle/>
          <a:p>
            <a:r>
              <a:rPr lang="en-GB" dirty="0" smtClean="0"/>
              <a:t>It’s also about locating development where its vulnerability to the impacts of climate change is minimised. Plans could identify where strategic infrastructure, such as flood defences and energy generation, should be located. </a:t>
            </a:r>
          </a:p>
          <a:p>
            <a:endParaRPr lang="en-GB" dirty="0" smtClean="0"/>
          </a:p>
          <a:p>
            <a:r>
              <a:rPr lang="en-GB" dirty="0" smtClean="0"/>
              <a:t>PPG - </a:t>
            </a:r>
            <a:r>
              <a:rPr lang="en-US" dirty="0" smtClean="0"/>
              <a:t>• Local and neighbourhood plans should consider opportunities for RE &amp; LC developments - Site allocations (e.g. for wind resource areas) - Criteria-based policies • Specific guidance for different types of RE: - for biomass, appropriate transport links, - for hydro-electric power, sources of water, - for wind turbines, predicted wind resource, considerations relating to air safeguarding, electromagnetic interference and access for large vehicles.</a:t>
            </a:r>
            <a:endParaRPr lang="en-GB" dirty="0" smtClean="0"/>
          </a:p>
          <a:p>
            <a:pPr defTabSz="912759">
              <a:lnSpc>
                <a:spcPct val="80000"/>
              </a:lnSpc>
              <a:defRPr/>
            </a:pPr>
            <a:endParaRPr lang="en-GB" dirty="0" smtClean="0"/>
          </a:p>
        </p:txBody>
      </p:sp>
      <p:sp>
        <p:nvSpPr>
          <p:cNvPr id="51206" name="Slide Number Placeholder 3"/>
          <p:cNvSpPr txBox="1">
            <a:spLocks noGrp="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2B4494D5-99B0-4EE6-9422-C7E400EAF18E}" type="slidenum">
              <a:rPr lang="en-GB" sz="1100">
                <a:latin typeface="Calibri" pitchFamily="34" charset="0"/>
              </a:rPr>
              <a:pPr algn="r" defTabSz="871824"/>
              <a:t>12</a:t>
            </a:fld>
            <a:endParaRPr lang="en-GB" sz="1100" dirty="0">
              <a:latin typeface="Calibri" pitchFamily="34" charset="0"/>
            </a:endParaRPr>
          </a:p>
        </p:txBody>
      </p:sp>
    </p:spTree>
    <p:extLst>
      <p:ext uri="{BB962C8B-B14F-4D97-AF65-F5344CB8AC3E}">
        <p14:creationId xmlns:p14="http://schemas.microsoft.com/office/powerpoint/2010/main" val="935046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NPPF also requires Local Authorities to promote renewable energy and stresses the responsibility on </a:t>
            </a:r>
            <a:r>
              <a:rPr lang="en-GB" b="1" u="sng" dirty="0" smtClean="0"/>
              <a:t>all</a:t>
            </a:r>
            <a:r>
              <a:rPr lang="en-GB" dirty="0" smtClean="0"/>
              <a:t> communities to contribute to energy generation from renewable or low carbon sources. </a:t>
            </a:r>
          </a:p>
          <a:p>
            <a:endParaRPr lang="en-GB" dirty="0" smtClean="0"/>
          </a:p>
          <a:p>
            <a:r>
              <a:rPr lang="en-GB" dirty="0" smtClean="0"/>
              <a:t>Without a supportive local planning system the government’s climate change policies would not be effective. This is because other national climate change policies have already assumed that the planning system will play its part.</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13</a:t>
            </a:fld>
            <a:endParaRPr lang="en-GB"/>
          </a:p>
        </p:txBody>
      </p:sp>
    </p:spTree>
    <p:extLst>
      <p:ext uri="{BB962C8B-B14F-4D97-AF65-F5344CB8AC3E}">
        <p14:creationId xmlns:p14="http://schemas.microsoft.com/office/powerpoint/2010/main" val="278752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D7D0652C-F40B-49FE-B86B-58809795AC5B}" type="slidenum">
              <a:rPr lang="en-US"/>
              <a:pPr/>
              <a:t>14</a:t>
            </a:fld>
            <a:endParaRPr lang="en-US"/>
          </a:p>
        </p:txBody>
      </p:sp>
      <p:sp>
        <p:nvSpPr>
          <p:cNvPr id="51203" name="Rectangle 7"/>
          <p:cNvSpPr txBox="1">
            <a:spLocks noGrp="1" noChangeArrowheads="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B33511C9-9FA3-46D0-904D-EFCC6185E252}" type="slidenum">
              <a:rPr lang="en-US" sz="1100"/>
              <a:pPr algn="r" defTabSz="871824"/>
              <a:t>14</a:t>
            </a:fld>
            <a:endParaRPr lang="en-US" sz="1100" dirty="0"/>
          </a:p>
        </p:txBody>
      </p:sp>
      <p:sp>
        <p:nvSpPr>
          <p:cNvPr id="51204" name="Slide Image Placeholder 1"/>
          <p:cNvSpPr>
            <a:spLocks noGrp="1" noRot="1" noChangeAspect="1" noTextEdit="1"/>
          </p:cNvSpPr>
          <p:nvPr>
            <p:ph type="sldImg"/>
          </p:nvPr>
        </p:nvSpPr>
        <p:spPr>
          <a:ln/>
        </p:spPr>
      </p:sp>
      <p:sp>
        <p:nvSpPr>
          <p:cNvPr id="51205" name="Notes Placeholder 2"/>
          <p:cNvSpPr>
            <a:spLocks noGrp="1"/>
          </p:cNvSpPr>
          <p:nvPr>
            <p:ph type="body" idx="1"/>
          </p:nvPr>
        </p:nvSpPr>
        <p:spPr>
          <a:noFill/>
        </p:spPr>
        <p:txBody>
          <a:bodyPr/>
          <a:lstStyle/>
          <a:p>
            <a:pPr>
              <a:lnSpc>
                <a:spcPct val="80000"/>
              </a:lnSpc>
            </a:pPr>
            <a:r>
              <a:rPr lang="en-GB" b="0" dirty="0" smtClean="0"/>
              <a:t>You can implement</a:t>
            </a:r>
            <a:r>
              <a:rPr lang="en-GB" b="0" baseline="0" dirty="0" smtClean="0"/>
              <a:t> these principles in your plan and via your plan making decisions. </a:t>
            </a:r>
          </a:p>
          <a:p>
            <a:pPr>
              <a:lnSpc>
                <a:spcPct val="80000"/>
              </a:lnSpc>
            </a:pPr>
            <a:endParaRPr lang="en-GB" b="1" dirty="0" smtClean="0"/>
          </a:p>
          <a:p>
            <a:pPr>
              <a:lnSpc>
                <a:spcPct val="80000"/>
              </a:lnSpc>
            </a:pPr>
            <a:endParaRPr lang="en-GB" b="1" dirty="0" smtClean="0"/>
          </a:p>
        </p:txBody>
      </p:sp>
      <p:sp>
        <p:nvSpPr>
          <p:cNvPr id="51206" name="Slide Number Placeholder 3"/>
          <p:cNvSpPr txBox="1">
            <a:spLocks noGrp="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2B4494D5-99B0-4EE6-9422-C7E400EAF18E}" type="slidenum">
              <a:rPr lang="en-GB" sz="1100">
                <a:latin typeface="Calibri" pitchFamily="34" charset="0"/>
              </a:rPr>
              <a:pPr algn="r" defTabSz="871824"/>
              <a:t>14</a:t>
            </a:fld>
            <a:endParaRPr lang="en-GB" sz="1100" dirty="0">
              <a:latin typeface="Calibri" pitchFamily="34" charset="0"/>
            </a:endParaRPr>
          </a:p>
        </p:txBody>
      </p:sp>
      <p:sp>
        <p:nvSpPr>
          <p:cNvPr id="7" name="Rectangle 3"/>
          <p:cNvSpPr txBox="1">
            <a:spLocks noChangeArrowheads="1"/>
          </p:cNvSpPr>
          <p:nvPr/>
        </p:nvSpPr>
        <p:spPr bwMode="auto">
          <a:xfrm>
            <a:off x="-2865859" y="5755409"/>
            <a:ext cx="4985772" cy="4466755"/>
          </a:xfrm>
          <a:prstGeom prst="rect">
            <a:avLst/>
          </a:prstGeom>
          <a:noFill/>
          <a:ln w="9525">
            <a:noFill/>
            <a:miter lim="800000"/>
            <a:headEnd/>
            <a:tailEnd/>
          </a:ln>
          <a:effectLst/>
        </p:spPr>
        <p:txBody>
          <a:bodyPr vert="horz" wrap="square" lIns="91276" tIns="45638" rIns="91276" bIns="45638" numCol="1" anchor="t" anchorCtr="0" compatLnSpc="1">
            <a:prstTxWarp prst="textNoShape">
              <a:avLst/>
            </a:prstTxWarp>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Arial" charset="0"/>
              <a:ea typeface="+mn-ea"/>
              <a:cs typeface="+mn-cs"/>
            </a:endParaRPr>
          </a:p>
        </p:txBody>
      </p:sp>
    </p:spTree>
    <p:extLst>
      <p:ext uri="{BB962C8B-B14F-4D97-AF65-F5344CB8AC3E}">
        <p14:creationId xmlns:p14="http://schemas.microsoft.com/office/powerpoint/2010/main" val="2841642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planting on an otherwise desolate flat roof, several benefits were achieved including many which relate to</a:t>
            </a:r>
            <a:r>
              <a:rPr lang="en-GB" baseline="0" dirty="0" smtClean="0"/>
              <a:t> adapting to a changing climate:</a:t>
            </a:r>
          </a:p>
          <a:p>
            <a:pPr>
              <a:buFontTx/>
              <a:buChar char="•"/>
            </a:pPr>
            <a:r>
              <a:rPr lang="en-GB" dirty="0" smtClean="0"/>
              <a:t> Reduces the amount of surface water running off the roof and so reducing the risk of flooding</a:t>
            </a:r>
          </a:p>
          <a:p>
            <a:pPr>
              <a:buFontTx/>
              <a:buChar char="•"/>
            </a:pPr>
            <a:r>
              <a:rPr lang="en-GB" dirty="0" smtClean="0"/>
              <a:t> Providing shelter and feeding opportunities for wildlife, thereby increasing biodiversity</a:t>
            </a:r>
          </a:p>
          <a:p>
            <a:pPr>
              <a:buFontTx/>
              <a:buChar char="•"/>
            </a:pPr>
            <a:r>
              <a:rPr lang="en-GB" dirty="0" smtClean="0"/>
              <a:t> Improving the character and appearance of the building and the surrounding area plus creating a new open space</a:t>
            </a:r>
          </a:p>
          <a:p>
            <a:pPr>
              <a:buFontTx/>
              <a:buChar char="•"/>
            </a:pPr>
            <a:r>
              <a:rPr lang="en-GB" dirty="0" smtClean="0"/>
              <a:t> Providing extra heat and noise insulation, whilst keeping the building cool in the summer</a:t>
            </a:r>
          </a:p>
          <a:p>
            <a:pPr>
              <a:buFontTx/>
              <a:buChar char="•"/>
            </a:pPr>
            <a:r>
              <a:rPr lang="en-GB" dirty="0" smtClean="0"/>
              <a:t> Helping to reduce the amount of dust and pollutants in the air; the plants help absorb pollutants in the air</a:t>
            </a:r>
          </a:p>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15</a:t>
            </a:fld>
            <a:endParaRPr lang="en-GB"/>
          </a:p>
        </p:txBody>
      </p:sp>
    </p:spTree>
    <p:extLst>
      <p:ext uri="{BB962C8B-B14F-4D97-AF65-F5344CB8AC3E}">
        <p14:creationId xmlns:p14="http://schemas.microsoft.com/office/powerpoint/2010/main" val="12750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r>
              <a:rPr lang="en-GB" sz="900" dirty="0"/>
              <a:t>Mitigation is about reducing carbon emissions. This means reducing the sources of carbon emissions like vehicles and fossil fuel power stations. </a:t>
            </a:r>
          </a:p>
          <a:p>
            <a:endParaRPr lang="en-GB" sz="900" dirty="0"/>
          </a:p>
          <a:p>
            <a:r>
              <a:rPr lang="en-GB" sz="900" dirty="0"/>
              <a:t>Many of the actions </a:t>
            </a:r>
            <a:r>
              <a:rPr lang="en-GB" sz="900" dirty="0" smtClean="0"/>
              <a:t>relevant to </a:t>
            </a:r>
            <a:r>
              <a:rPr lang="en-GB" sz="900" dirty="0"/>
              <a:t>adaptation are also relevant to mitigation. For example, insulating a home makes it more comfortable for people in extreme weather, but it also reduces the amount of energy required to heat or cool the home. This in turn reduces the consumption of fossil fuels. </a:t>
            </a:r>
            <a:endParaRPr lang="en-GB" sz="900" dirty="0" smtClean="0"/>
          </a:p>
          <a:p>
            <a:endParaRPr lang="en-GB" sz="900" dirty="0" smtClean="0"/>
          </a:p>
          <a:p>
            <a:endParaRPr lang="en-GB" sz="900" dirty="0" smtClean="0"/>
          </a:p>
          <a:p>
            <a:endParaRPr lang="en-GB" sz="900" dirty="0" smtClean="0"/>
          </a:p>
          <a:p>
            <a:endParaRPr lang="en-GB" sz="900" dirty="0"/>
          </a:p>
        </p:txBody>
      </p:sp>
    </p:spTree>
    <p:extLst>
      <p:ext uri="{BB962C8B-B14F-4D97-AF65-F5344CB8AC3E}">
        <p14:creationId xmlns:p14="http://schemas.microsoft.com/office/powerpoint/2010/main" val="3731888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8EF10A81-5FDF-4F83-A4C1-BE048314CDBF}" type="slidenum">
              <a:rPr lang="en-US"/>
              <a:pPr/>
              <a:t>17</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r>
              <a:rPr lang="en-GB" dirty="0" smtClean="0"/>
              <a:t>Many authorities have prepared sustainable design and construction supplementary documents to provide developers with further information on what is suitable in their local area.</a:t>
            </a:r>
          </a:p>
          <a:p>
            <a:endParaRPr lang="en-GB" dirty="0" smtClean="0"/>
          </a:p>
        </p:txBody>
      </p:sp>
    </p:spTree>
    <p:extLst>
      <p:ext uri="{BB962C8B-B14F-4D97-AF65-F5344CB8AC3E}">
        <p14:creationId xmlns:p14="http://schemas.microsoft.com/office/powerpoint/2010/main" val="1001609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917575" y="744538"/>
            <a:ext cx="4962525" cy="3722687"/>
          </a:xfrm>
          <a:ln/>
        </p:spPr>
      </p:sp>
      <p:sp>
        <p:nvSpPr>
          <p:cNvPr id="57347" name="Notes Placeholder 2"/>
          <p:cNvSpPr>
            <a:spLocks noGrp="1"/>
          </p:cNvSpPr>
          <p:nvPr>
            <p:ph type="body" idx="1"/>
          </p:nvPr>
        </p:nvSpPr>
        <p:spPr>
          <a:noFill/>
        </p:spPr>
        <p:txBody>
          <a:bodyPr/>
          <a:lstStyle/>
          <a:p>
            <a:r>
              <a:rPr lang="en-GB" sz="1100" u="sng" dirty="0" smtClean="0"/>
              <a:t>Housing Standards</a:t>
            </a:r>
            <a:endParaRPr lang="en-GB" sz="1100" dirty="0" smtClean="0"/>
          </a:p>
          <a:p>
            <a:r>
              <a:rPr lang="en-GB" sz="1100" dirty="0" smtClean="0"/>
              <a:t>The Housing standards Review has withdrawn the Code for Sustainable Homes and streamlined the technical standards for new housing development, into a new mandatory national regime, to be administered as part of the Building Regulations.</a:t>
            </a:r>
          </a:p>
          <a:p>
            <a:r>
              <a:rPr lang="en-GB" sz="1100" dirty="0" smtClean="0"/>
              <a:t>New and emerging local plans should not require technical standards which exceed the requirements for compliance in the new building regulations. </a:t>
            </a:r>
          </a:p>
          <a:p>
            <a:r>
              <a:rPr lang="en-GB" sz="1100" dirty="0" smtClean="0"/>
              <a:t>New optional national technical standards (relating to Accessibility and wheelchair housing standards, Water efficiency standards and Internal space standards) should only be required through any new Local Plan policies if they address a clearly evidenced need. Such standards cannot be required through neighbourhood plans.</a:t>
            </a:r>
          </a:p>
          <a:p>
            <a:r>
              <a:rPr lang="en-GB" sz="1100" dirty="0" smtClean="0"/>
              <a:t>For the specific issue of energy performance, local planning authorities will continue to set and apply policies in their Local Plans which require compliance with energy performance standards that exceed the energy requirements of Building Regulations until the commencement of amendments to the </a:t>
            </a:r>
            <a:r>
              <a:rPr lang="en-GB" sz="1100" u="sng" dirty="0" smtClean="0">
                <a:hlinkClick r:id="rId3"/>
              </a:rPr>
              <a:t>Planning and Energy Act 2008 </a:t>
            </a:r>
            <a:r>
              <a:rPr lang="en-GB" sz="1100" dirty="0" smtClean="0"/>
              <a:t>set out in the Deregulation Bill 2015.</a:t>
            </a:r>
          </a:p>
          <a:p>
            <a:r>
              <a:rPr lang="en-GB" sz="1100" dirty="0" smtClean="0"/>
              <a:t>This change is expected to happen alongside the introduction of the full requirements of the zero carbon homes policy in late 2016. The government has stated that at this time the energy performance requirements in Building Regulations will be set at a level equivalent to the (outgoing) Code for Sustainable Homes Level 4.</a:t>
            </a:r>
          </a:p>
          <a:p>
            <a:endParaRPr lang="en-GB" sz="1100" u="sng" dirty="0" smtClean="0">
              <a:ea typeface="ＭＳ Ｐゴシック" charset="0"/>
              <a:cs typeface="ＭＳ Ｐゴシック" charset="0"/>
            </a:endParaRPr>
          </a:p>
        </p:txBody>
      </p:sp>
      <p:sp>
        <p:nvSpPr>
          <p:cNvPr id="52228" name="Slide Number Placeholder 3"/>
          <p:cNvSpPr>
            <a:spLocks noGrp="1"/>
          </p:cNvSpPr>
          <p:nvPr>
            <p:ph type="sldNum" sz="quarter" idx="5"/>
          </p:nvPr>
        </p:nvSpPr>
        <p:spPr>
          <a:ln>
            <a:miter lim="800000"/>
            <a:headEnd/>
            <a:tailEnd/>
          </a:ln>
        </p:spPr>
        <p:txBody>
          <a:bodyPr/>
          <a:lstStyle/>
          <a:p>
            <a:pPr>
              <a:defRPr/>
            </a:pPr>
            <a:fld id="{106DA571-F596-45CA-A620-7C9FDB71E54E}" type="slidenum">
              <a:rPr lang="en-US" smtClean="0">
                <a:latin typeface="Arial" charset="0"/>
              </a:rPr>
              <a:pPr>
                <a:defRPr/>
              </a:pPr>
              <a:t>18</a:t>
            </a:fld>
            <a:endParaRPr lang="en-US" smtClean="0">
              <a:latin typeface="Arial" charset="0"/>
            </a:endParaRPr>
          </a:p>
        </p:txBody>
      </p:sp>
    </p:spTree>
    <p:extLst>
      <p:ext uri="{BB962C8B-B14F-4D97-AF65-F5344CB8AC3E}">
        <p14:creationId xmlns:p14="http://schemas.microsoft.com/office/powerpoint/2010/main" val="599736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58854-2001-4220-AF7A-49EB2C424107}" type="slidenum">
              <a:rPr lang="en-GB"/>
              <a:pPr/>
              <a:t>19</a:t>
            </a:fld>
            <a:endParaRPr lang="en-GB"/>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b="1" dirty="0"/>
              <a:t>Building Regulations</a:t>
            </a:r>
            <a:endParaRPr lang="en-GB" dirty="0"/>
          </a:p>
          <a:p>
            <a:r>
              <a:rPr lang="en-GB" dirty="0"/>
              <a:t>Building regulations are changing and incrementally moving to a requirement for zero carbon development in 2016 for residential and 2019 for non-residential development. It is important to clarify the relationship between planning and building regulations so applicants are clear about upcoming changes and overlaps in information submitted to planning and building control. </a:t>
            </a:r>
          </a:p>
          <a:p>
            <a:endParaRPr lang="en-GB" dirty="0"/>
          </a:p>
          <a:p>
            <a:pPr>
              <a:buFontTx/>
              <a:buChar char="•"/>
            </a:pPr>
            <a:r>
              <a:rPr lang="en-GB" dirty="0"/>
              <a:t>Planning will no longer need carbon reduction policies as Part L demands higher carbon </a:t>
            </a:r>
            <a:r>
              <a:rPr lang="en-GB" dirty="0" smtClean="0"/>
              <a:t>reductions, and cannot set out</a:t>
            </a:r>
            <a:r>
              <a:rPr lang="en-GB" baseline="0" dirty="0" smtClean="0"/>
              <a:t> requirements for higher standards than the building regulations, or require particular BREEAM and Code for Sustainable Homes standards.</a:t>
            </a:r>
          </a:p>
          <a:p>
            <a:pPr>
              <a:buFontTx/>
              <a:buChar char="•"/>
            </a:pPr>
            <a:r>
              <a:rPr lang="en-GB" dirty="0" smtClean="0"/>
              <a:t>Sustainable </a:t>
            </a:r>
            <a:r>
              <a:rPr lang="en-GB" dirty="0"/>
              <a:t>energy technologies will play a major role in allowable solutions</a:t>
            </a:r>
          </a:p>
          <a:p>
            <a:endParaRPr lang="en-GB" dirty="0"/>
          </a:p>
          <a:p>
            <a:r>
              <a:rPr lang="en-GB" dirty="0"/>
              <a:t>Changes to the Building Regulations will result in greater use of decentralised and renewable energy. </a:t>
            </a:r>
          </a:p>
        </p:txBody>
      </p:sp>
    </p:spTree>
    <p:extLst>
      <p:ext uri="{BB962C8B-B14F-4D97-AF65-F5344CB8AC3E}">
        <p14:creationId xmlns:p14="http://schemas.microsoft.com/office/powerpoint/2010/main" val="163730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932A2-4599-4E4D-A0C9-F555F7213D1A}" type="slidenum">
              <a:rPr lang="en-GB"/>
              <a:pPr/>
              <a:t>2</a:t>
            </a:fld>
            <a:endParaRPr lang="en-GB"/>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xfrm>
            <a:off x="374501" y="4603281"/>
            <a:ext cx="6120680" cy="4578862"/>
          </a:xfrm>
        </p:spPr>
        <p:txBody>
          <a:bodyPr/>
          <a:lstStyle/>
          <a:p>
            <a:r>
              <a:rPr lang="en-GB" b="1" dirty="0"/>
              <a:t>Slide 2 – Aim</a:t>
            </a:r>
            <a:endParaRPr lang="en-GB" dirty="0"/>
          </a:p>
          <a:p>
            <a:r>
              <a:rPr lang="en-GB" dirty="0"/>
              <a:t>This briefing session is designed to give you an understanding of the </a:t>
            </a:r>
            <a:r>
              <a:rPr lang="en-GB" dirty="0" smtClean="0"/>
              <a:t>impacts</a:t>
            </a:r>
            <a:r>
              <a:rPr lang="en-GB" baseline="0" dirty="0" smtClean="0"/>
              <a:t> of climate change, the opportunities and </a:t>
            </a:r>
            <a:r>
              <a:rPr lang="en-GB" dirty="0" smtClean="0"/>
              <a:t>issues </a:t>
            </a:r>
            <a:r>
              <a:rPr lang="en-GB" dirty="0"/>
              <a:t>that </a:t>
            </a:r>
            <a:r>
              <a:rPr lang="en-GB" dirty="0" smtClean="0"/>
              <a:t>sustainable energy represents</a:t>
            </a:r>
            <a:r>
              <a:rPr lang="en-GB" baseline="0" dirty="0" smtClean="0"/>
              <a:t> and those that </a:t>
            </a:r>
            <a:r>
              <a:rPr lang="en-GB" dirty="0" smtClean="0"/>
              <a:t>you </a:t>
            </a:r>
            <a:r>
              <a:rPr lang="en-GB" dirty="0"/>
              <a:t>need to consider when </a:t>
            </a:r>
            <a:r>
              <a:rPr lang="en-GB" dirty="0" smtClean="0"/>
              <a:t>developing</a:t>
            </a:r>
            <a:r>
              <a:rPr lang="en-GB" baseline="0" dirty="0" smtClean="0"/>
              <a:t> spatial planning policies and in </a:t>
            </a:r>
            <a:r>
              <a:rPr lang="en-GB" dirty="0" smtClean="0"/>
              <a:t>determining </a:t>
            </a:r>
            <a:r>
              <a:rPr lang="en-GB" dirty="0"/>
              <a:t>a planning application for </a:t>
            </a:r>
            <a:r>
              <a:rPr lang="en-GB" dirty="0" smtClean="0"/>
              <a:t>stand-alone</a:t>
            </a:r>
            <a:r>
              <a:rPr lang="en-GB" baseline="0" dirty="0" smtClean="0"/>
              <a:t> or building integrated</a:t>
            </a:r>
            <a:r>
              <a:rPr lang="en-GB" dirty="0" smtClean="0"/>
              <a:t> </a:t>
            </a:r>
            <a:r>
              <a:rPr lang="en-GB" dirty="0"/>
              <a:t>sustainable energy </a:t>
            </a:r>
            <a:r>
              <a:rPr lang="en-GB" dirty="0" smtClean="0"/>
              <a:t>installations in your</a:t>
            </a:r>
            <a:r>
              <a:rPr lang="en-GB" baseline="0" dirty="0" smtClean="0"/>
              <a:t> area</a:t>
            </a:r>
            <a:r>
              <a:rPr lang="en-GB" dirty="0" smtClean="0"/>
              <a:t>.</a:t>
            </a:r>
            <a:endParaRPr lang="en-GB" dirty="0"/>
          </a:p>
          <a:p>
            <a:endParaRPr lang="en-GB" dirty="0" smtClean="0"/>
          </a:p>
          <a:p>
            <a:r>
              <a:rPr lang="en-GB" dirty="0" smtClean="0"/>
              <a:t>The </a:t>
            </a:r>
            <a:r>
              <a:rPr lang="en-GB" dirty="0"/>
              <a:t>content </a:t>
            </a:r>
            <a:r>
              <a:rPr lang="en-GB" dirty="0" smtClean="0"/>
              <a:t>has been prepared for those</a:t>
            </a:r>
            <a:r>
              <a:rPr lang="en-GB" baseline="0" dirty="0" smtClean="0"/>
              <a:t> either working directly in planning, for instance on the planning committee, or for those with an interest in managing the development of sustainable energy within the planning system.</a:t>
            </a:r>
            <a:r>
              <a:rPr lang="en-GB" dirty="0" smtClean="0"/>
              <a:t> </a:t>
            </a:r>
            <a:endParaRPr lang="en-GB" dirty="0"/>
          </a:p>
          <a:p>
            <a:endParaRPr lang="en-GB" dirty="0"/>
          </a:p>
          <a:p>
            <a:r>
              <a:rPr lang="en-GB" dirty="0"/>
              <a:t>The main points that I want you to come away with are:</a:t>
            </a:r>
          </a:p>
          <a:p>
            <a:r>
              <a:rPr lang="en-GB" dirty="0"/>
              <a:t>1. The scale of the challenges posed by climate change and energy affordability/security means that we have to take difficult decisions about where and how we generate energy. You are making these decisions on the local scale through the planning system.</a:t>
            </a:r>
          </a:p>
          <a:p>
            <a:endParaRPr lang="en-GB" dirty="0"/>
          </a:p>
          <a:p>
            <a:r>
              <a:rPr lang="en-GB" dirty="0"/>
              <a:t>2. The policies in your development plan provide the framework for decision making. If they are flexible and up-to-date policies you will be able to balance your priorities appropriately for renewable energy applications.</a:t>
            </a:r>
          </a:p>
          <a:p>
            <a:endParaRPr lang="en-GB" dirty="0"/>
          </a:p>
          <a:p>
            <a:r>
              <a:rPr lang="en-GB" dirty="0"/>
              <a:t>3. This presentation is not about the small stuff.  We are talking about your role in making some very important decisions that collectively have national and international </a:t>
            </a:r>
            <a:r>
              <a:rPr lang="en-GB" dirty="0" smtClean="0"/>
              <a:t>significance. Through the Climate Change Act, we have committed to reduce</a:t>
            </a:r>
            <a:r>
              <a:rPr lang="en-GB" baseline="0" dirty="0" smtClean="0"/>
              <a:t> UK CO2 emissions by 80% by 2050. Your planning policies and decisions are one of the key ways we will achieve this.</a:t>
            </a:r>
            <a:endParaRPr lang="en-GB" dirty="0"/>
          </a:p>
        </p:txBody>
      </p:sp>
    </p:spTree>
    <p:extLst>
      <p:ext uri="{BB962C8B-B14F-4D97-AF65-F5344CB8AC3E}">
        <p14:creationId xmlns:p14="http://schemas.microsoft.com/office/powerpoint/2010/main" val="742379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919163" y="744538"/>
            <a:ext cx="4960937" cy="3722687"/>
          </a:xfrm>
          <a:ln/>
        </p:spPr>
      </p:sp>
      <p:sp>
        <p:nvSpPr>
          <p:cNvPr id="60419" name="Rectangle 3"/>
          <p:cNvSpPr>
            <a:spLocks noGrp="1" noChangeArrowheads="1"/>
          </p:cNvSpPr>
          <p:nvPr>
            <p:ph type="body" idx="1"/>
          </p:nvPr>
        </p:nvSpPr>
        <p:spPr>
          <a:noFill/>
        </p:spPr>
        <p:txBody>
          <a:bodyPr/>
          <a:lstStyle/>
          <a:p>
            <a:pPr marL="210642" indent="-210642"/>
            <a:r>
              <a:rPr lang="en-GB" dirty="0" smtClean="0"/>
              <a:t>Zero Carbon homes (by 2016), public sector buildings (by 2018) and non-domestic buildings (by 2019) are the government’s proposal to make sure the carbon emissions from the built environment are reduced drastically. </a:t>
            </a:r>
          </a:p>
          <a:p>
            <a:pPr marL="210642" indent="-210642"/>
            <a:endParaRPr lang="en-GB" dirty="0" smtClean="0"/>
          </a:p>
          <a:p>
            <a:pPr marL="210642" indent="-210642"/>
            <a:r>
              <a:rPr lang="en-GB" dirty="0" smtClean="0"/>
              <a:t>The </a:t>
            </a:r>
            <a:r>
              <a:rPr lang="en-GB" sz="1200" b="0" i="0" kern="1200" dirty="0" smtClean="0">
                <a:solidFill>
                  <a:schemeClr val="tx1"/>
                </a:solidFill>
                <a:latin typeface="Arial" charset="0"/>
                <a:ea typeface="+mn-ea"/>
                <a:cs typeface="+mn-cs"/>
              </a:rPr>
              <a:t>framework </a:t>
            </a:r>
            <a:r>
              <a:rPr lang="en-GB" dirty="0" smtClean="0"/>
              <a:t>for Allowable solutions has yet to be confirmed, but is likely to take the form either of</a:t>
            </a:r>
            <a:r>
              <a:rPr lang="en-GB" baseline="0" dirty="0" smtClean="0"/>
              <a:t> a marketplace of third allowable solutions providers (providing off-site carbon abatement), p</a:t>
            </a:r>
            <a:r>
              <a:rPr lang="en-GB" sz="1200" b="0" i="0" kern="1200" dirty="0" smtClean="0">
                <a:solidFill>
                  <a:schemeClr val="tx1"/>
                </a:solidFill>
                <a:latin typeface="Arial" charset="0"/>
                <a:ea typeface="+mn-ea"/>
                <a:cs typeface="+mn-cs"/>
              </a:rPr>
              <a:t>ayment to a fund investing in abatement projects or payment to</a:t>
            </a:r>
            <a:r>
              <a:rPr lang="en-GB" sz="1200" b="0" i="0" kern="1200" baseline="0" dirty="0" smtClean="0">
                <a:solidFill>
                  <a:schemeClr val="tx1"/>
                </a:solidFill>
                <a:latin typeface="Arial" charset="0"/>
                <a:ea typeface="+mn-ea"/>
                <a:cs typeface="+mn-cs"/>
              </a:rPr>
              <a:t> </a:t>
            </a:r>
            <a:r>
              <a:rPr lang="en-GB" dirty="0" smtClean="0"/>
              <a:t>the local authority for the residual CO2 emissions. Some authorities have already started collecting similar payments. DCLG</a:t>
            </a:r>
            <a:r>
              <a:rPr lang="en-GB" baseline="0" dirty="0" smtClean="0"/>
              <a:t> are due to publish guidance on how this will operate in practice shortly.</a:t>
            </a:r>
            <a:endParaRPr lang="en-GB" dirty="0" smtClean="0"/>
          </a:p>
        </p:txBody>
      </p:sp>
    </p:spTree>
    <p:extLst>
      <p:ext uri="{BB962C8B-B14F-4D97-AF65-F5344CB8AC3E}">
        <p14:creationId xmlns:p14="http://schemas.microsoft.com/office/powerpoint/2010/main" val="2694411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measures</a:t>
            </a:r>
            <a:r>
              <a:rPr lang="en-GB" baseline="0" dirty="0" smtClean="0"/>
              <a:t> effective f</a:t>
            </a:r>
            <a:r>
              <a:rPr lang="en-GB" dirty="0" smtClean="0"/>
              <a:t>rom April 2015</a:t>
            </a:r>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21</a:t>
            </a:fld>
            <a:endParaRPr lang="en-GB"/>
          </a:p>
        </p:txBody>
      </p:sp>
    </p:spTree>
    <p:extLst>
      <p:ext uri="{BB962C8B-B14F-4D97-AF65-F5344CB8AC3E}">
        <p14:creationId xmlns:p14="http://schemas.microsoft.com/office/powerpoint/2010/main" val="886554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919163" y="744538"/>
            <a:ext cx="4960937" cy="3722687"/>
          </a:xfrm>
          <a:ln/>
        </p:spPr>
      </p:sp>
      <p:sp>
        <p:nvSpPr>
          <p:cNvPr id="63491" name="Notes Placeholder 2"/>
          <p:cNvSpPr>
            <a:spLocks noGrp="1"/>
          </p:cNvSpPr>
          <p:nvPr>
            <p:ph type="body" idx="1"/>
          </p:nvPr>
        </p:nvSpPr>
        <p:spPr>
          <a:noFill/>
        </p:spPr>
        <p:txBody>
          <a:bodyPr lIns="87157" tIns="43579" rIns="87157" bIns="43579"/>
          <a:lstStyle/>
          <a:p>
            <a:r>
              <a:rPr lang="en-GB" dirty="0" smtClean="0"/>
              <a:t>Planning policies to address climate change are critical. Officers and members have a role in explaining local solutions to climate change and why certain policies are in place.</a:t>
            </a:r>
          </a:p>
          <a:p>
            <a:endParaRPr lang="en-GB" dirty="0" smtClean="0"/>
          </a:p>
          <a:p>
            <a:r>
              <a:rPr lang="en-GB" dirty="0" smtClean="0"/>
              <a:t>You can use development management to bring forward innovative development that is resilient to the impacts of climate change. Though the Allowable Solutions regime you can also lever in developer contributions for climate change related projects, such as sustainable energy or energy efficiency measures.</a:t>
            </a:r>
          </a:p>
          <a:p>
            <a:endParaRPr lang="en-GB" dirty="0" smtClean="0"/>
          </a:p>
          <a:p>
            <a:endParaRPr lang="en-US" dirty="0" smtClean="0"/>
          </a:p>
        </p:txBody>
      </p:sp>
      <p:sp>
        <p:nvSpPr>
          <p:cNvPr id="63492" name="Slide Number Placeholder 3"/>
          <p:cNvSpPr txBox="1">
            <a:spLocks noGrp="1"/>
          </p:cNvSpPr>
          <p:nvPr/>
        </p:nvSpPr>
        <p:spPr bwMode="auto">
          <a:xfrm>
            <a:off x="3850296" y="9429308"/>
            <a:ext cx="2945861" cy="495793"/>
          </a:xfrm>
          <a:prstGeom prst="rect">
            <a:avLst/>
          </a:prstGeom>
          <a:noFill/>
          <a:ln w="9525">
            <a:noFill/>
            <a:miter lim="800000"/>
            <a:headEnd/>
            <a:tailEnd/>
          </a:ln>
        </p:spPr>
        <p:txBody>
          <a:bodyPr lIns="87157" tIns="43579" rIns="87157" bIns="43579" anchor="b"/>
          <a:lstStyle/>
          <a:p>
            <a:pPr algn="r" defTabSz="871824"/>
            <a:fld id="{F51A0531-714A-4758-8D67-F60E42A57B79}" type="slidenum">
              <a:rPr lang="en-GB" sz="1100">
                <a:latin typeface="Frutiger 45 Light" pitchFamily="34" charset="0"/>
              </a:rPr>
              <a:pPr algn="r" defTabSz="871824"/>
              <a:t>23</a:t>
            </a:fld>
            <a:endParaRPr lang="en-GB" sz="1100" dirty="0">
              <a:latin typeface="Frutiger 45 Light" pitchFamily="34" charset="0"/>
            </a:endParaRPr>
          </a:p>
        </p:txBody>
      </p:sp>
    </p:spTree>
    <p:extLst>
      <p:ext uri="{BB962C8B-B14F-4D97-AF65-F5344CB8AC3E}">
        <p14:creationId xmlns:p14="http://schemas.microsoft.com/office/powerpoint/2010/main" val="3276679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07264474-70D8-4A49-A250-834D171FFBF4}" type="slidenum">
              <a:rPr lang="en-US"/>
              <a:pPr/>
              <a:t>24</a:t>
            </a:fld>
            <a:endParaRPr lang="en-US"/>
          </a:p>
        </p:txBody>
      </p:sp>
      <p:sp>
        <p:nvSpPr>
          <p:cNvPr id="56323" name="Rectangle 7"/>
          <p:cNvSpPr txBox="1">
            <a:spLocks noGrp="1" noChangeArrowheads="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CCDFC412-AE62-4E44-8374-45AECBE43AAC}" type="slidenum">
              <a:rPr lang="en-US" sz="1100"/>
              <a:pPr algn="r" defTabSz="871824"/>
              <a:t>24</a:t>
            </a:fld>
            <a:endParaRPr lang="en-US" sz="1100" dirty="0"/>
          </a:p>
        </p:txBody>
      </p:sp>
      <p:sp>
        <p:nvSpPr>
          <p:cNvPr id="56324" name="Slide Image Placeholder 1"/>
          <p:cNvSpPr>
            <a:spLocks noGrp="1" noRot="1" noChangeAspect="1" noTextEdit="1"/>
          </p:cNvSpPr>
          <p:nvPr>
            <p:ph type="sldImg"/>
          </p:nvPr>
        </p:nvSpPr>
        <p:spPr>
          <a:ln/>
        </p:spPr>
      </p:sp>
      <p:sp>
        <p:nvSpPr>
          <p:cNvPr id="56325" name="Notes Placeholder 2"/>
          <p:cNvSpPr>
            <a:spLocks noGrp="1"/>
          </p:cNvSpPr>
          <p:nvPr>
            <p:ph type="body" idx="1"/>
          </p:nvPr>
        </p:nvSpPr>
        <p:spPr>
          <a:noFill/>
        </p:spPr>
        <p:txBody>
          <a:bodyPr/>
          <a:lstStyle/>
          <a:p>
            <a:endParaRPr lang="en-GB" dirty="0" smtClean="0"/>
          </a:p>
        </p:txBody>
      </p:sp>
      <p:sp>
        <p:nvSpPr>
          <p:cNvPr id="56326" name="Slide Number Placeholder 3"/>
          <p:cNvSpPr txBox="1">
            <a:spLocks noGrp="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FCBF7891-E7A9-4213-8330-74C269B6D192}" type="slidenum">
              <a:rPr lang="en-GB" sz="1100">
                <a:latin typeface="Calibri" pitchFamily="34" charset="0"/>
              </a:rPr>
              <a:pPr algn="r" defTabSz="871824"/>
              <a:t>24</a:t>
            </a:fld>
            <a:endParaRPr lang="en-GB" sz="1100" dirty="0">
              <a:latin typeface="Calibri" pitchFamily="34" charset="0"/>
            </a:endParaRPr>
          </a:p>
        </p:txBody>
      </p:sp>
    </p:spTree>
    <p:extLst>
      <p:ext uri="{BB962C8B-B14F-4D97-AF65-F5344CB8AC3E}">
        <p14:creationId xmlns:p14="http://schemas.microsoft.com/office/powerpoint/2010/main" val="2679487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25</a:t>
            </a:fld>
            <a:endParaRPr lang="en-GB"/>
          </a:p>
        </p:txBody>
      </p:sp>
    </p:spTree>
    <p:extLst>
      <p:ext uri="{BB962C8B-B14F-4D97-AF65-F5344CB8AC3E}">
        <p14:creationId xmlns:p14="http://schemas.microsoft.com/office/powerpoint/2010/main" val="1905881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9C7C9740-8199-447D-BC38-57EE6962B50C}" type="slidenum">
              <a:rPr lang="en-GB" smtClean="0"/>
              <a:pPr/>
              <a:t>26</a:t>
            </a:fld>
            <a:endParaRPr lang="en-GB"/>
          </a:p>
        </p:txBody>
      </p:sp>
    </p:spTree>
    <p:extLst>
      <p:ext uri="{BB962C8B-B14F-4D97-AF65-F5344CB8AC3E}">
        <p14:creationId xmlns:p14="http://schemas.microsoft.com/office/powerpoint/2010/main" val="73472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EA9D4-49DB-480B-9D54-983CBCA9A999}" type="slidenum">
              <a:rPr lang="en-GB"/>
              <a:pPr/>
              <a:t>27</a:t>
            </a:fld>
            <a:endParaRPr lang="en-GB"/>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GB" b="1" dirty="0"/>
              <a:t>Sustainable energy technologies</a:t>
            </a:r>
            <a:endParaRPr lang="en-GB" dirty="0"/>
          </a:p>
          <a:p>
            <a:r>
              <a:rPr lang="en-GB" dirty="0" smtClean="0"/>
              <a:t>Sustainable energy is about moving away from energy generation from burning fossil fuels. But that doesn’t mean that all sustainable energy technologies work without fossil fuels. For example, a district energy network could burn gas to generate electricity, heat and cooling. This is considered to be low</a:t>
            </a:r>
            <a:r>
              <a:rPr lang="en-GB" baseline="0" dirty="0" smtClean="0"/>
              <a:t> carbon</a:t>
            </a:r>
            <a:r>
              <a:rPr lang="en-GB" dirty="0" smtClean="0"/>
              <a:t> because the power is generated in close proximity to where it is used and the heat is used</a:t>
            </a:r>
            <a:r>
              <a:rPr lang="en-GB" baseline="0" dirty="0" smtClean="0"/>
              <a:t> in homes</a:t>
            </a:r>
            <a:r>
              <a:rPr lang="en-GB" dirty="0" smtClean="0"/>
              <a:t>, reducing the energy wasted by transporting it hundreds of kilometres or the heat that is often wasted at out-of-town gas generation plants.</a:t>
            </a:r>
          </a:p>
          <a:p>
            <a:endParaRPr lang="en-GB" dirty="0" smtClean="0"/>
          </a:p>
          <a:p>
            <a:r>
              <a:rPr lang="en-GB" dirty="0" smtClean="0"/>
              <a:t>This </a:t>
            </a:r>
            <a:r>
              <a:rPr lang="en-GB" dirty="0"/>
              <a:t>is a list of the technologies that are considered sustainable. </a:t>
            </a:r>
            <a:r>
              <a:rPr lang="en-GB" dirty="0" smtClean="0"/>
              <a:t>We’ll </a:t>
            </a:r>
            <a:r>
              <a:rPr lang="en-GB" dirty="0"/>
              <a:t>talk about the difference between </a:t>
            </a:r>
            <a:r>
              <a:rPr lang="en-GB" dirty="0" smtClean="0"/>
              <a:t>zero </a:t>
            </a:r>
            <a:r>
              <a:rPr lang="en-GB" dirty="0"/>
              <a:t>and </a:t>
            </a:r>
            <a:r>
              <a:rPr lang="en-GB" dirty="0" smtClean="0"/>
              <a:t>low carbon </a:t>
            </a:r>
            <a:r>
              <a:rPr lang="en-GB" dirty="0"/>
              <a:t>energy shortly. </a:t>
            </a:r>
          </a:p>
        </p:txBody>
      </p:sp>
    </p:spTree>
    <p:extLst>
      <p:ext uri="{BB962C8B-B14F-4D97-AF65-F5344CB8AC3E}">
        <p14:creationId xmlns:p14="http://schemas.microsoft.com/office/powerpoint/2010/main" val="2601382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DF580-03FB-40BF-B1FF-706026A5D9B3}" type="slidenum">
              <a:rPr lang="en-GB"/>
              <a:pPr/>
              <a:t>28</a:t>
            </a:fld>
            <a:endParaRPr lang="en-GB"/>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GB" b="1" dirty="0"/>
              <a:t>Two scales of energy projects</a:t>
            </a:r>
          </a:p>
          <a:p>
            <a:r>
              <a:rPr lang="en-GB" dirty="0"/>
              <a:t>There are two scales of energy projects: building integrated and strategic projects or infrastructure.</a:t>
            </a:r>
          </a:p>
          <a:p>
            <a:endParaRPr lang="en-GB" b="1" dirty="0" smtClean="0"/>
          </a:p>
          <a:p>
            <a:r>
              <a:rPr lang="en-GB" b="1" dirty="0" smtClean="0"/>
              <a:t>Commercial or Community scale projects </a:t>
            </a:r>
            <a:r>
              <a:rPr lang="en-GB" dirty="0" smtClean="0"/>
              <a:t>either connect new and existing buildings (such as a district heating network) or are standalone energy projects (like a wind farm). Increasingly, community groups are developing their own projects either in isolation or in partnership with commercial developers. </a:t>
            </a:r>
          </a:p>
          <a:p>
            <a:endParaRPr lang="en-GB" b="1" dirty="0" smtClean="0"/>
          </a:p>
          <a:p>
            <a:r>
              <a:rPr lang="en-GB" b="1" dirty="0" smtClean="0"/>
              <a:t>Building </a:t>
            </a:r>
            <a:r>
              <a:rPr lang="en-GB" b="1" dirty="0"/>
              <a:t>integrated</a:t>
            </a:r>
            <a:r>
              <a:rPr lang="en-GB" dirty="0"/>
              <a:t> technologies are often classified as </a:t>
            </a:r>
            <a:r>
              <a:rPr lang="en-GB" dirty="0" err="1" smtClean="0"/>
              <a:t>microgeneration</a:t>
            </a:r>
            <a:r>
              <a:rPr lang="en-GB" dirty="0" smtClean="0"/>
              <a:t>, as they are small generators (i.e.</a:t>
            </a:r>
            <a:r>
              <a:rPr lang="en-GB" baseline="0" dirty="0" smtClean="0"/>
              <a:t> Less than 50kW)</a:t>
            </a:r>
            <a:r>
              <a:rPr lang="en-GB" dirty="0" smtClean="0"/>
              <a:t>. </a:t>
            </a:r>
            <a:r>
              <a:rPr lang="en-GB" dirty="0"/>
              <a:t>These technologies can be integrated into new development or retrofitted onto existing buildings. This category includes heat pumps, solar panels, small wind turbines, biomass </a:t>
            </a:r>
            <a:r>
              <a:rPr lang="en-GB" dirty="0" smtClean="0"/>
              <a:t>boilers, </a:t>
            </a:r>
            <a:r>
              <a:rPr lang="en-GB" dirty="0"/>
              <a:t>etc.</a:t>
            </a:r>
          </a:p>
          <a:p>
            <a:endParaRPr lang="en-GB" dirty="0"/>
          </a:p>
          <a:p>
            <a:r>
              <a:rPr lang="en-GB" dirty="0"/>
              <a:t>Planning permission could be required for projects that fit into either of these categories. </a:t>
            </a:r>
            <a:r>
              <a:rPr lang="en-GB" dirty="0" smtClean="0"/>
              <a:t>Building</a:t>
            </a:r>
            <a:r>
              <a:rPr lang="en-GB" baseline="0" dirty="0" smtClean="0"/>
              <a:t> integrated energy projects are often classed as permitted development providing the installation meets certain standards and is not within a listed building or conservation area. Large strategic projects over 50MW </a:t>
            </a:r>
            <a:r>
              <a:rPr lang="en-GB" dirty="0" smtClean="0"/>
              <a:t>go </a:t>
            </a:r>
            <a:r>
              <a:rPr lang="en-GB" dirty="0"/>
              <a:t>to the Major Infrastructure Planning </a:t>
            </a:r>
            <a:r>
              <a:rPr lang="en-GB" dirty="0" smtClean="0"/>
              <a:t>Unit within the Planning Inspectorate,</a:t>
            </a:r>
            <a:r>
              <a:rPr lang="en-GB" baseline="0" dirty="0" smtClean="0"/>
              <a:t> with the exception of large wind farms which in the future will be determined by the Local Planning Authority.</a:t>
            </a:r>
            <a:endParaRPr lang="en-GB" dirty="0"/>
          </a:p>
          <a:p>
            <a:endParaRPr lang="en-GB" dirty="0" smtClean="0"/>
          </a:p>
          <a:p>
            <a:r>
              <a:rPr lang="en-GB" dirty="0" smtClean="0"/>
              <a:t>Over </a:t>
            </a:r>
            <a:r>
              <a:rPr lang="en-GB" dirty="0"/>
              <a:t>the next few slides I’m going to give you a few examples of each. More detail about how they work is available on the Compare </a:t>
            </a:r>
            <a:r>
              <a:rPr lang="en-GB" dirty="0" err="1"/>
              <a:t>Renewables</a:t>
            </a:r>
            <a:r>
              <a:rPr lang="en-GB" dirty="0"/>
              <a:t> web resource.</a:t>
            </a:r>
          </a:p>
        </p:txBody>
      </p:sp>
    </p:spTree>
    <p:extLst>
      <p:ext uri="{BB962C8B-B14F-4D97-AF65-F5344CB8AC3E}">
        <p14:creationId xmlns:p14="http://schemas.microsoft.com/office/powerpoint/2010/main" val="4266993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87EAA-DED5-4035-BDB5-4D3251B417A5}" type="slidenum">
              <a:rPr lang="en-GB"/>
              <a:pPr/>
              <a:t>29</a:t>
            </a:fld>
            <a:endParaRPr lang="en-GB"/>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GB" b="1" dirty="0"/>
              <a:t>Strategic projects: anaerobic digestion</a:t>
            </a:r>
            <a:endParaRPr lang="en-GB" dirty="0"/>
          </a:p>
          <a:p>
            <a:r>
              <a:rPr lang="en-GB" dirty="0"/>
              <a:t>Anaerobic digestion (AD) decomposes organic material in the absence of air. It is a well established and widely used energy from waste process. </a:t>
            </a:r>
            <a:r>
              <a:rPr lang="en-GB" dirty="0" smtClean="0"/>
              <a:t> Any </a:t>
            </a:r>
            <a:r>
              <a:rPr lang="en-GB" dirty="0"/>
              <a:t>organic material can be used as fuel, such as agricultural, household and industrial residues and sewage sludge.</a:t>
            </a:r>
          </a:p>
          <a:p>
            <a:endParaRPr lang="en-GB" dirty="0"/>
          </a:p>
          <a:p>
            <a:r>
              <a:rPr lang="en-GB" dirty="0"/>
              <a:t>Biogas is the fuel that is produced from AD. After the gas is cleaned it can be burnt to produce heat and/or electricity. Additional bi-products </a:t>
            </a:r>
            <a:r>
              <a:rPr lang="en-GB" dirty="0" smtClean="0"/>
              <a:t>produced can include </a:t>
            </a:r>
            <a:r>
              <a:rPr lang="en-GB" dirty="0"/>
              <a:t>solid and liquid residues that can be used as fertiliser.</a:t>
            </a:r>
          </a:p>
          <a:p>
            <a:endParaRPr lang="en-GB" dirty="0"/>
          </a:p>
          <a:p>
            <a:r>
              <a:rPr lang="en-GB" dirty="0"/>
              <a:t>Plants can be small, serving a few households or farm, or large, serving a wide area. Applications include community district heating </a:t>
            </a:r>
            <a:r>
              <a:rPr lang="en-GB" dirty="0" smtClean="0"/>
              <a:t>using the waste heat from combustion and </a:t>
            </a:r>
            <a:r>
              <a:rPr lang="en-GB" dirty="0"/>
              <a:t>biogas cleaned and fed into the existing gas grid. </a:t>
            </a:r>
            <a:endParaRPr lang="en-GB" dirty="0" smtClean="0"/>
          </a:p>
          <a:p>
            <a:endParaRPr lang="en-GB" dirty="0" smtClean="0"/>
          </a:p>
          <a:p>
            <a:r>
              <a:rPr lang="en-GB" dirty="0" smtClean="0"/>
              <a:t>Common Planning Issues</a:t>
            </a:r>
          </a:p>
          <a:p>
            <a:r>
              <a:rPr lang="en-GB" b="1" dirty="0" smtClean="0"/>
              <a:t>- </a:t>
            </a:r>
            <a:r>
              <a:rPr lang="en-GB" dirty="0" smtClean="0"/>
              <a:t> </a:t>
            </a:r>
            <a:r>
              <a:rPr lang="en-GB" b="1" dirty="0" smtClean="0"/>
              <a:t>Traffic generation and Access</a:t>
            </a:r>
            <a:r>
              <a:rPr lang="en-GB" dirty="0" smtClean="0"/>
              <a:t> for construction, feedstock supplies and maintenance.</a:t>
            </a:r>
          </a:p>
          <a:p>
            <a:r>
              <a:rPr lang="en-GB" dirty="0" smtClean="0"/>
              <a:t>- </a:t>
            </a:r>
            <a:r>
              <a:rPr lang="en-GB" b="1" dirty="0" smtClean="0"/>
              <a:t>Visual and Landscape impact; </a:t>
            </a:r>
          </a:p>
          <a:p>
            <a:pPr>
              <a:buFontTx/>
              <a:buChar char="-"/>
            </a:pPr>
            <a:r>
              <a:rPr lang="en-GB" b="1" dirty="0" smtClean="0"/>
              <a:t> Noise, Odour control</a:t>
            </a:r>
          </a:p>
          <a:p>
            <a:pPr>
              <a:buFontTx/>
              <a:buChar char="-"/>
            </a:pPr>
            <a:r>
              <a:rPr lang="en-GB" b="1" dirty="0" smtClean="0"/>
              <a:t> Health and safety</a:t>
            </a:r>
          </a:p>
          <a:p>
            <a:pPr>
              <a:buFontTx/>
              <a:buChar char="-"/>
            </a:pPr>
            <a:r>
              <a:rPr lang="en-GB" b="1" dirty="0" smtClean="0"/>
              <a:t> Security and Lighting</a:t>
            </a:r>
            <a:endParaRPr lang="en-GB" dirty="0"/>
          </a:p>
        </p:txBody>
      </p:sp>
    </p:spTree>
    <p:extLst>
      <p:ext uri="{BB962C8B-B14F-4D97-AF65-F5344CB8AC3E}">
        <p14:creationId xmlns:p14="http://schemas.microsoft.com/office/powerpoint/2010/main" val="67584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DD6DC6-72BC-4791-84A1-0F88A3AF332E}" type="slidenum">
              <a:rPr lang="en-GB"/>
              <a:pPr/>
              <a:t>30</a:t>
            </a:fld>
            <a:endParaRPr lang="en-GB"/>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302493" y="4715155"/>
            <a:ext cx="6495181" cy="4928684"/>
          </a:xfrm>
        </p:spPr>
        <p:txBody>
          <a:bodyPr/>
          <a:lstStyle/>
          <a:p>
            <a:r>
              <a:rPr lang="en-GB" b="1" dirty="0"/>
              <a:t>Wind</a:t>
            </a:r>
            <a:endParaRPr lang="en-GB" dirty="0"/>
          </a:p>
          <a:p>
            <a:r>
              <a:rPr lang="en-GB" dirty="0"/>
              <a:t>Generating energy from the wind does not release any carbon </a:t>
            </a:r>
            <a:r>
              <a:rPr lang="en-GB" dirty="0" smtClean="0"/>
              <a:t>emissions, though the turbines (like anything manufactured</a:t>
            </a:r>
            <a:r>
              <a:rPr lang="en-GB" baseline="0" dirty="0" smtClean="0"/>
              <a:t> with non-renewable energy) do have “embedded carbon”</a:t>
            </a:r>
            <a:r>
              <a:rPr lang="en-GB" dirty="0" smtClean="0"/>
              <a:t>. </a:t>
            </a:r>
            <a:r>
              <a:rPr lang="en-GB" dirty="0"/>
              <a:t>By replacing electricity generated from other sources such as fossil fuel power stations, wind energy can lead to an overall reduction in carbon emissions. </a:t>
            </a:r>
          </a:p>
          <a:p>
            <a:endParaRPr lang="en-GB" dirty="0"/>
          </a:p>
          <a:p>
            <a:r>
              <a:rPr lang="en-GB" dirty="0"/>
              <a:t>The energy used in manufacturing and installing wind turbines can also be paid back relatively quickly. For a large wind turbine on a good site this can be as quick as six to eight months. </a:t>
            </a:r>
            <a:r>
              <a:rPr lang="en-GB" dirty="0" smtClean="0"/>
              <a:t> It </a:t>
            </a:r>
            <a:r>
              <a:rPr lang="en-GB" dirty="0"/>
              <a:t>is a very clean energy source, which does not release any pollution or produce any waste during operation</a:t>
            </a:r>
            <a:r>
              <a:rPr lang="en-GB" dirty="0" smtClean="0"/>
              <a:t>.</a:t>
            </a:r>
          </a:p>
          <a:p>
            <a:endParaRPr lang="en-GB" dirty="0" smtClean="0"/>
          </a:p>
          <a:p>
            <a:r>
              <a:rPr lang="en-GB" dirty="0" smtClean="0"/>
              <a:t>The government</a:t>
            </a:r>
            <a:r>
              <a:rPr lang="en-GB" baseline="0" dirty="0" smtClean="0"/>
              <a:t> is going to remove subsidies for onshore wind, and give </a:t>
            </a:r>
            <a:r>
              <a:rPr lang="en-GB" dirty="0" smtClean="0"/>
              <a:t>local planning authorities consenting powers for all onshore wind farms.</a:t>
            </a:r>
            <a:endParaRPr lang="en-GB" baseline="0" dirty="0" smtClean="0"/>
          </a:p>
          <a:p>
            <a:endParaRPr lang="en-GB" b="1" baseline="0" dirty="0" smtClean="0"/>
          </a:p>
          <a:p>
            <a:r>
              <a:rPr lang="en-GB" b="1" baseline="0" dirty="0" smtClean="0"/>
              <a:t>Planning Issues</a:t>
            </a:r>
          </a:p>
          <a:p>
            <a:pPr>
              <a:buFontTx/>
              <a:buChar char="-"/>
            </a:pPr>
            <a:r>
              <a:rPr lang="en-GB" b="0" baseline="0" dirty="0" smtClean="0"/>
              <a:t> Landscape and Visual impact. It is often a case of weighing up the landscape and visual impacts against the benefits derived in terms of renewable energy creation </a:t>
            </a:r>
          </a:p>
          <a:p>
            <a:pPr>
              <a:buFontTx/>
              <a:buChar char="-"/>
            </a:pPr>
            <a:r>
              <a:rPr lang="en-GB" b="0" baseline="0" dirty="0" smtClean="0"/>
              <a:t> Heritage Impact</a:t>
            </a:r>
          </a:p>
          <a:p>
            <a:pPr>
              <a:buFontTx/>
              <a:buChar char="-"/>
            </a:pPr>
            <a:r>
              <a:rPr lang="en-GB" b="0" baseline="0" dirty="0" smtClean="0"/>
              <a:t> Noise </a:t>
            </a:r>
          </a:p>
          <a:p>
            <a:pPr>
              <a:buFontTx/>
              <a:buChar char="-"/>
            </a:pPr>
            <a:r>
              <a:rPr lang="en-GB" b="0" baseline="0" dirty="0" smtClean="0"/>
              <a:t> Impact on ecology – birds, bats, potential for ecological mitigation</a:t>
            </a:r>
          </a:p>
          <a:p>
            <a:pPr>
              <a:buFontTx/>
              <a:buChar char="-"/>
            </a:pPr>
            <a:r>
              <a:rPr lang="en-GB" b="0" baseline="0" dirty="0" smtClean="0"/>
              <a:t> Construction access for large components.</a:t>
            </a:r>
          </a:p>
          <a:p>
            <a:pPr>
              <a:buFontTx/>
              <a:buChar char="-"/>
            </a:pPr>
            <a:r>
              <a:rPr lang="en-GB" dirty="0" smtClean="0"/>
              <a:t> Impact on aviation (radar) and telecommunications</a:t>
            </a:r>
            <a:endParaRPr lang="en-GB" b="0" dirty="0"/>
          </a:p>
        </p:txBody>
      </p:sp>
    </p:spTree>
    <p:extLst>
      <p:ext uri="{BB962C8B-B14F-4D97-AF65-F5344CB8AC3E}">
        <p14:creationId xmlns:p14="http://schemas.microsoft.com/office/powerpoint/2010/main" val="1498655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makes a significant contribution to both mitigating and adapting to climate change, through decision-making on the location, scale, mix and character of development. Planning is capable of doing this job over the long periods of time necessary to deal with impacts such as sea level rise. </a:t>
            </a:r>
          </a:p>
          <a:p>
            <a:endParaRPr lang="en-US" dirty="0" smtClean="0"/>
          </a:p>
          <a:p>
            <a:r>
              <a:rPr lang="en-US" dirty="0" smtClean="0"/>
              <a:t>Local authorities have a responsibility to help to secure progress on meeting the UK’s emissions reduction targets, both through direct influence on energy use and emissions (by, for instance, encouraging energy efficiency and renewable energy) and by bringing others together and encouraging </a:t>
            </a:r>
            <a:r>
              <a:rPr lang="en-US" dirty="0" err="1" smtClean="0"/>
              <a:t>co-ordinated</a:t>
            </a:r>
            <a:r>
              <a:rPr lang="en-US" dirty="0" smtClean="0"/>
              <a:t> local action. </a:t>
            </a:r>
          </a:p>
          <a:p>
            <a:endParaRPr lang="en-US" dirty="0" smtClean="0"/>
          </a:p>
          <a:p>
            <a:r>
              <a:rPr lang="en-US" dirty="0" smtClean="0"/>
              <a:t>A key part of any local authority strategy to encourage economic recovery and improve energy security should be to help to reduce the costs of buying in energy – by identifying renewable and local sources of energy, and also by reducing the amount of energy used. Planning can also give local communities real opportunities to take action on climate change by encouraging community-based development and active participation in plan-making, and by helping them to reap the rewards of green development.</a:t>
            </a:r>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3</a:t>
            </a:fld>
            <a:endParaRPr lang="en-GB"/>
          </a:p>
        </p:txBody>
      </p:sp>
    </p:spTree>
    <p:extLst>
      <p:ext uri="{BB962C8B-B14F-4D97-AF65-F5344CB8AC3E}">
        <p14:creationId xmlns:p14="http://schemas.microsoft.com/office/powerpoint/2010/main" val="2792099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r>
              <a:rPr lang="en-GB" b="1" baseline="0" dirty="0" smtClean="0"/>
              <a:t>Planning Issues</a:t>
            </a:r>
          </a:p>
          <a:p>
            <a:endParaRPr lang="en-GB" b="1" baseline="0" dirty="0" smtClean="0"/>
          </a:p>
          <a:p>
            <a:pPr>
              <a:buFontTx/>
              <a:buChar char="-"/>
            </a:pPr>
            <a:r>
              <a:rPr lang="en-GB" b="0" baseline="0" dirty="0" smtClean="0"/>
              <a:t> Landscape and Visual impact – On a well located site, the visual impact can be very low, or can be mitigated altogether through hedgerow planting.</a:t>
            </a:r>
          </a:p>
          <a:p>
            <a:pPr>
              <a:buFontTx/>
              <a:buChar char="-"/>
            </a:pPr>
            <a:r>
              <a:rPr lang="en-GB" b="0" baseline="0" dirty="0" smtClean="0"/>
              <a:t> “Loss” of agricultural land, although solar farms tend to have a lifespan of 25 years and can be fully removed from the land. Sheep grazing can continue on the land beneath the solar cells.</a:t>
            </a:r>
          </a:p>
          <a:p>
            <a:pPr>
              <a:buFontTx/>
              <a:buChar char="-"/>
            </a:pPr>
            <a:r>
              <a:rPr lang="en-GB" b="0" baseline="0" dirty="0" smtClean="0"/>
              <a:t> Impact on ecology – Managed well, solar farms can have the potential to result in ecological enhancement of the land, compared to intensive agricultural usage.</a:t>
            </a:r>
          </a:p>
          <a:p>
            <a:pPr>
              <a:buFontTx/>
              <a:buChar char="-"/>
            </a:pPr>
            <a:r>
              <a:rPr lang="en-GB" b="0" baseline="0" dirty="0" smtClean="0"/>
              <a:t> Access during construction – can give rise to disruption, but installation is rapid.</a:t>
            </a:r>
            <a:endParaRPr lang="en-GB" b="0" dirty="0" smtClean="0"/>
          </a:p>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31</a:t>
            </a:fld>
            <a:endParaRPr lang="en-GB"/>
          </a:p>
        </p:txBody>
      </p:sp>
    </p:spTree>
    <p:extLst>
      <p:ext uri="{BB962C8B-B14F-4D97-AF65-F5344CB8AC3E}">
        <p14:creationId xmlns:p14="http://schemas.microsoft.com/office/powerpoint/2010/main" val="3256629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Planning Issues:</a:t>
            </a:r>
          </a:p>
          <a:p>
            <a:endParaRPr lang="en-GB" dirty="0" smtClean="0"/>
          </a:p>
          <a:p>
            <a:pPr>
              <a:buFontTx/>
              <a:buChar char="-"/>
            </a:pPr>
            <a:r>
              <a:rPr lang="en-GB" dirty="0" smtClean="0"/>
              <a:t> Visual Impact – often limited for a micro-hydro scheme</a:t>
            </a:r>
          </a:p>
          <a:p>
            <a:pPr>
              <a:buFontTx/>
              <a:buChar char="-"/>
            </a:pPr>
            <a:r>
              <a:rPr lang="en-GB" dirty="0" smtClean="0"/>
              <a:t> Construction</a:t>
            </a:r>
            <a:r>
              <a:rPr lang="en-GB" baseline="0" dirty="0" smtClean="0"/>
              <a:t> access, disturbance and reinstatement</a:t>
            </a:r>
            <a:endParaRPr lang="en-GB" dirty="0" smtClean="0"/>
          </a:p>
          <a:p>
            <a:pPr>
              <a:buFontTx/>
              <a:buChar char="-"/>
            </a:pPr>
            <a:r>
              <a:rPr lang="en-GB" dirty="0" smtClean="0"/>
              <a:t> Ecological impact – migratory fish, </a:t>
            </a:r>
          </a:p>
          <a:p>
            <a:pPr>
              <a:buFontTx/>
              <a:buChar char="-"/>
            </a:pPr>
            <a:r>
              <a:rPr lang="en-GB" dirty="0" smtClean="0"/>
              <a:t> Impact on water flows and water quality</a:t>
            </a:r>
          </a:p>
          <a:p>
            <a:pPr>
              <a:buFontTx/>
              <a:buChar char="-"/>
            </a:pPr>
            <a:r>
              <a:rPr lang="en-GB" dirty="0" smtClean="0"/>
              <a:t> Flooding</a:t>
            </a:r>
          </a:p>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32</a:t>
            </a:fld>
            <a:endParaRPr lang="en-GB"/>
          </a:p>
        </p:txBody>
      </p:sp>
    </p:spTree>
    <p:extLst>
      <p:ext uri="{BB962C8B-B14F-4D97-AF65-F5344CB8AC3E}">
        <p14:creationId xmlns:p14="http://schemas.microsoft.com/office/powerpoint/2010/main" val="768364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b="0" i="0" kern="1200" dirty="0" smtClean="0">
                <a:solidFill>
                  <a:schemeClr val="tx1"/>
                </a:solidFill>
                <a:latin typeface="Arial" charset="0"/>
                <a:ea typeface="+mn-ea"/>
                <a:cs typeface="+mn-cs"/>
              </a:rPr>
              <a:t>District heating schemes, or 'heat networks' supply heat from a central source directly to homes, businesses and other buildings such as schools, through a network of pipes carrying hot water. The chief benefit lies with the greater energy efficiency, compared to each individual building generating heat with its own boiler system.</a:t>
            </a:r>
          </a:p>
          <a:p>
            <a:endParaRPr lang="en-GB" sz="1200" b="0" i="0" kern="1200" dirty="0" smtClean="0">
              <a:solidFill>
                <a:schemeClr val="tx1"/>
              </a:solidFill>
              <a:latin typeface="Arial" charset="0"/>
              <a:ea typeface="+mn-ea"/>
              <a:cs typeface="+mn-cs"/>
            </a:endParaRPr>
          </a:p>
          <a:p>
            <a:r>
              <a:rPr lang="en-GB" sz="1200" b="0" i="0" kern="1200" dirty="0" smtClean="0">
                <a:solidFill>
                  <a:schemeClr val="tx1"/>
                </a:solidFill>
                <a:latin typeface="Arial" charset="0"/>
                <a:ea typeface="+mn-ea"/>
                <a:cs typeface="+mn-cs"/>
              </a:rPr>
              <a:t>District Heating networks can be powered by conventional fossil fuels or gas, or biomass boilers, or can utilise</a:t>
            </a:r>
            <a:r>
              <a:rPr lang="en-GB" sz="1200" b="0" i="0" kern="1200" baseline="0" dirty="0" smtClean="0">
                <a:solidFill>
                  <a:schemeClr val="tx1"/>
                </a:solidFill>
                <a:latin typeface="Arial" charset="0"/>
                <a:ea typeface="+mn-ea"/>
                <a:cs typeface="+mn-cs"/>
              </a:rPr>
              <a:t> the waste heat from industrial processes. Feasibility for district heating will depend on the demand for space heating in an area, the density of the area (minimising the length of the network), the diversity of heat loads (mix of uses) and presence of anchor loads.  </a:t>
            </a:r>
          </a:p>
          <a:p>
            <a:endParaRPr lang="en-GB" sz="1200" b="0" i="0" kern="1200" baseline="0" dirty="0" smtClean="0">
              <a:solidFill>
                <a:schemeClr val="tx1"/>
              </a:solidFill>
              <a:latin typeface="Arial" charset="0"/>
              <a:ea typeface="+mn-ea"/>
              <a:cs typeface="+mn-cs"/>
            </a:endParaRPr>
          </a:p>
          <a:p>
            <a:r>
              <a:rPr lang="en-GB" dirty="0" smtClean="0"/>
              <a:t>Different types of building occupiers have varying demands for heat: residential</a:t>
            </a:r>
            <a:r>
              <a:rPr lang="en-GB" baseline="0" dirty="0" smtClean="0"/>
              <a:t> heating </a:t>
            </a:r>
            <a:r>
              <a:rPr lang="en-GB" dirty="0" smtClean="0"/>
              <a:t>peaks in the early morning and during the evening, whilst during daytime it tends to be lower. Office</a:t>
            </a:r>
            <a:r>
              <a:rPr lang="en-GB" baseline="0" dirty="0" smtClean="0"/>
              <a:t> space heating </a:t>
            </a:r>
            <a:r>
              <a:rPr lang="en-GB" dirty="0" smtClean="0"/>
              <a:t>peaks in the morning but then tends to plateau through the rest of the day. Other uses, such as swimming pools, hospitals or prisons often</a:t>
            </a:r>
            <a:r>
              <a:rPr lang="en-GB" baseline="0" dirty="0" smtClean="0"/>
              <a:t> referred to as “anchor loads” </a:t>
            </a:r>
            <a:r>
              <a:rPr lang="en-GB" dirty="0" smtClean="0"/>
              <a:t>tend to have a flatter daily consumption profile and requiring large</a:t>
            </a:r>
            <a:r>
              <a:rPr lang="en-GB" baseline="0" dirty="0" smtClean="0"/>
              <a:t> boiler plant anyway, may form the basis of a network initially.</a:t>
            </a:r>
            <a:r>
              <a:rPr lang="en-GB" dirty="0" smtClean="0"/>
              <a:t>  Combining different uses into a single district heating scheme can help to balance the load to create a more even pattern of use and optimise</a:t>
            </a:r>
            <a:r>
              <a:rPr lang="en-GB" baseline="0" dirty="0" smtClean="0"/>
              <a:t> boiler efficiency</a:t>
            </a:r>
            <a:r>
              <a:rPr lang="en-GB" dirty="0" smtClean="0"/>
              <a:t>. </a:t>
            </a:r>
          </a:p>
          <a:p>
            <a:endParaRPr lang="en-GB" sz="1200" b="0" i="0" kern="1200" baseline="0" dirty="0" smtClean="0">
              <a:solidFill>
                <a:schemeClr val="tx1"/>
              </a:solidFill>
              <a:latin typeface="Arial" charset="0"/>
              <a:ea typeface="+mn-ea"/>
              <a:cs typeface="+mn-cs"/>
            </a:endParaRPr>
          </a:p>
          <a:p>
            <a:r>
              <a:rPr lang="en-GB" sz="1200" b="0" i="0" kern="1200" baseline="0" dirty="0" smtClean="0">
                <a:solidFill>
                  <a:schemeClr val="tx1"/>
                </a:solidFill>
                <a:latin typeface="Arial" charset="0"/>
                <a:ea typeface="+mn-ea"/>
                <a:cs typeface="+mn-cs"/>
              </a:rPr>
              <a:t>The above illustration shows a leisure centre as the anchor load for a district heating network serving a housing estate.</a:t>
            </a:r>
          </a:p>
        </p:txBody>
      </p:sp>
      <p:sp>
        <p:nvSpPr>
          <p:cNvPr id="4" name="Slide Number Placeholder 3"/>
          <p:cNvSpPr>
            <a:spLocks noGrp="1"/>
          </p:cNvSpPr>
          <p:nvPr>
            <p:ph type="sldNum" sz="quarter" idx="10"/>
          </p:nvPr>
        </p:nvSpPr>
        <p:spPr/>
        <p:txBody>
          <a:bodyPr/>
          <a:lstStyle/>
          <a:p>
            <a:fld id="{9C7C9740-8199-447D-BC38-57EE6962B50C}" type="slidenum">
              <a:rPr lang="en-GB" smtClean="0"/>
              <a:pPr/>
              <a:t>33</a:t>
            </a:fld>
            <a:endParaRPr lang="en-GB"/>
          </a:p>
        </p:txBody>
      </p:sp>
    </p:spTree>
    <p:extLst>
      <p:ext uri="{BB962C8B-B14F-4D97-AF65-F5344CB8AC3E}">
        <p14:creationId xmlns:p14="http://schemas.microsoft.com/office/powerpoint/2010/main" val="1579951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45193-6EFF-4A23-9F3F-CC984D9F5BC8}" type="slidenum">
              <a:rPr lang="en-GB"/>
              <a:pPr/>
              <a:t>34</a:t>
            </a:fld>
            <a:endParaRPr lang="en-GB"/>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GB" b="1" dirty="0"/>
              <a:t>Building integrated: solar PV</a:t>
            </a:r>
            <a:endParaRPr lang="en-GB" dirty="0"/>
          </a:p>
          <a:p>
            <a:r>
              <a:rPr lang="en-GB" dirty="0"/>
              <a:t>PV stands for photovoltaic. Photovoltaic cells convert sunlight directly into electricity. Domestic PV is permitted development under certain size parameters. </a:t>
            </a:r>
          </a:p>
          <a:p>
            <a:r>
              <a:rPr lang="en-GB" dirty="0"/>
              <a:t>Solar </a:t>
            </a:r>
            <a:r>
              <a:rPr lang="en-GB" dirty="0" smtClean="0"/>
              <a:t>PV</a:t>
            </a:r>
            <a:r>
              <a:rPr lang="en-GB" baseline="0" dirty="0" smtClean="0"/>
              <a:t> is</a:t>
            </a:r>
            <a:r>
              <a:rPr lang="en-GB" dirty="0" smtClean="0"/>
              <a:t> </a:t>
            </a:r>
            <a:r>
              <a:rPr lang="en-GB" dirty="0"/>
              <a:t>relatively versatile. Opportunities are principally determined by size and location. Panels can be installed on roofs, facades, car parks, railway embankments, vacant land or fields</a:t>
            </a:r>
            <a:r>
              <a:rPr lang="en-GB" dirty="0" smtClean="0"/>
              <a:t>.</a:t>
            </a:r>
            <a:endParaRPr lang="en-GB" dirty="0"/>
          </a:p>
          <a:p>
            <a:r>
              <a:rPr lang="en-GB" dirty="0"/>
              <a:t>Solar thermal installations are slightly different. They use solar panels, called collectors, fitted to your roof. These collect heat from the sun and use it to warm water which is stored in a hot water cylinder</a:t>
            </a:r>
            <a:r>
              <a:rPr lang="en-GB" dirty="0" smtClean="0"/>
              <a:t>.</a:t>
            </a:r>
          </a:p>
          <a:p>
            <a:r>
              <a:rPr lang="en-GB" dirty="0" smtClean="0"/>
              <a:t>Both solar technologies are best suited on</a:t>
            </a:r>
            <a:r>
              <a:rPr lang="en-GB" baseline="0" dirty="0" smtClean="0"/>
              <a:t> south-facing roofs where the strongest sunlight is captured, but can be installed on east and west facing too. They are also best installed on a slope, so you will often see installations on flat-roofs mounted on a rack</a:t>
            </a:r>
            <a:endParaRPr lang="en-GB" dirty="0"/>
          </a:p>
        </p:txBody>
      </p:sp>
    </p:spTree>
    <p:extLst>
      <p:ext uri="{BB962C8B-B14F-4D97-AF65-F5344CB8AC3E}">
        <p14:creationId xmlns:p14="http://schemas.microsoft.com/office/powerpoint/2010/main" val="185463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7A489-2E0B-4D47-AA91-127C0AEAE2E1}" type="slidenum">
              <a:rPr lang="en-GB"/>
              <a:pPr/>
              <a:t>35</a:t>
            </a:fld>
            <a:endParaRPr lang="en-GB"/>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pPr marL="228190" indent="-228190"/>
            <a:r>
              <a:rPr lang="en-GB" b="1" dirty="0"/>
              <a:t>Heat pumps</a:t>
            </a:r>
            <a:endParaRPr lang="en-GB" dirty="0"/>
          </a:p>
          <a:p>
            <a:pPr marL="228190" indent="-228190"/>
            <a:r>
              <a:rPr lang="en-GB" dirty="0"/>
              <a:t>Heat pumps can be used to either provide space heating or hot water heating. In some cases they can also provide space cooling</a:t>
            </a:r>
            <a:r>
              <a:rPr lang="en-GB" dirty="0" smtClean="0"/>
              <a:t>.</a:t>
            </a:r>
            <a:endParaRPr lang="en-GB" dirty="0"/>
          </a:p>
          <a:p>
            <a:pPr marL="228190" indent="-228190"/>
            <a:r>
              <a:rPr lang="en-GB" dirty="0"/>
              <a:t>There are three main heat pump technologies: ground source, air source and water source</a:t>
            </a:r>
            <a:r>
              <a:rPr lang="en-GB" dirty="0" smtClean="0"/>
              <a:t>. They use each “source” as a heat battery, collecting low-level heat and compressing it within the heat-pump to provide more usable heat. In the summer they</a:t>
            </a:r>
            <a:r>
              <a:rPr lang="en-GB" baseline="0" dirty="0" smtClean="0"/>
              <a:t> can be used in reverse for cooling.</a:t>
            </a:r>
          </a:p>
          <a:p>
            <a:pPr marL="228190" indent="-228190"/>
            <a:endParaRPr lang="en-GB" baseline="0" dirty="0" smtClean="0"/>
          </a:p>
          <a:p>
            <a:pPr marL="228190" indent="-228190"/>
            <a:r>
              <a:rPr lang="en-GB" baseline="0" dirty="0" smtClean="0"/>
              <a:t>A well sited installation, where the heat source is good and the output temperatures aren’t too high (</a:t>
            </a:r>
            <a:r>
              <a:rPr lang="en-GB" baseline="0" dirty="0" err="1" smtClean="0"/>
              <a:t>eg</a:t>
            </a:r>
            <a:r>
              <a:rPr lang="en-GB" baseline="0" dirty="0" smtClean="0"/>
              <a:t>; where just space heating is required), can achieve an output of 4 kWh of heat for each kWh of electricity. The ratio, in this instance 4:1, is known as the coefficient of performance.</a:t>
            </a:r>
            <a:endParaRPr lang="en-GB" dirty="0"/>
          </a:p>
        </p:txBody>
      </p:sp>
    </p:spTree>
    <p:extLst>
      <p:ext uri="{BB962C8B-B14F-4D97-AF65-F5344CB8AC3E}">
        <p14:creationId xmlns:p14="http://schemas.microsoft.com/office/powerpoint/2010/main" val="3764575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GB" dirty="0" smtClean="0"/>
          </a:p>
          <a:p>
            <a:r>
              <a:rPr lang="en-GB" dirty="0" smtClean="0"/>
              <a:t>In general, wind speeds increase with altitude and turbulence decreases.</a:t>
            </a:r>
            <a:r>
              <a:rPr lang="en-GB" baseline="0" dirty="0" smtClean="0"/>
              <a:t> The amount of electricity increased by </a:t>
            </a:r>
            <a:r>
              <a:rPr lang="en-GB" sz="1200" b="0" i="0" kern="1200" dirty="0" smtClean="0">
                <a:solidFill>
                  <a:schemeClr val="tx1"/>
                </a:solidFill>
                <a:latin typeface="Arial" charset="0"/>
                <a:ea typeface="+mn-ea"/>
                <a:cs typeface="+mn-cs"/>
              </a:rPr>
              <a:t>a wind turbine rises as a cube of wind speed. In other words, if wind speed doubles, the power output increases eight times.</a:t>
            </a:r>
          </a:p>
          <a:p>
            <a:endParaRPr lang="en-GB" dirty="0" smtClean="0"/>
          </a:p>
          <a:p>
            <a:r>
              <a:rPr lang="en-GB" dirty="0" smtClean="0"/>
              <a:t>As a result, the energy output from a turbine doesn’t increase proportionately</a:t>
            </a:r>
            <a:r>
              <a:rPr lang="en-GB" baseline="0" dirty="0" smtClean="0"/>
              <a:t> with its size. The 80 metre wind turbine at the bottom, 4 times as large as the wind turbine at the top, produces 100 times more power!</a:t>
            </a:r>
            <a:endParaRPr lang="en-GB" dirty="0"/>
          </a:p>
        </p:txBody>
      </p:sp>
      <p:sp>
        <p:nvSpPr>
          <p:cNvPr id="4" name="Slide Number Placeholder 3"/>
          <p:cNvSpPr>
            <a:spLocks noGrp="1"/>
          </p:cNvSpPr>
          <p:nvPr>
            <p:ph type="sldNum" sz="quarter" idx="10"/>
          </p:nvPr>
        </p:nvSpPr>
        <p:spPr/>
        <p:txBody>
          <a:bodyPr/>
          <a:lstStyle/>
          <a:p>
            <a:pPr>
              <a:defRPr/>
            </a:pPr>
            <a:fld id="{D36C0079-1B78-40DD-866E-085BBAAEFD08}" type="slidenum">
              <a:rPr lang="en-GB" smtClean="0"/>
              <a:pPr>
                <a:defRPr/>
              </a:pPr>
              <a:t>36</a:t>
            </a:fld>
            <a:endParaRPr lang="en-GB"/>
          </a:p>
        </p:txBody>
      </p:sp>
    </p:spTree>
    <p:extLst>
      <p:ext uri="{BB962C8B-B14F-4D97-AF65-F5344CB8AC3E}">
        <p14:creationId xmlns:p14="http://schemas.microsoft.com/office/powerpoint/2010/main" val="1317338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GB" dirty="0" smtClean="0"/>
              <a:t> The UK is not quite at Grid Parity - retail electricity prices are still below unsubsidized solar cost, but predictions are that the cost of solar generation will continue to fall. </a:t>
            </a:r>
          </a:p>
          <a:p>
            <a:pPr>
              <a:buFontTx/>
              <a:buChar char="-"/>
            </a:pPr>
            <a:endParaRPr lang="en-GB" dirty="0" smtClean="0"/>
          </a:p>
          <a:p>
            <a:pPr>
              <a:buFontTx/>
              <a:buChar char="-"/>
            </a:pPr>
            <a:r>
              <a:rPr lang="en-GB" dirty="0" smtClean="0"/>
              <a:t> Subsidies for solar energy are progressively being reduced, reflecting  its increased competitiveness and the</a:t>
            </a:r>
            <a:r>
              <a:rPr lang="en-GB" baseline="0" dirty="0" smtClean="0"/>
              <a:t> government has proposed the removal of subsidies for onshore wind power. </a:t>
            </a:r>
            <a:endParaRPr lang="en-GB" dirty="0" smtClean="0"/>
          </a:p>
          <a:p>
            <a:pPr>
              <a:buFontTx/>
              <a:buChar char="-"/>
            </a:pPr>
            <a:endParaRPr lang="en-GB" dirty="0" smtClean="0"/>
          </a:p>
          <a:p>
            <a:pPr>
              <a:buFontTx/>
              <a:buChar char="-"/>
            </a:pPr>
            <a:r>
              <a:rPr lang="en-GB" dirty="0" smtClean="0"/>
              <a:t> The consequences are that in the short to medium term, its likely that we will move to a more distributed energy network, and that demand for the installation of solar power will continue to grow, irrespective of government subsidies.</a:t>
            </a:r>
          </a:p>
          <a:p>
            <a:pPr>
              <a:buFontTx/>
              <a:buChar char="-"/>
            </a:pPr>
            <a:endParaRPr lang="en-GB" dirty="0" smtClean="0"/>
          </a:p>
          <a:p>
            <a:r>
              <a:rPr lang="en-GB" dirty="0" smtClean="0"/>
              <a:t> </a:t>
            </a:r>
          </a:p>
        </p:txBody>
      </p:sp>
      <p:sp>
        <p:nvSpPr>
          <p:cNvPr id="4" name="Slide Number Placeholder 3"/>
          <p:cNvSpPr>
            <a:spLocks noGrp="1"/>
          </p:cNvSpPr>
          <p:nvPr>
            <p:ph type="sldNum" sz="quarter" idx="10"/>
          </p:nvPr>
        </p:nvSpPr>
        <p:spPr/>
        <p:txBody>
          <a:bodyPr/>
          <a:lstStyle/>
          <a:p>
            <a:fld id="{9C7C9740-8199-447D-BC38-57EE6962B50C}" type="slidenum">
              <a:rPr lang="en-GB" smtClean="0"/>
              <a:pPr/>
              <a:t>37</a:t>
            </a:fld>
            <a:endParaRPr lang="en-GB"/>
          </a:p>
        </p:txBody>
      </p:sp>
    </p:spTree>
    <p:extLst>
      <p:ext uri="{BB962C8B-B14F-4D97-AF65-F5344CB8AC3E}">
        <p14:creationId xmlns:p14="http://schemas.microsoft.com/office/powerpoint/2010/main" val="1427439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baseline="0" dirty="0" smtClean="0"/>
              <a:t>The Urban Community Energy Fund (UCEF) and Rural Community Energy Fund (RCEF) is a £10 million government fund to offer community groups grants and loans of up to £150,000 to develop their own community energy projects.</a:t>
            </a:r>
          </a:p>
          <a:p>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38</a:t>
            </a:fld>
            <a:endParaRPr lang="en-GB"/>
          </a:p>
        </p:txBody>
      </p:sp>
    </p:spTree>
    <p:extLst>
      <p:ext uri="{BB962C8B-B14F-4D97-AF65-F5344CB8AC3E}">
        <p14:creationId xmlns:p14="http://schemas.microsoft.com/office/powerpoint/2010/main" val="1253287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DB3FD-EAEF-42D5-916E-DCF839E86FFE}" type="slidenum">
              <a:rPr lang="en-GB"/>
              <a:pPr/>
              <a:t>39</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GB" b="1" dirty="0"/>
              <a:t>Example </a:t>
            </a:r>
            <a:endParaRPr lang="en-GB" dirty="0"/>
          </a:p>
          <a:p>
            <a:r>
              <a:rPr lang="en-GB" dirty="0"/>
              <a:t>This example shows some of the economic and social benefits of a particular sustainable energy </a:t>
            </a:r>
            <a:r>
              <a:rPr lang="en-GB" dirty="0" smtClean="0"/>
              <a:t>project. Local </a:t>
            </a:r>
            <a:r>
              <a:rPr lang="en-GB" dirty="0"/>
              <a:t>wood-fuel producers have long-term contracts. This is a huge investment in the local economy. Suffolk estimates that in East Anglia about 40 jobs have been created through the biomass wood fuel industry in the last three to four years</a:t>
            </a:r>
            <a:r>
              <a:rPr lang="en-GB" dirty="0" smtClean="0"/>
              <a:t>.</a:t>
            </a:r>
            <a:r>
              <a:rPr lang="en-GB" baseline="0" dirty="0" smtClean="0"/>
              <a:t> By ensuring fuel is sourced locally to where it is consumed, the greater the carbon emissions saving due to reduced transport requirements.</a:t>
            </a:r>
            <a:endParaRPr lang="en-GB" dirty="0"/>
          </a:p>
          <a:p>
            <a:endParaRPr lang="en-GB" dirty="0"/>
          </a:p>
          <a:p>
            <a:r>
              <a:rPr lang="en-GB" dirty="0"/>
              <a:t>Sarah Gallagher, Head Teacher of </a:t>
            </a:r>
            <a:r>
              <a:rPr lang="en-GB" dirty="0" err="1"/>
              <a:t>Rendlesham</a:t>
            </a:r>
            <a:r>
              <a:rPr lang="en-GB" dirty="0"/>
              <a:t> Primary School that was built with a biomass boiler, said: </a:t>
            </a:r>
          </a:p>
          <a:p>
            <a:r>
              <a:rPr lang="en-GB" dirty="0"/>
              <a:t>“When we set up the school what interested me was the teaching and learning aspects. I knew that we’d have a woodchip burner and that seemed a good thing for a modern school. It helps us when we talk about being eco – we have a garden and we talk about turning the lights off – so it fits in with that. I suppose it opens the children’s eyes a little bit. It’s a little window in.”</a:t>
            </a:r>
          </a:p>
          <a:p>
            <a:endParaRPr lang="en-GB" dirty="0"/>
          </a:p>
          <a:p>
            <a:r>
              <a:rPr lang="en-GB" dirty="0"/>
              <a:t>The schools needed to apply for planning permission for the new woodchip boiler and any associated development. In some schools this involved replacing paved areas and service connections.</a:t>
            </a:r>
          </a:p>
        </p:txBody>
      </p:sp>
    </p:spTree>
    <p:extLst>
      <p:ext uri="{BB962C8B-B14F-4D97-AF65-F5344CB8AC3E}">
        <p14:creationId xmlns:p14="http://schemas.microsoft.com/office/powerpoint/2010/main" val="4115403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DB3FD-EAEF-42D5-916E-DCF839E86FFE}" type="slidenum">
              <a:rPr lang="en-GB"/>
              <a:pPr/>
              <a:t>40</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GB" b="1" dirty="0"/>
              <a:t>Example </a:t>
            </a:r>
            <a:endParaRPr lang="en-GB" dirty="0" smtClean="0"/>
          </a:p>
          <a:p>
            <a:r>
              <a:rPr lang="en-GB" dirty="0" smtClean="0"/>
              <a:t>The </a:t>
            </a:r>
            <a:r>
              <a:rPr lang="en-GB" dirty="0" err="1" smtClean="0"/>
              <a:t>Torrs</a:t>
            </a:r>
            <a:r>
              <a:rPr lang="en-GB" dirty="0" smtClean="0"/>
              <a:t> Hydro New Mills hydropower turbine is an </a:t>
            </a:r>
            <a:r>
              <a:rPr lang="en-GB" dirty="0" err="1" smtClean="0"/>
              <a:t>archimedes</a:t>
            </a:r>
            <a:r>
              <a:rPr lang="en-GB" dirty="0" smtClean="0"/>
              <a:t> screw turbine with a rating of 63kW. The project was launched in 2007 with the installation </a:t>
            </a:r>
            <a:r>
              <a:rPr lang="en-GB" dirty="0" err="1" smtClean="0"/>
              <a:t>occuring</a:t>
            </a:r>
            <a:r>
              <a:rPr lang="en-GB" dirty="0" smtClean="0"/>
              <a:t> in September 2008, once planning permission and the relevant permissions and licenses were obtained from the Environment Agency.</a:t>
            </a:r>
          </a:p>
          <a:p>
            <a:endParaRPr lang="en-GB" b="1" dirty="0" smtClean="0"/>
          </a:p>
          <a:p>
            <a:r>
              <a:rPr lang="en-GB" b="1" dirty="0" smtClean="0"/>
              <a:t>Community Benefits</a:t>
            </a:r>
          </a:p>
          <a:p>
            <a:r>
              <a:rPr lang="en-GB" dirty="0" smtClean="0"/>
              <a:t>In total, the scheme cost around £330 000. A community share issue raised over £125 000, with grant funding providing another £165 000. The shareholders are mostly local people and businesses plus people from further afield who wish to support renewable energy schemes. Around 230 shareholders own the scheme, via an Industrial Provident Society (IPS). Each year, events are run for people and local school children to learn more of the scheme and are well attended. This pioneering scheme has generated nationwide interest and has put New Mills on the map. Shareholders can received interest on their shares, but the majority of the profits from the scheme will fund a community grants programme.</a:t>
            </a:r>
          </a:p>
          <a:p>
            <a:endParaRPr lang="en-GB" dirty="0"/>
          </a:p>
        </p:txBody>
      </p:sp>
    </p:spTree>
    <p:extLst>
      <p:ext uri="{BB962C8B-B14F-4D97-AF65-F5344CB8AC3E}">
        <p14:creationId xmlns:p14="http://schemas.microsoft.com/office/powerpoint/2010/main" val="1913872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The impacts of climate change are increasingly</a:t>
            </a:r>
            <a:r>
              <a:rPr lang="en-GB" baseline="0" dirty="0" smtClean="0"/>
              <a:t> being felt in our daily lives</a:t>
            </a:r>
            <a:r>
              <a:rPr lang="en-GB" dirty="0" smtClean="0"/>
              <a:t>. Plus, reducing</a:t>
            </a:r>
            <a:r>
              <a:rPr lang="en-GB" baseline="0" dirty="0" smtClean="0"/>
              <a:t> the impacts of climate change (for instance increasing energy efficiency) may address </a:t>
            </a:r>
            <a:r>
              <a:rPr lang="en-GB" dirty="0" smtClean="0"/>
              <a:t>other issues in your area (such as fuel poverty) which diminish the quality of life of local residents. </a:t>
            </a:r>
          </a:p>
          <a:p>
            <a:endParaRPr lang="en-GB" b="0" i="0" baseline="0" dirty="0" smtClean="0"/>
          </a:p>
          <a:p>
            <a:r>
              <a:rPr lang="en-GB" b="0" i="0" baseline="0" dirty="0" smtClean="0"/>
              <a:t>The change many of us associate with climate change is rising sea levels, but temperature increases will also cause the UK to have wetter winters – resulting in greater flooding – and dryer summers, resulting in drought. </a:t>
            </a:r>
          </a:p>
          <a:p>
            <a:endParaRPr lang="en-GB" dirty="0" smtClean="0"/>
          </a:p>
          <a:p>
            <a:r>
              <a:rPr lang="en-GB" dirty="0" smtClean="0"/>
              <a:t>These personal issues arise from the negative impacts of climate change, due to:</a:t>
            </a:r>
          </a:p>
          <a:p>
            <a:pPr lvl="1"/>
            <a:r>
              <a:rPr lang="en-GB" dirty="0" smtClean="0"/>
              <a:t>increased flood risk </a:t>
            </a:r>
          </a:p>
          <a:p>
            <a:pPr lvl="1"/>
            <a:r>
              <a:rPr lang="en-GB" dirty="0" smtClean="0"/>
              <a:t>heat waves and other extreme weather events </a:t>
            </a:r>
          </a:p>
          <a:p>
            <a:pPr lvl="1"/>
            <a:r>
              <a:rPr lang="en-GB" dirty="0" smtClean="0"/>
              <a:t>an increase in the urban heat island effect </a:t>
            </a:r>
          </a:p>
          <a:p>
            <a:pPr lvl="1"/>
            <a:r>
              <a:rPr lang="en-GB" dirty="0" smtClean="0"/>
              <a:t>increased health risks for vulnerable groups, including the elderly.</a:t>
            </a:r>
          </a:p>
          <a:p>
            <a:pPr lvl="1"/>
            <a:r>
              <a:rPr lang="en-GB" dirty="0" smtClean="0"/>
              <a:t>Potential for coastal erosion from sea level rise</a:t>
            </a:r>
          </a:p>
          <a:p>
            <a:endParaRPr lang="en-GB" dirty="0" smtClean="0"/>
          </a:p>
          <a:p>
            <a:r>
              <a:rPr lang="en-GB" dirty="0" smtClean="0"/>
              <a:t>Which of these could cause issues for residents in your area? </a:t>
            </a:r>
            <a:r>
              <a:rPr lang="en-GB" baseline="0" dirty="0" smtClean="0"/>
              <a:t>Do you have low lying areas, or even flood plains, that could be impacted by flooding? Are there homes in your community that have been known to flood already? What would happen if your area experienced a drought or heat-wave? Is there agriculture that could be affected, or would people be unable to work due to buildings over-heating?</a:t>
            </a:r>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4</a:t>
            </a:fld>
            <a:endParaRPr lang="en-GB"/>
          </a:p>
        </p:txBody>
      </p:sp>
    </p:spTree>
    <p:extLst>
      <p:ext uri="{BB962C8B-B14F-4D97-AF65-F5344CB8AC3E}">
        <p14:creationId xmlns:p14="http://schemas.microsoft.com/office/powerpoint/2010/main" val="2779940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the renewable</a:t>
            </a:r>
            <a:r>
              <a:rPr lang="en-GB" baseline="0" dirty="0" smtClean="0"/>
              <a:t> energy project has funded further renewable energy and energy efficiency improvements, has built capacity in the community and increased community resilience, and funded community infrastructure.</a:t>
            </a:r>
            <a:r>
              <a:rPr lang="en-GB" dirty="0" smtClean="0"/>
              <a:t>  </a:t>
            </a:r>
          </a:p>
          <a:p>
            <a:endParaRPr lang="en-GB" baseline="0" dirty="0" smtClean="0"/>
          </a:p>
          <a:p>
            <a:r>
              <a:rPr lang="en-GB" dirty="0" smtClean="0"/>
              <a:t>Shared ownership of renewable energy has the potential to have a multiplier effect, unlocking  really significant community benefits.</a:t>
            </a:r>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C9DA060-C4EF-40AC-90DF-DC161FB44436}" type="slidenum">
              <a:rPr lang="en-GB" smtClean="0"/>
              <a:pPr/>
              <a:t>41</a:t>
            </a:fld>
            <a:endParaRPr lang="en-GB"/>
          </a:p>
        </p:txBody>
      </p:sp>
    </p:spTree>
    <p:extLst>
      <p:ext uri="{BB962C8B-B14F-4D97-AF65-F5344CB8AC3E}">
        <p14:creationId xmlns:p14="http://schemas.microsoft.com/office/powerpoint/2010/main" val="28725087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TCPA SPECIAL project information</a:t>
            </a:r>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42</a:t>
            </a:fld>
            <a:endParaRPr lang="en-GB"/>
          </a:p>
        </p:txBody>
      </p:sp>
    </p:spTree>
    <p:extLst>
      <p:ext uri="{BB962C8B-B14F-4D97-AF65-F5344CB8AC3E}">
        <p14:creationId xmlns:p14="http://schemas.microsoft.com/office/powerpoint/2010/main" val="37248104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55613">
              <a:spcBef>
                <a:spcPct val="0"/>
              </a:spcBef>
              <a:defRPr/>
            </a:pPr>
            <a:r>
              <a:rPr lang="en-GB" dirty="0"/>
              <a:t>This is an excellent example of positive planning for renewable </a:t>
            </a:r>
            <a:r>
              <a:rPr lang="en-GB" dirty="0" smtClean="0"/>
              <a:t>energy.</a:t>
            </a:r>
            <a:endParaRPr lang="en-GB" dirty="0"/>
          </a:p>
          <a:p>
            <a:pPr marL="0" lvl="1" defTabSz="955613">
              <a:spcBef>
                <a:spcPct val="0"/>
              </a:spcBef>
              <a:defRPr/>
            </a:pPr>
            <a:endParaRPr lang="en-GB" altLang="en-US" sz="2900" dirty="0"/>
          </a:p>
          <a:p>
            <a:pPr eaLnBrk="1" hangingPunct="1">
              <a:spcBef>
                <a:spcPct val="0"/>
              </a:spcBef>
            </a:pPr>
            <a:r>
              <a:rPr lang="en-GB" dirty="0" smtClean="0"/>
              <a:t>From a toxic waste landfill site to prime example of renewable energy generation: the </a:t>
            </a:r>
            <a:r>
              <a:rPr lang="en-GB" dirty="0" err="1" smtClean="0"/>
              <a:t>Georgswerder</a:t>
            </a:r>
            <a:r>
              <a:rPr lang="en-GB" dirty="0" smtClean="0"/>
              <a:t> landfill site has been transformed into a renewable energy hill as part of the </a:t>
            </a:r>
            <a:r>
              <a:rPr lang="en-GB" dirty="0" err="1" smtClean="0"/>
              <a:t>Internationale</a:t>
            </a:r>
            <a:r>
              <a:rPr lang="en-GB" dirty="0" smtClean="0"/>
              <a:t> </a:t>
            </a:r>
            <a:r>
              <a:rPr lang="en-GB" dirty="0" err="1" smtClean="0"/>
              <a:t>Bauausstellung</a:t>
            </a:r>
            <a:r>
              <a:rPr lang="en-GB" dirty="0" smtClean="0"/>
              <a:t> IBA Hamburg (International Building Exhibition). It supplies around 4000 households with electricity using wind power and solar energy alone, and is being made accessible to the public as a vantage point</a:t>
            </a:r>
            <a:r>
              <a:rPr lang="en-GB" baseline="0" dirty="0" smtClean="0"/>
              <a:t> over the city.</a:t>
            </a:r>
          </a:p>
          <a:p>
            <a:pPr eaLnBrk="1" hangingPunct="1">
              <a:spcBef>
                <a:spcPct val="0"/>
              </a:spcBef>
            </a:pPr>
            <a:endParaRPr lang="en-GB" altLang="en-US" baseline="0" dirty="0" smtClean="0"/>
          </a:p>
          <a:p>
            <a:r>
              <a:rPr lang="en-GB" dirty="0" smtClean="0"/>
              <a:t>The</a:t>
            </a:r>
            <a:r>
              <a:rPr lang="en-GB" baseline="0" dirty="0" smtClean="0"/>
              <a:t> project has integrated both adaptation and mitigation measures. </a:t>
            </a:r>
          </a:p>
          <a:p>
            <a:r>
              <a:rPr lang="en-GB" baseline="0" dirty="0" smtClean="0"/>
              <a:t>n addition to the energy generation, it provides public access to a large 20ha park including a raised walkway that provides views over the city. New habitats - meadows and woodland - have also been integrates to enhance biodiversity. </a:t>
            </a:r>
          </a:p>
          <a:p>
            <a:pPr eaLnBrk="1" hangingPunct="1">
              <a:spcBef>
                <a:spcPct val="0"/>
              </a:spcBef>
            </a:pPr>
            <a:endParaRPr lang="en-GB" altLang="en-US" dirty="0" smtClean="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76435" indent="-298629">
              <a:defRPr>
                <a:solidFill>
                  <a:schemeClr val="tx1"/>
                </a:solidFill>
                <a:latin typeface="Calibri" pitchFamily="34" charset="0"/>
              </a:defRPr>
            </a:lvl2pPr>
            <a:lvl3pPr marL="1194517" indent="-238904">
              <a:defRPr>
                <a:solidFill>
                  <a:schemeClr val="tx1"/>
                </a:solidFill>
                <a:latin typeface="Calibri" pitchFamily="34" charset="0"/>
              </a:defRPr>
            </a:lvl3pPr>
            <a:lvl4pPr marL="1672324" indent="-238904">
              <a:defRPr>
                <a:solidFill>
                  <a:schemeClr val="tx1"/>
                </a:solidFill>
                <a:latin typeface="Calibri" pitchFamily="34" charset="0"/>
              </a:defRPr>
            </a:lvl4pPr>
            <a:lvl5pPr marL="2150130" indent="-238904">
              <a:defRPr>
                <a:solidFill>
                  <a:schemeClr val="tx1"/>
                </a:solidFill>
                <a:latin typeface="Calibri" pitchFamily="34" charset="0"/>
              </a:defRPr>
            </a:lvl5pPr>
            <a:lvl6pPr marL="2627937" indent="-238904" fontAlgn="base">
              <a:spcBef>
                <a:spcPct val="0"/>
              </a:spcBef>
              <a:spcAft>
                <a:spcPct val="0"/>
              </a:spcAft>
              <a:defRPr>
                <a:solidFill>
                  <a:schemeClr val="tx1"/>
                </a:solidFill>
                <a:latin typeface="Calibri" pitchFamily="34" charset="0"/>
              </a:defRPr>
            </a:lvl6pPr>
            <a:lvl7pPr marL="3105743" indent="-238904" fontAlgn="base">
              <a:spcBef>
                <a:spcPct val="0"/>
              </a:spcBef>
              <a:spcAft>
                <a:spcPct val="0"/>
              </a:spcAft>
              <a:defRPr>
                <a:solidFill>
                  <a:schemeClr val="tx1"/>
                </a:solidFill>
                <a:latin typeface="Calibri" pitchFamily="34" charset="0"/>
              </a:defRPr>
            </a:lvl7pPr>
            <a:lvl8pPr marL="3583550" indent="-238904" fontAlgn="base">
              <a:spcBef>
                <a:spcPct val="0"/>
              </a:spcBef>
              <a:spcAft>
                <a:spcPct val="0"/>
              </a:spcAft>
              <a:defRPr>
                <a:solidFill>
                  <a:schemeClr val="tx1"/>
                </a:solidFill>
                <a:latin typeface="Calibri" pitchFamily="34" charset="0"/>
              </a:defRPr>
            </a:lvl8pPr>
            <a:lvl9pPr marL="4061356" indent="-23890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083C46C-532C-4178-A01B-AF56BA5BCCED}" type="slidenum">
              <a:rPr lang="en-GB" altLang="en-US" smtClean="0"/>
              <a:pPr fontAlgn="base">
                <a:spcBef>
                  <a:spcPct val="0"/>
                </a:spcBef>
                <a:spcAft>
                  <a:spcPct val="0"/>
                </a:spcAft>
                <a:defRPr/>
              </a:pPr>
              <a:t>43</a:t>
            </a:fld>
            <a:endParaRPr lang="en-GB" altLang="en-US" smtClean="0"/>
          </a:p>
        </p:txBody>
      </p:sp>
    </p:spTree>
    <p:extLst>
      <p:ext uri="{BB962C8B-B14F-4D97-AF65-F5344CB8AC3E}">
        <p14:creationId xmlns:p14="http://schemas.microsoft.com/office/powerpoint/2010/main" val="3123127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TCPA</a:t>
            </a:r>
            <a:endParaRPr lang="en-GB" dirty="0"/>
          </a:p>
        </p:txBody>
      </p:sp>
      <p:sp>
        <p:nvSpPr>
          <p:cNvPr id="4" name="Slide Number Placeholder 3"/>
          <p:cNvSpPr>
            <a:spLocks noGrp="1"/>
          </p:cNvSpPr>
          <p:nvPr>
            <p:ph type="sldNum" sz="quarter" idx="10"/>
          </p:nvPr>
        </p:nvSpPr>
        <p:spPr/>
        <p:txBody>
          <a:bodyPr/>
          <a:lstStyle/>
          <a:p>
            <a:fld id="{06984C84-8736-4AA7-9556-8802079EC879}" type="slidenum">
              <a:rPr lang="en-GB" smtClean="0"/>
              <a:pPr/>
              <a:t>44</a:t>
            </a:fld>
            <a:endParaRPr lang="en-GB"/>
          </a:p>
        </p:txBody>
      </p:sp>
    </p:spTree>
    <p:extLst>
      <p:ext uri="{BB962C8B-B14F-4D97-AF65-F5344CB8AC3E}">
        <p14:creationId xmlns:p14="http://schemas.microsoft.com/office/powerpoint/2010/main" val="17445154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97EC1-12B5-4242-A839-88B5F63378F6}" type="slidenum">
              <a:rPr lang="en-GB"/>
              <a:pPr/>
              <a:t>47</a:t>
            </a:fld>
            <a:endParaRPr lang="en-GB"/>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679768" y="4715155"/>
            <a:ext cx="5438140" cy="4928684"/>
          </a:xfrm>
        </p:spPr>
        <p:txBody>
          <a:bodyPr/>
          <a:lstStyle/>
          <a:p>
            <a:pPr>
              <a:lnSpc>
                <a:spcPct val="80000"/>
              </a:lnSpc>
            </a:pPr>
            <a:r>
              <a:rPr lang="en-GB" sz="800" b="1" dirty="0"/>
              <a:t>Conclusions</a:t>
            </a:r>
            <a:endParaRPr lang="en-GB" sz="800" dirty="0"/>
          </a:p>
          <a:p>
            <a:pPr>
              <a:lnSpc>
                <a:spcPct val="80000"/>
              </a:lnSpc>
            </a:pPr>
            <a:r>
              <a:rPr lang="en-GB" sz="800" dirty="0"/>
              <a:t>Making decisions on renewable energy is not straightforward or simple. Your role is to balance the competing demands and conflicting priorities and reach a decision.</a:t>
            </a:r>
          </a:p>
          <a:p>
            <a:pPr>
              <a:lnSpc>
                <a:spcPct val="80000"/>
              </a:lnSpc>
            </a:pPr>
            <a:r>
              <a:rPr lang="en-GB" sz="800" dirty="0"/>
              <a:t>Here are a few things to keep in mind:</a:t>
            </a:r>
          </a:p>
          <a:p>
            <a:pPr>
              <a:lnSpc>
                <a:spcPct val="80000"/>
              </a:lnSpc>
            </a:pPr>
            <a:endParaRPr lang="en-GB" sz="800" b="1" dirty="0" smtClean="0"/>
          </a:p>
          <a:p>
            <a:pPr>
              <a:lnSpc>
                <a:spcPct val="80000"/>
              </a:lnSpc>
            </a:pPr>
            <a:r>
              <a:rPr lang="en-GB" sz="800" b="1" dirty="0" smtClean="0"/>
              <a:t>Is the local plan up to date?</a:t>
            </a:r>
            <a:endParaRPr lang="en-GB" sz="800" dirty="0" smtClean="0"/>
          </a:p>
          <a:p>
            <a:pPr>
              <a:lnSpc>
                <a:spcPct val="80000"/>
              </a:lnSpc>
              <a:buFontTx/>
              <a:buChar char="•"/>
            </a:pPr>
            <a:r>
              <a:rPr lang="en-GB" sz="800" dirty="0" smtClean="0"/>
              <a:t>Have things moved on since it was adopted? </a:t>
            </a:r>
          </a:p>
          <a:p>
            <a:pPr>
              <a:lnSpc>
                <a:spcPct val="80000"/>
              </a:lnSpc>
              <a:buFontTx/>
              <a:buChar char="•"/>
            </a:pPr>
            <a:r>
              <a:rPr lang="en-GB" sz="800" dirty="0" smtClean="0"/>
              <a:t>Is there national policy that should be considered on this issue?</a:t>
            </a:r>
          </a:p>
          <a:p>
            <a:pPr>
              <a:lnSpc>
                <a:spcPct val="80000"/>
              </a:lnSpc>
              <a:buFontTx/>
              <a:buChar char="•"/>
            </a:pPr>
            <a:r>
              <a:rPr lang="en-GB" sz="800" dirty="0" smtClean="0"/>
              <a:t> Does </a:t>
            </a:r>
            <a:r>
              <a:rPr lang="en-GB" sz="800" dirty="0"/>
              <a:t>your local plan have targets in relation to renewable energy? </a:t>
            </a:r>
            <a:r>
              <a:rPr lang="en-GB" sz="800" dirty="0" smtClean="0"/>
              <a:t>Could you set some to work towards?</a:t>
            </a:r>
          </a:p>
          <a:p>
            <a:pPr marL="171450" indent="-171450">
              <a:lnSpc>
                <a:spcPct val="80000"/>
              </a:lnSpc>
              <a:buFont typeface="Arial" panose="020B0604020202020204" pitchFamily="34" charset="0"/>
              <a:buChar char="•"/>
            </a:pPr>
            <a:r>
              <a:rPr lang="en-GB" sz="800" dirty="0" smtClean="0"/>
              <a:t>How much installed renewable energy capacity has been installed in your district?  Has your district </a:t>
            </a:r>
            <a:r>
              <a:rPr lang="en-GB" sz="800" i="1" dirty="0" smtClean="0"/>
              <a:t>done its ‘share</a:t>
            </a:r>
            <a:r>
              <a:rPr lang="en-GB" sz="800" dirty="0" smtClean="0"/>
              <a:t>’?  (The National Planning Policy Framework stresses the responsibility on </a:t>
            </a:r>
            <a:r>
              <a:rPr lang="en-GB" sz="800" b="1" i="1" dirty="0" smtClean="0"/>
              <a:t>all  </a:t>
            </a:r>
            <a:r>
              <a:rPr lang="en-GB" sz="800" dirty="0" smtClean="0"/>
              <a:t>communities to contribute to energy generation from renewable or low carbon sources.) </a:t>
            </a:r>
          </a:p>
          <a:p>
            <a:pPr marL="171450" indent="-171450">
              <a:lnSpc>
                <a:spcPct val="80000"/>
              </a:lnSpc>
              <a:buFont typeface="Arial" panose="020B0604020202020204" pitchFamily="34" charset="0"/>
              <a:buChar char="•"/>
            </a:pPr>
            <a:r>
              <a:rPr lang="en-GB" sz="800" dirty="0" smtClean="0"/>
              <a:t>Do the characteristics of your district mean you can take more?</a:t>
            </a:r>
          </a:p>
          <a:p>
            <a:pPr>
              <a:lnSpc>
                <a:spcPct val="80000"/>
              </a:lnSpc>
              <a:buFontTx/>
              <a:buChar char="•"/>
            </a:pPr>
            <a:endParaRPr lang="en-GB" sz="800" dirty="0"/>
          </a:p>
          <a:p>
            <a:pPr>
              <a:lnSpc>
                <a:spcPct val="80000"/>
              </a:lnSpc>
            </a:pPr>
            <a:r>
              <a:rPr lang="en-GB" sz="800" b="1" dirty="0" smtClean="0"/>
              <a:t>What </a:t>
            </a:r>
            <a:r>
              <a:rPr lang="en-GB" sz="800" b="1" dirty="0"/>
              <a:t>are the environmental, </a:t>
            </a:r>
            <a:r>
              <a:rPr lang="en-GB" sz="800" b="1" dirty="0" smtClean="0"/>
              <a:t>landscape social </a:t>
            </a:r>
            <a:r>
              <a:rPr lang="en-GB" sz="800" b="1" dirty="0"/>
              <a:t>and economic impacts of the proposal?</a:t>
            </a:r>
            <a:endParaRPr lang="en-GB" sz="800" dirty="0"/>
          </a:p>
          <a:p>
            <a:pPr>
              <a:lnSpc>
                <a:spcPct val="80000"/>
              </a:lnSpc>
              <a:buFontTx/>
              <a:buChar char="•"/>
            </a:pPr>
            <a:r>
              <a:rPr lang="en-GB" sz="800" dirty="0" smtClean="0"/>
              <a:t> Is </a:t>
            </a:r>
            <a:r>
              <a:rPr lang="en-GB" sz="800" dirty="0"/>
              <a:t>the proposal going to result in social or economic benefits as well as carbon </a:t>
            </a:r>
            <a:r>
              <a:rPr lang="en-GB" sz="800" dirty="0" smtClean="0"/>
              <a:t>reductions? </a:t>
            </a:r>
            <a:r>
              <a:rPr lang="en-GB" sz="800" dirty="0"/>
              <a:t>Are you considering those</a:t>
            </a:r>
            <a:r>
              <a:rPr lang="en-GB" sz="800" dirty="0" smtClean="0"/>
              <a:t>?</a:t>
            </a:r>
          </a:p>
          <a:p>
            <a:pPr>
              <a:lnSpc>
                <a:spcPct val="80000"/>
              </a:lnSpc>
              <a:buFontTx/>
              <a:buChar char="•"/>
            </a:pPr>
            <a:r>
              <a:rPr lang="en-GB" sz="800" dirty="0" smtClean="0"/>
              <a:t> Can measures be put in place to mitigate visual impacts – e.g. Reinforcing hedges to screen a solar farm, undergrounding cables?</a:t>
            </a:r>
            <a:endParaRPr lang="en-GB" sz="800" dirty="0"/>
          </a:p>
          <a:p>
            <a:pPr>
              <a:lnSpc>
                <a:spcPct val="80000"/>
              </a:lnSpc>
              <a:buFontTx/>
              <a:buChar char="•"/>
            </a:pPr>
            <a:r>
              <a:rPr lang="en-GB" sz="800" dirty="0" smtClean="0"/>
              <a:t> What </a:t>
            </a:r>
            <a:r>
              <a:rPr lang="en-GB" sz="800" dirty="0"/>
              <a:t>weight do you give to a national organisation like the Victorian Society. </a:t>
            </a:r>
            <a:r>
              <a:rPr lang="en-GB" sz="800" dirty="0" smtClean="0"/>
              <a:t>Perhaps </a:t>
            </a:r>
            <a:r>
              <a:rPr lang="en-GB" sz="800" dirty="0"/>
              <a:t>the income from the solar panels could be used to keep the listed building in good condition. That would make it an enabling development.</a:t>
            </a:r>
            <a:endParaRPr lang="en-GB" sz="800" b="1" dirty="0"/>
          </a:p>
          <a:p>
            <a:pPr>
              <a:lnSpc>
                <a:spcPct val="80000"/>
              </a:lnSpc>
            </a:pPr>
            <a:endParaRPr lang="en-GB" sz="800" b="1" dirty="0" smtClean="0"/>
          </a:p>
          <a:p>
            <a:pPr>
              <a:lnSpc>
                <a:spcPct val="80000"/>
              </a:lnSpc>
            </a:pPr>
            <a:r>
              <a:rPr lang="en-GB" sz="800" b="1" dirty="0" smtClean="0"/>
              <a:t>Have you given appropriate weight to the benefits of the development?</a:t>
            </a:r>
          </a:p>
          <a:p>
            <a:pPr>
              <a:lnSpc>
                <a:spcPct val="80000"/>
              </a:lnSpc>
              <a:buFontTx/>
              <a:buChar char="•"/>
            </a:pPr>
            <a:r>
              <a:rPr lang="en-GB" sz="800" dirty="0" smtClean="0"/>
              <a:t> Is there a strong local drive for the project? What are the applicants goals?</a:t>
            </a:r>
          </a:p>
          <a:p>
            <a:pPr>
              <a:lnSpc>
                <a:spcPct val="80000"/>
              </a:lnSpc>
              <a:buFontTx/>
              <a:buChar char="•"/>
            </a:pPr>
            <a:r>
              <a:rPr lang="en-GB" sz="800" dirty="0" smtClean="0"/>
              <a:t> What are the ownership arrangements of the project?  Will it deliver ongoing community benefits or unlock further carbon saving initiatives?</a:t>
            </a:r>
          </a:p>
          <a:p>
            <a:pPr>
              <a:lnSpc>
                <a:spcPct val="80000"/>
              </a:lnSpc>
              <a:buFontTx/>
              <a:buChar char="•"/>
            </a:pPr>
            <a:r>
              <a:rPr lang="en-GB" sz="800" dirty="0" smtClean="0"/>
              <a:t> Is the use temporary in nature? For instance a solar farm will mean the land can’t be farmed for arable purposes during the lease (normally 25 years), but the land can be fully reinstated used again for arable agriculture in the future, and can be grazed throughout the life of the solar farm.  How should the “</a:t>
            </a:r>
            <a:r>
              <a:rPr lang="en-GB" sz="800" i="1" dirty="0" smtClean="0"/>
              <a:t>loss” </a:t>
            </a:r>
            <a:r>
              <a:rPr lang="en-GB" sz="800" dirty="0" smtClean="0"/>
              <a:t>of agricultural land be viewed in this context?</a:t>
            </a:r>
          </a:p>
          <a:p>
            <a:pPr>
              <a:lnSpc>
                <a:spcPct val="80000"/>
              </a:lnSpc>
              <a:buFontTx/>
              <a:buChar char="•"/>
            </a:pPr>
            <a:r>
              <a:rPr lang="en-GB" sz="800" dirty="0" smtClean="0"/>
              <a:t> What were the factors on the other side of this decision? A conservation officer has commented on the detrimental heritage impacts of the development. Does your authority have a sustainability officer that could champion the other side of the story? </a:t>
            </a:r>
          </a:p>
          <a:p>
            <a:pPr>
              <a:lnSpc>
                <a:spcPct val="80000"/>
              </a:lnSpc>
              <a:buFontTx/>
              <a:buChar char="•"/>
            </a:pPr>
            <a:endParaRPr lang="en-GB" sz="800" dirty="0" smtClean="0"/>
          </a:p>
          <a:p>
            <a:pPr>
              <a:lnSpc>
                <a:spcPct val="80000"/>
              </a:lnSpc>
            </a:pPr>
            <a:r>
              <a:rPr lang="en-GB" sz="800" b="1" dirty="0" smtClean="0"/>
              <a:t>Can </a:t>
            </a:r>
            <a:r>
              <a:rPr lang="en-GB" sz="800" b="1" dirty="0"/>
              <a:t>the </a:t>
            </a:r>
            <a:r>
              <a:rPr lang="en-GB" sz="800" b="1" dirty="0" smtClean="0"/>
              <a:t>impact </a:t>
            </a:r>
            <a:r>
              <a:rPr lang="en-GB" sz="800" b="1" dirty="0"/>
              <a:t>be minimised through conditions?</a:t>
            </a:r>
            <a:endParaRPr lang="en-GB" sz="800" dirty="0"/>
          </a:p>
          <a:p>
            <a:pPr>
              <a:lnSpc>
                <a:spcPct val="80000"/>
              </a:lnSpc>
              <a:buFontTx/>
              <a:buChar char="•"/>
            </a:pPr>
            <a:r>
              <a:rPr lang="en-GB" sz="800" dirty="0" smtClean="0"/>
              <a:t> A </a:t>
            </a:r>
            <a:r>
              <a:rPr lang="en-GB" sz="800" dirty="0"/>
              <a:t>listed building in a conservation area may seem like a very difficult place to put solar panels. But </a:t>
            </a:r>
            <a:r>
              <a:rPr lang="en-GB" sz="800" dirty="0" smtClean="0"/>
              <a:t> could the proposal be modified to ensure </a:t>
            </a:r>
            <a:r>
              <a:rPr lang="en-GB" sz="800" dirty="0"/>
              <a:t>the visual impact of the panels is minimised?</a:t>
            </a:r>
          </a:p>
          <a:p>
            <a:pPr>
              <a:lnSpc>
                <a:spcPct val="80000"/>
              </a:lnSpc>
              <a:buFontTx/>
              <a:buChar char="•"/>
            </a:pPr>
            <a:r>
              <a:rPr lang="en-GB" sz="800" dirty="0"/>
              <a:t>You could use a condition to remove the panels in 10-20 years time or only give consent for that period.</a:t>
            </a:r>
          </a:p>
          <a:p>
            <a:pPr>
              <a:lnSpc>
                <a:spcPct val="80000"/>
              </a:lnSpc>
              <a:buFontTx/>
              <a:buChar char="•"/>
            </a:pPr>
            <a:endParaRPr lang="en-GB" sz="800" b="1" dirty="0"/>
          </a:p>
        </p:txBody>
      </p:sp>
    </p:spTree>
    <p:extLst>
      <p:ext uri="{BB962C8B-B14F-4D97-AF65-F5344CB8AC3E}">
        <p14:creationId xmlns:p14="http://schemas.microsoft.com/office/powerpoint/2010/main" val="32746973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6D329-52EB-4866-A254-54A22B251ADD}" type="slidenum">
              <a:rPr lang="en-GB"/>
              <a:pPr/>
              <a:t>48</a:t>
            </a:fld>
            <a:endParaRPr lang="en-GB"/>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3601164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Residents and Councillors have many concerns about renewable energy proposals.</a:t>
            </a:r>
            <a:r>
              <a:rPr lang="en-GB" baseline="0" dirty="0" smtClean="0"/>
              <a:t>  </a:t>
            </a:r>
          </a:p>
          <a:p>
            <a:endParaRPr lang="en-GB" baseline="0" dirty="0" smtClean="0"/>
          </a:p>
          <a:p>
            <a:r>
              <a:rPr lang="en-GB" dirty="0" smtClean="0"/>
              <a:t>National Planning Policy Framework and appeal case law defines some of these issues</a:t>
            </a:r>
            <a:r>
              <a:rPr lang="en-GB" baseline="0" dirty="0" smtClean="0"/>
              <a:t> as “material planning considerations”, i.e. legitimate considerations that can be taken into account in determining applications.  Decisions based on issues that are not “material considerations”  will be unsound, making these decisions challengeable, with the risk of costs being awarded against the Council.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49</a:t>
            </a:fld>
            <a:endParaRPr lang="en-GB"/>
          </a:p>
        </p:txBody>
      </p:sp>
    </p:spTree>
    <p:extLst>
      <p:ext uri="{BB962C8B-B14F-4D97-AF65-F5344CB8AC3E}">
        <p14:creationId xmlns:p14="http://schemas.microsoft.com/office/powerpoint/2010/main" val="38418174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E5D75636-89FF-4D23-A3FA-C992ABC226E3}" type="slidenum">
              <a:rPr lang="en-US"/>
              <a:pPr/>
              <a:t>50</a:t>
            </a:fld>
            <a:endParaRPr lang="en-US"/>
          </a:p>
        </p:txBody>
      </p:sp>
      <p:sp>
        <p:nvSpPr>
          <p:cNvPr id="80899" name="Rectangle 7"/>
          <p:cNvSpPr txBox="1">
            <a:spLocks noGrp="1" noChangeArrowheads="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87B284C5-0D07-4F19-983A-E2ACE88BA52D}" type="slidenum">
              <a:rPr lang="en-US" sz="1100"/>
              <a:pPr algn="r" defTabSz="871824"/>
              <a:t>50</a:t>
            </a:fld>
            <a:endParaRPr lang="en-US" sz="1100" dirty="0"/>
          </a:p>
        </p:txBody>
      </p:sp>
      <p:sp>
        <p:nvSpPr>
          <p:cNvPr id="80900" name="Slide Image Placeholder 1"/>
          <p:cNvSpPr>
            <a:spLocks noGrp="1" noRot="1" noChangeAspect="1" noTextEdit="1"/>
          </p:cNvSpPr>
          <p:nvPr>
            <p:ph type="sldImg"/>
          </p:nvPr>
        </p:nvSpPr>
        <p:spPr>
          <a:ln/>
        </p:spPr>
      </p:sp>
      <p:sp>
        <p:nvSpPr>
          <p:cNvPr id="80901" name="Notes Placeholder 2"/>
          <p:cNvSpPr>
            <a:spLocks noGrp="1"/>
          </p:cNvSpPr>
          <p:nvPr>
            <p:ph type="body" idx="1"/>
          </p:nvPr>
        </p:nvSpPr>
        <p:spPr>
          <a:noFill/>
        </p:spPr>
        <p:txBody>
          <a:bodyPr/>
          <a:lstStyle/>
          <a:p>
            <a:r>
              <a:rPr lang="en-GB" dirty="0" smtClean="0"/>
              <a:t>Section 4: What you can do next</a:t>
            </a:r>
          </a:p>
          <a:p>
            <a:endParaRPr lang="en-US" dirty="0" smtClean="0"/>
          </a:p>
          <a:p>
            <a:r>
              <a:rPr lang="en-US" dirty="0" smtClean="0"/>
              <a:t>You can’t do it alone:</a:t>
            </a:r>
            <a:endParaRPr lang="en-GB" dirty="0" smtClean="0"/>
          </a:p>
          <a:p>
            <a:pPr>
              <a:buFontTx/>
              <a:buChar char="•"/>
            </a:pPr>
            <a:r>
              <a:rPr lang="en-US" dirty="0" smtClean="0"/>
              <a:t>build support</a:t>
            </a:r>
            <a:endParaRPr lang="en-GB" dirty="0" smtClean="0"/>
          </a:p>
          <a:p>
            <a:pPr>
              <a:buFontTx/>
              <a:buChar char="•"/>
            </a:pPr>
            <a:r>
              <a:rPr lang="en-US" dirty="0" smtClean="0"/>
              <a:t>gather and assess your evidence</a:t>
            </a:r>
            <a:endParaRPr lang="en-GB" dirty="0" smtClean="0"/>
          </a:p>
          <a:p>
            <a:pPr>
              <a:buFontTx/>
              <a:buChar char="•"/>
            </a:pPr>
            <a:r>
              <a:rPr lang="en-US" dirty="0" smtClean="0"/>
              <a:t>make key decisions about the future location and type of development</a:t>
            </a:r>
            <a:endParaRPr lang="en-GB" dirty="0" smtClean="0"/>
          </a:p>
          <a:p>
            <a:pPr>
              <a:buFontTx/>
              <a:buChar char="•"/>
            </a:pPr>
            <a:r>
              <a:rPr lang="en-US" dirty="0" smtClean="0"/>
              <a:t>set locally derived policies or implement national policy</a:t>
            </a:r>
            <a:endParaRPr lang="en-GB" dirty="0" smtClean="0"/>
          </a:p>
          <a:p>
            <a:pPr>
              <a:buFontTx/>
              <a:buChar char="•"/>
            </a:pPr>
            <a:r>
              <a:rPr lang="en-US" dirty="0" smtClean="0"/>
              <a:t>talk to partners</a:t>
            </a:r>
            <a:endParaRPr lang="en-GB" dirty="0" smtClean="0"/>
          </a:p>
          <a:p>
            <a:pPr>
              <a:buFontTx/>
              <a:buChar char="•"/>
            </a:pPr>
            <a:r>
              <a:rPr lang="en-US" dirty="0" smtClean="0"/>
              <a:t>set priorities.</a:t>
            </a:r>
          </a:p>
          <a:p>
            <a:pPr>
              <a:buFontTx/>
              <a:buChar char="•"/>
            </a:pPr>
            <a:endParaRPr lang="en-GB" dirty="0" smtClean="0"/>
          </a:p>
          <a:p>
            <a:r>
              <a:rPr lang="en-US" dirty="0" smtClean="0"/>
              <a:t>This is quite a long list of potential next steps. You may want to vary these depending on local circumstances.</a:t>
            </a:r>
          </a:p>
          <a:p>
            <a:endParaRPr lang="en-US" dirty="0" smtClean="0"/>
          </a:p>
          <a:p>
            <a:r>
              <a:rPr lang="en-US" dirty="0" smtClean="0"/>
              <a:t>As an</a:t>
            </a:r>
            <a:r>
              <a:rPr lang="en-US" baseline="0" dirty="0" smtClean="0"/>
              <a:t> example of the potential economic potential of renewable energy, Hull, an area suffering from the decline in fishing,  is reinventing itself as a renewable energy centre, operating as the base for off-shore wind farm development.  The £160m Green Port Hull project is expected to generate up to 1000 jobs in the town.</a:t>
            </a:r>
          </a:p>
          <a:p>
            <a:endParaRPr lang="en-US" baseline="0" dirty="0" smtClean="0"/>
          </a:p>
          <a:p>
            <a:r>
              <a:rPr lang="en-US" baseline="0" dirty="0" smtClean="0"/>
              <a:t>Source:  http://www.bbc.co.uk/news/uk-england-humber-28256668</a:t>
            </a:r>
          </a:p>
          <a:p>
            <a:r>
              <a:rPr lang="en-US" baseline="0" dirty="0" smtClean="0"/>
              <a:t> </a:t>
            </a:r>
            <a:endParaRPr lang="en-US" dirty="0" smtClean="0"/>
          </a:p>
        </p:txBody>
      </p:sp>
      <p:sp>
        <p:nvSpPr>
          <p:cNvPr id="80902" name="Slide Number Placeholder 3"/>
          <p:cNvSpPr txBox="1">
            <a:spLocks noGrp="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F7B513D7-E878-427A-BBD2-54388C7E6777}" type="slidenum">
              <a:rPr lang="en-GB" sz="1100">
                <a:latin typeface="Calibri" pitchFamily="34" charset="0"/>
              </a:rPr>
              <a:pPr algn="r" defTabSz="871824"/>
              <a:t>50</a:t>
            </a:fld>
            <a:endParaRPr lang="en-GB" sz="1100" dirty="0">
              <a:latin typeface="Calibri" pitchFamily="34" charset="0"/>
            </a:endParaRPr>
          </a:p>
        </p:txBody>
      </p:sp>
    </p:spTree>
    <p:extLst>
      <p:ext uri="{BB962C8B-B14F-4D97-AF65-F5344CB8AC3E}">
        <p14:creationId xmlns:p14="http://schemas.microsoft.com/office/powerpoint/2010/main" val="924587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GB" dirty="0" smtClean="0"/>
          </a:p>
        </p:txBody>
      </p:sp>
    </p:spTree>
    <p:extLst>
      <p:ext uri="{BB962C8B-B14F-4D97-AF65-F5344CB8AC3E}">
        <p14:creationId xmlns:p14="http://schemas.microsoft.com/office/powerpoint/2010/main" val="8383064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This allows councils to: </a:t>
            </a:r>
          </a:p>
          <a:p>
            <a:pPr>
              <a:buFont typeface="Arial" pitchFamily="34" charset="0"/>
              <a:buChar char="•"/>
            </a:pPr>
            <a:endParaRPr lang="en-GB" sz="1200" dirty="0" smtClean="0"/>
          </a:p>
          <a:p>
            <a:pPr marL="342900" indent="-342900">
              <a:buFont typeface="Arial" panose="020B0604020202020204" pitchFamily="34" charset="0"/>
              <a:buChar char="•"/>
            </a:pPr>
            <a:r>
              <a:rPr lang="en-GB" sz="1200" dirty="0" smtClean="0"/>
              <a:t>carry out any lawful activity; </a:t>
            </a:r>
          </a:p>
          <a:p>
            <a:pPr marL="342900" indent="-342900">
              <a:buFont typeface="Arial" panose="020B0604020202020204" pitchFamily="34" charset="0"/>
              <a:buChar char="•"/>
            </a:pPr>
            <a:r>
              <a:rPr lang="en-GB" sz="1200" dirty="0" smtClean="0"/>
              <a:t>undertake any lawful works; </a:t>
            </a:r>
          </a:p>
          <a:p>
            <a:pPr marL="342900" indent="-342900">
              <a:buFont typeface="Arial" panose="020B0604020202020204" pitchFamily="34" charset="0"/>
              <a:buChar char="•"/>
            </a:pPr>
            <a:r>
              <a:rPr lang="en-GB" sz="1200" dirty="0" smtClean="0"/>
              <a:t>operate any lawful business ; </a:t>
            </a:r>
          </a:p>
          <a:p>
            <a:pPr marL="342900" indent="-342900">
              <a:buFont typeface="Arial" panose="020B0604020202020204" pitchFamily="34" charset="0"/>
              <a:buChar char="•"/>
            </a:pPr>
            <a:r>
              <a:rPr lang="en-GB" sz="1200" dirty="0" smtClean="0"/>
              <a:t>enter into any lawful transaction.</a:t>
            </a:r>
          </a:p>
          <a:p>
            <a:endParaRPr lang="en-GB" dirty="0" smtClean="0"/>
          </a:p>
          <a:p>
            <a:r>
              <a:rPr lang="en-GB" dirty="0" smtClean="0"/>
              <a:t>The General Power of Competence offers considerable flexibility for Councils to take leadership and develop initiatives and partnerships to combat climate change and promote sustainable energy!</a:t>
            </a:r>
            <a:endParaRPr lang="en-GB"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52</a:t>
            </a:fld>
            <a:endParaRPr lang="en-GB"/>
          </a:p>
        </p:txBody>
      </p:sp>
    </p:spTree>
    <p:extLst>
      <p:ext uri="{BB962C8B-B14F-4D97-AF65-F5344CB8AC3E}">
        <p14:creationId xmlns:p14="http://schemas.microsoft.com/office/powerpoint/2010/main" val="180913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2D65EE7-F764-4603-BC34-303CA5FAF3A2}" type="slidenum">
              <a:rPr lang="en-GB"/>
              <a:pPr/>
              <a:t>5</a:t>
            </a:fld>
            <a:endParaRPr lang="en-GB"/>
          </a:p>
        </p:txBody>
      </p:sp>
      <p:sp>
        <p:nvSpPr>
          <p:cNvPr id="13314" name="Rectangle 7"/>
          <p:cNvSpPr txBox="1">
            <a:spLocks noGrp="1" noChangeArrowheads="1"/>
          </p:cNvSpPr>
          <p:nvPr/>
        </p:nvSpPr>
        <p:spPr bwMode="auto">
          <a:xfrm>
            <a:off x="3850443" y="9428584"/>
            <a:ext cx="2945660" cy="496332"/>
          </a:xfrm>
          <a:prstGeom prst="rect">
            <a:avLst/>
          </a:prstGeom>
          <a:noFill/>
          <a:ln w="9525">
            <a:noFill/>
            <a:miter lim="800000"/>
            <a:headEnd/>
            <a:tailEnd/>
          </a:ln>
        </p:spPr>
        <p:txBody>
          <a:bodyPr lIns="87172" tIns="43585" rIns="87172" bIns="43585" anchor="b"/>
          <a:lstStyle/>
          <a:p>
            <a:pPr algn="r" defTabSz="871558"/>
            <a:fld id="{562BACF2-5EFA-4DB9-AD09-D4872586B9F4}" type="slidenum">
              <a:rPr lang="en-US" sz="1200"/>
              <a:pPr algn="r" defTabSz="871558"/>
              <a:t>5</a:t>
            </a:fld>
            <a:endParaRPr lang="en-US" sz="1200"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lIns="87172" tIns="43585" rIns="87172" bIns="43585"/>
          <a:lstStyle/>
          <a:p>
            <a:r>
              <a:rPr lang="en-US" baseline="0" dirty="0" smtClean="0"/>
              <a:t>This graph shows the average cost of fuel for a home with gas central heating over the last two decades, highlighting </a:t>
            </a:r>
            <a:r>
              <a:rPr lang="en-US" dirty="0" smtClean="0"/>
              <a:t>the costs of energy are increasing</a:t>
            </a:r>
            <a:r>
              <a:rPr lang="en-US" baseline="0" dirty="0" smtClean="0"/>
              <a:t> and over the last two decades have more than doubled. This means more of a households income is spent on energy expenditure, and less is available for other things. It could mean more people are falling into fuel poverty; struggling to keep their homes warm, with cold homes potentially leading to problems with damp and heath concerns. </a:t>
            </a:r>
          </a:p>
          <a:p>
            <a:endParaRPr lang="en-US" baseline="0" dirty="0" smtClean="0"/>
          </a:p>
          <a:p>
            <a:r>
              <a:rPr lang="en-GB" dirty="0" smtClean="0"/>
              <a:t>In 2012, there</a:t>
            </a:r>
            <a:r>
              <a:rPr lang="en-GB" baseline="0" dirty="0" smtClean="0"/>
              <a:t> were </a:t>
            </a:r>
            <a:r>
              <a:rPr lang="en-GB" dirty="0" smtClean="0"/>
              <a:t>around 2.28 million households in fuel poverty in England, representing approximately 10.4 per cent of all English households. (Annual Fuel Poverty Statistics Report, 2014).</a:t>
            </a:r>
          </a:p>
          <a:p>
            <a:endParaRPr lang="en-GB" dirty="0" smtClean="0"/>
          </a:p>
          <a:p>
            <a:r>
              <a:rPr lang="en-GB" dirty="0" smtClean="0"/>
              <a:t>Energy efficiency improvements (for instance loft insulation, double glazing, internal or external wall insulation) can reduce fuel bills and reduce CO2 emissions at the same time.</a:t>
            </a:r>
            <a:endParaRPr lang="en-US" dirty="0" smtClean="0"/>
          </a:p>
        </p:txBody>
      </p:sp>
    </p:spTree>
    <p:extLst>
      <p:ext uri="{BB962C8B-B14F-4D97-AF65-F5344CB8AC3E}">
        <p14:creationId xmlns:p14="http://schemas.microsoft.com/office/powerpoint/2010/main" val="604986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97EC1-12B5-4242-A839-88B5F63378F6}" type="slidenum">
              <a:rPr lang="en-GB"/>
              <a:pPr/>
              <a:t>53</a:t>
            </a:fld>
            <a:endParaRPr lang="en-GB"/>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pPr>
              <a:lnSpc>
                <a:spcPct val="80000"/>
              </a:lnSpc>
            </a:pPr>
            <a:endParaRPr lang="en-GB" sz="800" dirty="0"/>
          </a:p>
        </p:txBody>
      </p:sp>
    </p:spTree>
    <p:extLst>
      <p:ext uri="{BB962C8B-B14F-4D97-AF65-F5344CB8AC3E}">
        <p14:creationId xmlns:p14="http://schemas.microsoft.com/office/powerpoint/2010/main" val="8762792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1E40D6D-9CEA-43E2-9DC9-AFA56AFEDF30}" type="slidenum">
              <a:rPr lang="en-GB"/>
              <a:pPr/>
              <a:t>54</a:t>
            </a:fld>
            <a:endParaRPr lang="en-GB"/>
          </a:p>
        </p:txBody>
      </p:sp>
      <p:sp>
        <p:nvSpPr>
          <p:cNvPr id="119810" name="Rectangle 7"/>
          <p:cNvSpPr txBox="1">
            <a:spLocks noGrp="1" noChangeArrowheads="1"/>
          </p:cNvSpPr>
          <p:nvPr/>
        </p:nvSpPr>
        <p:spPr bwMode="auto">
          <a:xfrm>
            <a:off x="3850443" y="9428584"/>
            <a:ext cx="2945660" cy="496332"/>
          </a:xfrm>
          <a:prstGeom prst="rect">
            <a:avLst/>
          </a:prstGeom>
          <a:noFill/>
          <a:ln w="9525">
            <a:noFill/>
            <a:miter lim="800000"/>
            <a:headEnd/>
            <a:tailEnd/>
          </a:ln>
        </p:spPr>
        <p:txBody>
          <a:bodyPr lIns="87172" tIns="43585" rIns="87172" bIns="43585" anchor="b"/>
          <a:lstStyle/>
          <a:p>
            <a:pPr algn="r" defTabSz="871558"/>
            <a:fld id="{AEBFFF62-7BBD-4D8D-978B-5BC72379EBEB}" type="slidenum">
              <a:rPr lang="en-US" sz="1200"/>
              <a:pPr algn="r" defTabSz="871558"/>
              <a:t>54</a:t>
            </a:fld>
            <a:endParaRPr lang="en-US" sz="1200"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lIns="87172" tIns="43585" rIns="87172" bIns="43585"/>
          <a:lstStyle/>
          <a:p>
            <a:r>
              <a:rPr lang="en-GB" b="1" smtClean="0"/>
              <a:t>LGA</a:t>
            </a:r>
            <a:endParaRPr lang="en-GB" dirty="0"/>
          </a:p>
          <a:p>
            <a:r>
              <a:rPr lang="en-GB" dirty="0" smtClean="0"/>
              <a:t>Compare </a:t>
            </a:r>
            <a:r>
              <a:rPr lang="en-GB" dirty="0"/>
              <a:t>Renewables </a:t>
            </a:r>
            <a:r>
              <a:rPr lang="en-GB" dirty="0" smtClean="0"/>
              <a:t>is a </a:t>
            </a:r>
            <a:r>
              <a:rPr lang="en-GB" dirty="0"/>
              <a:t>resource on the </a:t>
            </a:r>
            <a:r>
              <a:rPr lang="en-GB" dirty="0" smtClean="0"/>
              <a:t>LGA </a:t>
            </a:r>
            <a:r>
              <a:rPr lang="en-GB" dirty="0"/>
              <a:t>website that was developed specifically for councillors and senior officers. It gives you high level information about 8 sustainable energy technologies. It’s not intended as a resource for determining applications, but it will give you more information about how these technologies work.</a:t>
            </a:r>
          </a:p>
          <a:p>
            <a:endParaRPr lang="en-GB" dirty="0"/>
          </a:p>
          <a:p>
            <a:r>
              <a:rPr lang="en-GB" dirty="0"/>
              <a:t>There is also a range of information on the PAS website that you might find useful including case studies, discussion forums, publications and guidance.</a:t>
            </a:r>
          </a:p>
          <a:p>
            <a:endParaRPr lang="en-GB" dirty="0"/>
          </a:p>
        </p:txBody>
      </p:sp>
    </p:spTree>
    <p:extLst>
      <p:ext uri="{BB962C8B-B14F-4D97-AF65-F5344CB8AC3E}">
        <p14:creationId xmlns:p14="http://schemas.microsoft.com/office/powerpoint/2010/main" val="394830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13" eaLnBrk="0" hangingPunct="0">
              <a:defRPr/>
            </a:pPr>
            <a:r>
              <a:rPr lang="en-GB" altLang="en-US" dirty="0" smtClean="0"/>
              <a:t>It is very likely (&gt;90% probability) that man-made greenhouse gas emissions caused most of the observed global temperature rise since the mid 20th century,</a:t>
            </a:r>
            <a:r>
              <a:rPr lang="en-GB" altLang="en-US" baseline="0" dirty="0" smtClean="0"/>
              <a:t> a</a:t>
            </a:r>
            <a:r>
              <a:rPr lang="en-GB" altLang="en-US" dirty="0" smtClean="0"/>
              <a:t>ccording</a:t>
            </a:r>
            <a:r>
              <a:rPr lang="en-GB" altLang="en-US" baseline="0" dirty="0" smtClean="0"/>
              <a:t> to the 4</a:t>
            </a:r>
            <a:r>
              <a:rPr lang="en-GB" altLang="en-US" baseline="30000" dirty="0" smtClean="0"/>
              <a:t>th</a:t>
            </a:r>
            <a:r>
              <a:rPr lang="en-GB" altLang="en-US" baseline="0" dirty="0" smtClean="0"/>
              <a:t> and 5</a:t>
            </a:r>
            <a:r>
              <a:rPr lang="en-GB" altLang="en-US" baseline="30000" dirty="0" smtClean="0"/>
              <a:t>th</a:t>
            </a:r>
            <a:r>
              <a:rPr lang="en-GB" altLang="en-US" baseline="0" dirty="0" smtClean="0"/>
              <a:t> </a:t>
            </a:r>
            <a:r>
              <a:rPr lang="en-GB" altLang="en-US" dirty="0" smtClean="0"/>
              <a:t>IPCC </a:t>
            </a:r>
            <a:r>
              <a:rPr lang="en-GB" altLang="en-US" baseline="0" dirty="0" smtClean="0"/>
              <a:t>Assessment </a:t>
            </a:r>
            <a:r>
              <a:rPr lang="en-GB" altLang="en-US" dirty="0" smtClean="0"/>
              <a:t>Reports. </a:t>
            </a:r>
            <a:r>
              <a:rPr lang="en-GB" altLang="en-US" sz="1300" b="1" dirty="0"/>
              <a:t>Escalating green house gas emissions are linked to climatic </a:t>
            </a:r>
            <a:r>
              <a:rPr lang="en-GB" altLang="en-US" dirty="0" smtClean="0"/>
              <a:t>changes which are having</a:t>
            </a:r>
            <a:r>
              <a:rPr lang="en-GB" altLang="en-US" baseline="0" dirty="0" smtClean="0"/>
              <a:t> </a:t>
            </a:r>
            <a:r>
              <a:rPr lang="en-GB" altLang="en-US" dirty="0" smtClean="0"/>
              <a:t>impacts the natural and built</a:t>
            </a:r>
            <a:r>
              <a:rPr lang="en-GB" altLang="en-US" baseline="0" dirty="0" smtClean="0"/>
              <a:t> environments across the globe. </a:t>
            </a:r>
            <a:endParaRPr lang="en-GB" altLang="en-US" sz="1300" b="1" dirty="0"/>
          </a:p>
          <a:p>
            <a:pPr defTabSz="469512"/>
            <a:endParaRPr lang="en-GB" altLang="en-US" dirty="0" smtClean="0"/>
          </a:p>
          <a:p>
            <a:pPr defTabSz="469512">
              <a:defRPr/>
            </a:pPr>
            <a:r>
              <a:rPr lang="en-GB" altLang="en-US" baseline="0" dirty="0" smtClean="0"/>
              <a:t>Due to existing GHG </a:t>
            </a:r>
            <a:r>
              <a:rPr lang="en-GB" sz="1300" dirty="0">
                <a:solidFill>
                  <a:prstClr val="black"/>
                </a:solidFill>
              </a:rPr>
              <a:t>in the 21st century, w</a:t>
            </a:r>
            <a:r>
              <a:rPr lang="en-GB" altLang="en-US" baseline="0" dirty="0" smtClean="0"/>
              <a:t>e are already locked-in to future warming and sea level rise. </a:t>
            </a:r>
            <a:r>
              <a:rPr lang="en-GB" altLang="en-US" dirty="0" smtClean="0"/>
              <a:t>Limiting</a:t>
            </a:r>
            <a:r>
              <a:rPr lang="en-GB" altLang="en-US" baseline="0" dirty="0" smtClean="0"/>
              <a:t> climate change would require substantial (and sustained) reductions in GHG emissions which, together with adaptation, can limit climate change risks. </a:t>
            </a:r>
            <a:r>
              <a:rPr lang="en-US" sz="1300" dirty="0">
                <a:latin typeface="Arial"/>
                <a:cs typeface="Arial"/>
              </a:rPr>
              <a:t>The technologies and techniques which could be used to achieve </a:t>
            </a:r>
            <a:r>
              <a:rPr lang="en-GB" sz="1300" dirty="0">
                <a:solidFill>
                  <a:srgbClr val="FFFFFF"/>
                </a:solidFill>
                <a:latin typeface="Arial"/>
                <a:cs typeface="Arial"/>
              </a:rPr>
              <a:t>the substantial and sustained reductions in emissions that could limit likely warming to 2°C </a:t>
            </a:r>
            <a:r>
              <a:rPr lang="en-US" sz="1300" dirty="0">
                <a:latin typeface="Arial"/>
                <a:cs typeface="Arial"/>
              </a:rPr>
              <a:t>already exist</a:t>
            </a:r>
            <a:r>
              <a:rPr lang="en-GB" sz="1300" dirty="0">
                <a:solidFill>
                  <a:srgbClr val="FFFFFF"/>
                </a:solidFill>
                <a:latin typeface="Arial"/>
                <a:cs typeface="Arial"/>
              </a:rPr>
              <a:t>, but, implementing these reductions in GHG emissions pose huge technological, economic, social, and institutional challenges that must be planned for and integrated with one another. </a:t>
            </a:r>
          </a:p>
          <a:p>
            <a:pPr defTabSz="469512"/>
            <a:endParaRPr lang="en-GB" dirty="0" smtClean="0"/>
          </a:p>
          <a:p>
            <a:r>
              <a:rPr lang="en-GB" dirty="0" smtClean="0"/>
              <a:t>We</a:t>
            </a:r>
            <a:r>
              <a:rPr lang="en-GB" baseline="0" dirty="0" smtClean="0"/>
              <a:t> are f</a:t>
            </a:r>
            <a:r>
              <a:rPr lang="en-GB" dirty="0" smtClean="0"/>
              <a:t>acing the challenge of ‘how to limit</a:t>
            </a:r>
            <a:r>
              <a:rPr lang="en-GB" baseline="0" dirty="0" smtClean="0"/>
              <a:t> the impact of climate change  </a:t>
            </a:r>
            <a:r>
              <a:rPr lang="en-GB" dirty="0" smtClean="0"/>
              <a:t>How can we limit warming to, or below, </a:t>
            </a:r>
            <a:r>
              <a:rPr lang="en-GB" sz="1200" dirty="0" smtClean="0">
                <a:solidFill>
                  <a:srgbClr val="FFFFFF"/>
                </a:solidFill>
                <a:latin typeface="Arial"/>
                <a:cs typeface="Arial"/>
              </a:rPr>
              <a:t>2°C</a:t>
            </a:r>
            <a:r>
              <a:rPr lang="en-GB" dirty="0" smtClean="0"/>
              <a:t>? </a:t>
            </a:r>
            <a:endParaRPr lang="en-GB" sz="1300" dirty="0">
              <a:solidFill>
                <a:srgbClr val="FFFFFF"/>
              </a:solidFill>
              <a:latin typeface="Arial"/>
              <a:cs typeface="Arial"/>
            </a:endParaRPr>
          </a:p>
          <a:p>
            <a:endParaRPr lang="en-GB" dirty="0"/>
          </a:p>
        </p:txBody>
      </p:sp>
      <p:sp>
        <p:nvSpPr>
          <p:cNvPr id="4" name="Slide Number Placeholder 3"/>
          <p:cNvSpPr>
            <a:spLocks noGrp="1"/>
          </p:cNvSpPr>
          <p:nvPr>
            <p:ph type="sldNum" sz="quarter" idx="10"/>
          </p:nvPr>
        </p:nvSpPr>
        <p:spPr/>
        <p:txBody>
          <a:bodyPr/>
          <a:lstStyle/>
          <a:p>
            <a:fld id="{9E5763B9-D9D9-4C21-A1B1-FA29406B8949}" type="slidenum">
              <a:rPr lang="en-GB" altLang="en-US" smtClean="0"/>
              <a:pPr/>
              <a:t>6</a:t>
            </a:fld>
            <a:endParaRPr lang="en-GB" altLang="en-US"/>
          </a:p>
        </p:txBody>
      </p:sp>
    </p:spTree>
    <p:extLst>
      <p:ext uri="{BB962C8B-B14F-4D97-AF65-F5344CB8AC3E}">
        <p14:creationId xmlns:p14="http://schemas.microsoft.com/office/powerpoint/2010/main" val="299119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pPr>
            <a:r>
              <a:rPr lang="en-GB" altLang="en-US" sz="1100" dirty="0" smtClean="0"/>
              <a:t>Extreme </a:t>
            </a:r>
            <a:r>
              <a:rPr lang="en-GB" altLang="en-US" sz="1100" dirty="0"/>
              <a:t>weather today is already very tangible, we are seeing a higher frequency of events and weather events with more intensity.</a:t>
            </a:r>
          </a:p>
          <a:p>
            <a:pPr defTabSz="955613">
              <a:spcBef>
                <a:spcPct val="50000"/>
              </a:spcBef>
            </a:pPr>
            <a:r>
              <a:rPr lang="en-GB" altLang="en-US" i="1" dirty="0">
                <a:solidFill>
                  <a:srgbClr val="D7006C"/>
                </a:solidFill>
              </a:rPr>
              <a:t>“All weather events are affected by climate change because the environment in which they occur is warmer and moister than it used to be.”</a:t>
            </a:r>
            <a:r>
              <a:rPr lang="en-GB" altLang="en-US" i="1" dirty="0"/>
              <a:t/>
            </a:r>
            <a:br>
              <a:rPr lang="en-GB" altLang="en-US" i="1" dirty="0"/>
            </a:br>
            <a:r>
              <a:rPr lang="en-GB" altLang="en-US" sz="1000" dirty="0" err="1"/>
              <a:t>Trenberth</a:t>
            </a:r>
            <a:r>
              <a:rPr lang="en-GB" altLang="en-US" sz="1000" dirty="0"/>
              <a:t> (2012) </a:t>
            </a:r>
            <a:endParaRPr lang="en-GB" altLang="en-US" sz="1100" dirty="0"/>
          </a:p>
          <a:p>
            <a:pPr defTabSz="955613">
              <a:defRPr/>
            </a:pPr>
            <a:endParaRPr lang="en-GB" sz="1100" b="1" dirty="0"/>
          </a:p>
          <a:p>
            <a:pPr defTabSz="955613">
              <a:defRPr/>
            </a:pPr>
            <a:r>
              <a:rPr lang="en-GB" sz="1100" b="1" dirty="0"/>
              <a:t>Planning for climate change and for limiting future climate change cannot simply be about reducing carbon. </a:t>
            </a:r>
            <a:r>
              <a:rPr lang="en-GB" sz="1100" dirty="0"/>
              <a:t>Developing positive renewable energy solutions is fundamental to the social and economic wellbeing of our society. The impacts of climate change are already having a major impact on communities and will intensify over the coming years, doing irreversible damage to some of our most valued ecosystems and landscapes - as well as damage to the infrastructure and social fabric of our towns and cities. While local communities must be at the heart of planning process, it is critical that long term social, economic and environmental costs and benefits must be considered together to mitigate the impacts of climate change and secure our collective future through adaptation measures. </a:t>
            </a:r>
          </a:p>
          <a:p>
            <a:endParaRPr lang="en-GB" sz="1100" dirty="0"/>
          </a:p>
          <a:p>
            <a:r>
              <a:rPr lang="en-GB" sz="1100" dirty="0"/>
              <a:t>We need to plan and prepare for: </a:t>
            </a:r>
          </a:p>
          <a:p>
            <a:pPr marL="179178" indent="-179178">
              <a:buFont typeface="Arial" panose="020B0604020202020204" pitchFamily="34" charset="0"/>
              <a:buChar char="•"/>
            </a:pPr>
            <a:r>
              <a:rPr lang="en-GB" sz="1100" dirty="0"/>
              <a:t>Keeping people warm during longer and colder winters</a:t>
            </a:r>
          </a:p>
          <a:p>
            <a:pPr marL="179178" indent="-179178">
              <a:buFont typeface="Arial" panose="020B0604020202020204" pitchFamily="34" charset="0"/>
              <a:buChar char="•"/>
            </a:pPr>
            <a:r>
              <a:rPr lang="en-GB" sz="1100" dirty="0"/>
              <a:t>Overheating and the urban heat island effect</a:t>
            </a:r>
          </a:p>
          <a:p>
            <a:pPr marL="179178" indent="-179178">
              <a:buFont typeface="Arial" panose="020B0604020202020204" pitchFamily="34" charset="0"/>
              <a:buChar char="•"/>
            </a:pPr>
            <a:r>
              <a:rPr lang="en-GB" sz="1100" dirty="0"/>
              <a:t>Flooding and droughts </a:t>
            </a:r>
          </a:p>
          <a:p>
            <a:endParaRPr lang="en-GB" sz="1100" dirty="0"/>
          </a:p>
          <a:p>
            <a:r>
              <a:rPr lang="en-GB" sz="1100" dirty="0"/>
              <a:t>Whilst reducing carbon emissions, reducing energy usage, providing housing for a growing population, continued demographic change, … </a:t>
            </a:r>
          </a:p>
          <a:p>
            <a:endParaRPr lang="en-GB" sz="1100" b="1" dirty="0"/>
          </a:p>
          <a:p>
            <a:r>
              <a:rPr lang="en-GB" sz="1100" b="1" dirty="0"/>
              <a:t>For this to work, we must get the governance and policy for climate change right. </a:t>
            </a:r>
          </a:p>
          <a:p>
            <a:pPr>
              <a:spcBef>
                <a:spcPct val="50000"/>
              </a:spcBef>
            </a:pPr>
            <a:endParaRPr lang="en-GB" altLang="en-US" baseline="0" dirty="0" smtClean="0"/>
          </a:p>
          <a:p>
            <a:pPr>
              <a:spcBef>
                <a:spcPct val="50000"/>
              </a:spcBef>
            </a:pPr>
            <a:endParaRPr lang="en-GB" altLang="en-US" dirty="0" smtClean="0"/>
          </a:p>
          <a:p>
            <a:pPr>
              <a:spcBef>
                <a:spcPct val="50000"/>
              </a:spcBef>
            </a:pPr>
            <a:endParaRPr lang="en-GB" altLang="en-US" i="1" dirty="0" smtClean="0"/>
          </a:p>
          <a:p>
            <a:pPr eaLnBrk="1" hangingPunct="1"/>
            <a:endParaRPr lang="en-GB"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76435" indent="-298629" eaLnBrk="0" hangingPunct="0">
              <a:defRPr>
                <a:solidFill>
                  <a:schemeClr val="tx1"/>
                </a:solidFill>
                <a:latin typeface="Calibri" panose="020F0502020204030204" pitchFamily="34" charset="0"/>
                <a:cs typeface="Arial" panose="020B0604020202020204" pitchFamily="34" charset="0"/>
              </a:defRPr>
            </a:lvl2pPr>
            <a:lvl3pPr marL="1194517" indent="-238904" eaLnBrk="0" hangingPunct="0">
              <a:defRPr>
                <a:solidFill>
                  <a:schemeClr val="tx1"/>
                </a:solidFill>
                <a:latin typeface="Calibri" panose="020F0502020204030204" pitchFamily="34" charset="0"/>
                <a:cs typeface="Arial" panose="020B0604020202020204" pitchFamily="34" charset="0"/>
              </a:defRPr>
            </a:lvl3pPr>
            <a:lvl4pPr marL="1672324" indent="-238904" eaLnBrk="0" hangingPunct="0">
              <a:defRPr>
                <a:solidFill>
                  <a:schemeClr val="tx1"/>
                </a:solidFill>
                <a:latin typeface="Calibri" panose="020F0502020204030204" pitchFamily="34" charset="0"/>
                <a:cs typeface="Arial" panose="020B0604020202020204" pitchFamily="34" charset="0"/>
              </a:defRPr>
            </a:lvl4pPr>
            <a:lvl5pPr marL="2150130" indent="-238904" eaLnBrk="0" hangingPunct="0">
              <a:defRPr>
                <a:solidFill>
                  <a:schemeClr val="tx1"/>
                </a:solidFill>
                <a:latin typeface="Calibri" panose="020F0502020204030204" pitchFamily="34" charset="0"/>
                <a:cs typeface="Arial" panose="020B0604020202020204" pitchFamily="34" charset="0"/>
              </a:defRPr>
            </a:lvl5pPr>
            <a:lvl6pPr marL="2627937" indent="-23890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05743" indent="-23890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583550" indent="-23890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061356" indent="-238904"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F81DE06-6715-4230-BBA8-E085D1E014EA}" type="slidenum">
              <a:rPr lang="en-GB" altLang="en-US"/>
              <a:pPr eaLnBrk="1" hangingPunct="1"/>
              <a:t>7</a:t>
            </a:fld>
            <a:endParaRPr lang="en-GB" altLang="en-US"/>
          </a:p>
        </p:txBody>
      </p:sp>
    </p:spTree>
    <p:extLst>
      <p:ext uri="{BB962C8B-B14F-4D97-AF65-F5344CB8AC3E}">
        <p14:creationId xmlns:p14="http://schemas.microsoft.com/office/powerpoint/2010/main" val="77516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June 2007 was one of the wettest months on record in Britain.</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Average rainfall across the country was 5.5 inches (140 mm); more than double the June average. Some areas received a month's worth of precipitation in 24 hours. It was Britain's wettest May–July since records began in 1776. July had unusually unsettled weather and above-average rainfall through the month, peaking on 20 July as an active frontal system dumped more than 4.7 inches (120 mm) of rain in southern England.</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Civil</a:t>
            </a:r>
            <a:r>
              <a:rPr lang="en-US" sz="1200" b="0" i="0" u="none" strike="noStrike" kern="1200" baseline="3000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and military</a:t>
            </a:r>
            <a:r>
              <a:rPr lang="en-US" sz="1200" b="0" i="0" u="none" strike="noStrike" kern="1200" baseline="3000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authorities described the June and July rescue efforts as the biggest in peacetime Britain. The Environment Agency described the July floods as critical and expected them to exceed the 1947 benchmark.</a:t>
            </a:r>
          </a:p>
          <a:p>
            <a:endParaRPr lang="en-GB" sz="1200" b="1" dirty="0"/>
          </a:p>
        </p:txBody>
      </p:sp>
      <p:sp>
        <p:nvSpPr>
          <p:cNvPr id="4" name="Slide Number Placeholder 3"/>
          <p:cNvSpPr>
            <a:spLocks noGrp="1"/>
          </p:cNvSpPr>
          <p:nvPr>
            <p:ph type="sldNum" sz="quarter" idx="10"/>
          </p:nvPr>
        </p:nvSpPr>
        <p:spPr/>
        <p:txBody>
          <a:bodyPr/>
          <a:lstStyle/>
          <a:p>
            <a:fld id="{9C7C9740-8199-447D-BC38-57EE6962B50C}" type="slidenum">
              <a:rPr lang="en-GB" smtClean="0"/>
              <a:pPr/>
              <a:t>8</a:t>
            </a:fld>
            <a:endParaRPr lang="en-GB"/>
          </a:p>
        </p:txBody>
      </p:sp>
    </p:spTree>
    <p:extLst>
      <p:ext uri="{BB962C8B-B14F-4D97-AF65-F5344CB8AC3E}">
        <p14:creationId xmlns:p14="http://schemas.microsoft.com/office/powerpoint/2010/main" val="334548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07264474-70D8-4A49-A250-834D171FFBF4}" type="slidenum">
              <a:rPr lang="en-US"/>
              <a:pPr/>
              <a:t>9</a:t>
            </a:fld>
            <a:endParaRPr lang="en-US"/>
          </a:p>
        </p:txBody>
      </p:sp>
      <p:sp>
        <p:nvSpPr>
          <p:cNvPr id="56323" name="Rectangle 7"/>
          <p:cNvSpPr txBox="1">
            <a:spLocks noGrp="1" noChangeArrowheads="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CCDFC412-AE62-4E44-8374-45AECBE43AAC}" type="slidenum">
              <a:rPr lang="en-US" sz="1100"/>
              <a:pPr algn="r" defTabSz="871824"/>
              <a:t>9</a:t>
            </a:fld>
            <a:endParaRPr lang="en-US" sz="1100" dirty="0"/>
          </a:p>
        </p:txBody>
      </p:sp>
      <p:sp>
        <p:nvSpPr>
          <p:cNvPr id="56324" name="Slide Image Placeholder 1"/>
          <p:cNvSpPr>
            <a:spLocks noGrp="1" noRot="1" noChangeAspect="1" noTextEdit="1"/>
          </p:cNvSpPr>
          <p:nvPr>
            <p:ph type="sldImg"/>
          </p:nvPr>
        </p:nvSpPr>
        <p:spPr>
          <a:ln/>
        </p:spPr>
      </p:sp>
      <p:sp>
        <p:nvSpPr>
          <p:cNvPr id="56325" name="Notes Placeholder 2"/>
          <p:cNvSpPr>
            <a:spLocks noGrp="1"/>
          </p:cNvSpPr>
          <p:nvPr>
            <p:ph type="body" idx="1"/>
          </p:nvPr>
        </p:nvSpPr>
        <p:spPr>
          <a:noFill/>
        </p:spPr>
        <p:txBody>
          <a:bodyPr/>
          <a:lstStyle/>
          <a:p>
            <a:r>
              <a:rPr lang="en-GB" dirty="0" smtClean="0"/>
              <a:t>Your role is to respond to the current and future needs of your communities and through leadership, to take the initiative on major issues. You can use your planning policies and development management to bring forward innovative development, in the right location,</a:t>
            </a:r>
            <a:r>
              <a:rPr lang="en-GB" baseline="0" dirty="0" smtClean="0"/>
              <a:t> </a:t>
            </a:r>
            <a:r>
              <a:rPr lang="en-GB" dirty="0" smtClean="0"/>
              <a:t>that mitigates against climate change (e.g. renewable energy) and is resilient to its impacts. You can use Local Development Orders to support easier implementation of domestic</a:t>
            </a:r>
            <a:r>
              <a:rPr lang="en-GB" baseline="0" dirty="0" smtClean="0"/>
              <a:t> scale renewable energy projects.</a:t>
            </a:r>
            <a:endParaRPr lang="en-GB" dirty="0" smtClean="0"/>
          </a:p>
        </p:txBody>
      </p:sp>
      <p:sp>
        <p:nvSpPr>
          <p:cNvPr id="56326" name="Slide Number Placeholder 3"/>
          <p:cNvSpPr txBox="1">
            <a:spLocks noGrp="1"/>
          </p:cNvSpPr>
          <p:nvPr/>
        </p:nvSpPr>
        <p:spPr bwMode="auto">
          <a:xfrm>
            <a:off x="3850296" y="9429308"/>
            <a:ext cx="2945861" cy="495793"/>
          </a:xfrm>
          <a:prstGeom prst="rect">
            <a:avLst/>
          </a:prstGeom>
          <a:noFill/>
          <a:ln w="9525">
            <a:noFill/>
            <a:miter lim="800000"/>
            <a:headEnd/>
            <a:tailEnd/>
          </a:ln>
        </p:spPr>
        <p:txBody>
          <a:bodyPr lIns="87172" tIns="43585" rIns="87172" bIns="43585" anchor="b"/>
          <a:lstStyle/>
          <a:p>
            <a:pPr algn="r" defTabSz="871824"/>
            <a:fld id="{FCBF7891-E7A9-4213-8330-74C269B6D192}" type="slidenum">
              <a:rPr lang="en-GB" sz="1100">
                <a:latin typeface="Calibri" pitchFamily="34" charset="0"/>
              </a:rPr>
              <a:pPr algn="r" defTabSz="871824"/>
              <a:t>9</a:t>
            </a:fld>
            <a:endParaRPr lang="en-GB" sz="1100" dirty="0">
              <a:latin typeface="Calibri" pitchFamily="34" charset="0"/>
            </a:endParaRPr>
          </a:p>
        </p:txBody>
      </p:sp>
    </p:spTree>
    <p:extLst>
      <p:ext uri="{BB962C8B-B14F-4D97-AF65-F5344CB8AC3E}">
        <p14:creationId xmlns:p14="http://schemas.microsoft.com/office/powerpoint/2010/main" val="53280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075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195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075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Aim</a:t>
            </a:r>
          </a:p>
        </p:txBody>
      </p:sp>
      <p:sp>
        <p:nvSpPr>
          <p:cNvPr id="3075" name="Rectangle 3"/>
          <p:cNvSpPr>
            <a:spLocks noGrp="1" noChangeArrowheads="1"/>
          </p:cNvSpPr>
          <p:nvPr>
            <p:ph type="body" idx="1"/>
          </p:nvPr>
        </p:nvSpPr>
        <p:spPr bwMode="auto">
          <a:xfrm>
            <a:off x="53975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Line 4"/>
          <p:cNvSpPr>
            <a:spLocks noChangeShapeType="1"/>
          </p:cNvSpPr>
          <p:nvPr userDrawn="1"/>
        </p:nvSpPr>
        <p:spPr bwMode="auto">
          <a:xfrm>
            <a:off x="539750" y="6453188"/>
            <a:ext cx="8208963" cy="0"/>
          </a:xfrm>
          <a:prstGeom prst="line">
            <a:avLst/>
          </a:prstGeom>
          <a:noFill/>
          <a:ln w="9525">
            <a:solidFill>
              <a:srgbClr val="99CC00">
                <a:alpha val="50000"/>
              </a:srgbClr>
            </a:solidFill>
            <a:round/>
            <a:headEnd/>
            <a:tailEnd/>
          </a:ln>
          <a:effectLst/>
        </p:spPr>
        <p:txBody>
          <a:bodyPr anchor="ctr"/>
          <a:lstStyle/>
          <a:p>
            <a:pPr>
              <a:defRPr/>
            </a:pPr>
            <a:endParaRPr lang="en-GB" sz="4400" b="1">
              <a:solidFill>
                <a:schemeClr val="tx2"/>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16" descr="title_background"/>
          <p:cNvPicPr>
            <a:picLocks noChangeAspect="1" noChangeArrowheads="1"/>
          </p:cNvPicPr>
          <p:nvPr userDrawn="1"/>
        </p:nvPicPr>
        <p:blipFill>
          <a:blip r:embed="rId13" cstate="print"/>
          <a:srcRect/>
          <a:stretch>
            <a:fillRect/>
          </a:stretch>
        </p:blipFill>
        <p:spPr bwMode="auto">
          <a:xfrm>
            <a:off x="-147638" y="-26988"/>
            <a:ext cx="9291638" cy="6954838"/>
          </a:xfrm>
          <a:prstGeom prst="rect">
            <a:avLst/>
          </a:prstGeom>
          <a:noFill/>
          <a:ln w="9525">
            <a:noFill/>
            <a:miter lim="800000"/>
            <a:headEnd/>
            <a:tailEnd/>
          </a:ln>
        </p:spPr>
      </p:pic>
      <p:sp>
        <p:nvSpPr>
          <p:cNvPr id="6" name="Text Box 8"/>
          <p:cNvSpPr txBox="1">
            <a:spLocks noChangeArrowheads="1"/>
          </p:cNvSpPr>
          <p:nvPr userDrawn="1"/>
        </p:nvSpPr>
        <p:spPr bwMode="auto">
          <a:xfrm>
            <a:off x="582613" y="44450"/>
            <a:ext cx="531812" cy="576263"/>
          </a:xfrm>
          <a:prstGeom prst="rect">
            <a:avLst/>
          </a:prstGeom>
          <a:noFill/>
          <a:ln w="9525" algn="ctr">
            <a:noFill/>
            <a:miter lim="800000"/>
            <a:headEnd/>
            <a:tailEnd/>
          </a:ln>
          <a:effectLst/>
        </p:spPr>
        <p:txBody>
          <a:bodyPr/>
          <a:lstStyle/>
          <a:p>
            <a:pPr>
              <a:spcBef>
                <a:spcPct val="50000"/>
              </a:spcBef>
              <a:defRPr/>
            </a:pPr>
            <a:endParaRPr lang="en-US" sz="4400" b="1">
              <a:solidFill>
                <a:schemeClr val="tx2"/>
              </a:solidFill>
            </a:endParaRPr>
          </a:p>
        </p:txBody>
      </p:sp>
      <p:pic>
        <p:nvPicPr>
          <p:cNvPr id="7172" name="Picture 12" descr="PAS logo green TIF"/>
          <p:cNvPicPr>
            <a:picLocks noChangeAspect="1" noChangeArrowheads="1"/>
          </p:cNvPicPr>
          <p:nvPr userDrawn="1"/>
        </p:nvPicPr>
        <p:blipFill>
          <a:blip r:embed="rId14" cstate="print"/>
          <a:srcRect/>
          <a:stretch>
            <a:fillRect/>
          </a:stretch>
        </p:blipFill>
        <p:spPr bwMode="auto">
          <a:xfrm>
            <a:off x="7164388" y="376238"/>
            <a:ext cx="1662112" cy="1252537"/>
          </a:xfrm>
          <a:prstGeom prst="rect">
            <a:avLst/>
          </a:prstGeom>
          <a:noFill/>
          <a:ln w="9525">
            <a:noFill/>
            <a:miter lim="800000"/>
            <a:headEnd/>
            <a:tailEnd/>
          </a:ln>
        </p:spPr>
      </p:pic>
      <p:sp>
        <p:nvSpPr>
          <p:cNvPr id="7173" name="Rectangle 2"/>
          <p:cNvSpPr>
            <a:spLocks noGrp="1" noChangeArrowheads="1"/>
          </p:cNvSpPr>
          <p:nvPr>
            <p:ph type="title"/>
          </p:nvPr>
        </p:nvSpPr>
        <p:spPr bwMode="auto">
          <a:xfrm>
            <a:off x="53975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4" name="Rectangle 3"/>
          <p:cNvSpPr>
            <a:spLocks noGrp="1" noChangeArrowheads="1"/>
          </p:cNvSpPr>
          <p:nvPr>
            <p:ph type="body" idx="1"/>
          </p:nvPr>
        </p:nvSpPr>
        <p:spPr bwMode="auto">
          <a:xfrm>
            <a:off x="53975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fontAlgn="base">
        <a:spcBef>
          <a:spcPct val="0"/>
        </a:spcBef>
        <a:spcAft>
          <a:spcPct val="0"/>
        </a:spcAft>
        <a:defRPr sz="4000" b="1">
          <a:solidFill>
            <a:srgbClr val="669900"/>
          </a:solidFill>
          <a:latin typeface="+mj-lt"/>
          <a:ea typeface="+mj-ea"/>
          <a:cs typeface="+mj-cs"/>
        </a:defRPr>
      </a:lvl1pPr>
      <a:lvl2pPr algn="l" rtl="0" fontAlgn="base">
        <a:spcBef>
          <a:spcPct val="0"/>
        </a:spcBef>
        <a:spcAft>
          <a:spcPct val="0"/>
        </a:spcAft>
        <a:defRPr sz="4000" b="1">
          <a:solidFill>
            <a:srgbClr val="669900"/>
          </a:solidFill>
          <a:latin typeface="Arial" charset="0"/>
        </a:defRPr>
      </a:lvl2pPr>
      <a:lvl3pPr algn="l" rtl="0" fontAlgn="base">
        <a:spcBef>
          <a:spcPct val="0"/>
        </a:spcBef>
        <a:spcAft>
          <a:spcPct val="0"/>
        </a:spcAft>
        <a:defRPr sz="4000" b="1">
          <a:solidFill>
            <a:srgbClr val="669900"/>
          </a:solidFill>
          <a:latin typeface="Arial" charset="0"/>
        </a:defRPr>
      </a:lvl3pPr>
      <a:lvl4pPr algn="l" rtl="0" fontAlgn="base">
        <a:spcBef>
          <a:spcPct val="0"/>
        </a:spcBef>
        <a:spcAft>
          <a:spcPct val="0"/>
        </a:spcAft>
        <a:defRPr sz="4000" b="1">
          <a:solidFill>
            <a:srgbClr val="669900"/>
          </a:solidFill>
          <a:latin typeface="Arial" charset="0"/>
        </a:defRPr>
      </a:lvl4pPr>
      <a:lvl5pPr algn="l" rtl="0" fontAlgn="base">
        <a:spcBef>
          <a:spcPct val="0"/>
        </a:spcBef>
        <a:spcAft>
          <a:spcPct val="0"/>
        </a:spcAft>
        <a:defRPr sz="4000" b="1">
          <a:solidFill>
            <a:srgbClr val="669900"/>
          </a:solidFill>
          <a:latin typeface="Arial" charset="0"/>
        </a:defRPr>
      </a:lvl5pPr>
      <a:lvl6pPr marL="457200" algn="l" rtl="0" fontAlgn="base">
        <a:spcBef>
          <a:spcPct val="0"/>
        </a:spcBef>
        <a:spcAft>
          <a:spcPct val="0"/>
        </a:spcAft>
        <a:defRPr sz="4000" b="1">
          <a:solidFill>
            <a:srgbClr val="669900"/>
          </a:solidFill>
          <a:latin typeface="Arial" charset="0"/>
        </a:defRPr>
      </a:lvl6pPr>
      <a:lvl7pPr marL="914400" algn="l" rtl="0" fontAlgn="base">
        <a:spcBef>
          <a:spcPct val="0"/>
        </a:spcBef>
        <a:spcAft>
          <a:spcPct val="0"/>
        </a:spcAft>
        <a:defRPr sz="4000" b="1">
          <a:solidFill>
            <a:srgbClr val="669900"/>
          </a:solidFill>
          <a:latin typeface="Arial" charset="0"/>
        </a:defRPr>
      </a:lvl7pPr>
      <a:lvl8pPr marL="1371600" algn="l" rtl="0" fontAlgn="base">
        <a:spcBef>
          <a:spcPct val="0"/>
        </a:spcBef>
        <a:spcAft>
          <a:spcPct val="0"/>
        </a:spcAft>
        <a:defRPr sz="4000" b="1">
          <a:solidFill>
            <a:srgbClr val="669900"/>
          </a:solidFill>
          <a:latin typeface="Arial" charset="0"/>
        </a:defRPr>
      </a:lvl8pPr>
      <a:lvl9pPr marL="1828800" algn="l" rtl="0" fontAlgn="base">
        <a:spcBef>
          <a:spcPct val="0"/>
        </a:spcBef>
        <a:spcAft>
          <a:spcPct val="0"/>
        </a:spcAft>
        <a:defRPr sz="4000" b="1">
          <a:solidFill>
            <a:srgbClr val="669900"/>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4.wmf"/></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0.gif"/><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local.gov.uk/compare-renewables"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hyperlink" Target="http://www.tcpa.org.uk/data/files/PCC_Guide_April_2012.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isl.cam.ac.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606426" y="2708920"/>
            <a:ext cx="7772400" cy="1677268"/>
          </a:xfrm>
        </p:spPr>
        <p:txBody>
          <a:bodyPr/>
          <a:lstStyle/>
          <a:p>
            <a:pPr algn="ctr"/>
            <a:r>
              <a:rPr lang="en-GB" sz="3600" dirty="0" smtClean="0">
                <a:solidFill>
                  <a:srgbClr val="292929"/>
                </a:solidFill>
              </a:rPr>
              <a:t>“Keeping the lights </a:t>
            </a:r>
            <a:r>
              <a:rPr lang="en-GB" sz="3600" smtClean="0">
                <a:solidFill>
                  <a:srgbClr val="292929"/>
                </a:solidFill>
              </a:rPr>
              <a:t>on</a:t>
            </a:r>
            <a:r>
              <a:rPr lang="en-GB" sz="3600" smtClean="0">
                <a:solidFill>
                  <a:srgbClr val="292929"/>
                </a:solidFill>
              </a:rPr>
              <a:t>….”</a:t>
            </a:r>
            <a:r>
              <a:rPr lang="en-GB" sz="3600" dirty="0" smtClean="0">
                <a:solidFill>
                  <a:srgbClr val="292929"/>
                </a:solidFill>
              </a:rPr>
              <a:t/>
            </a:r>
            <a:br>
              <a:rPr lang="en-GB" sz="3600" dirty="0" smtClean="0">
                <a:solidFill>
                  <a:srgbClr val="292929"/>
                </a:solidFill>
              </a:rPr>
            </a:br>
            <a:r>
              <a:rPr lang="en-GB" sz="3600" dirty="0" smtClean="0">
                <a:solidFill>
                  <a:srgbClr val="292929"/>
                </a:solidFill>
              </a:rPr>
              <a:t/>
            </a:r>
            <a:br>
              <a:rPr lang="en-GB" sz="3600" dirty="0" smtClean="0">
                <a:solidFill>
                  <a:srgbClr val="292929"/>
                </a:solidFill>
              </a:rPr>
            </a:br>
            <a:r>
              <a:rPr lang="en-GB" sz="3600" dirty="0" smtClean="0">
                <a:solidFill>
                  <a:srgbClr val="292929"/>
                </a:solidFill>
              </a:rPr>
              <a:t>How planning can help</a:t>
            </a:r>
            <a:endParaRPr lang="en-GB" sz="3600" dirty="0">
              <a:solidFill>
                <a:srgbClr val="292929"/>
              </a:solidFill>
            </a:endParaRPr>
          </a:p>
        </p:txBody>
      </p:sp>
      <p:sp>
        <p:nvSpPr>
          <p:cNvPr id="8195" name="Rectangle 3"/>
          <p:cNvSpPr>
            <a:spLocks noGrp="1" noChangeArrowheads="1"/>
          </p:cNvSpPr>
          <p:nvPr>
            <p:ph type="subTitle" idx="4294967295"/>
          </p:nvPr>
        </p:nvSpPr>
        <p:spPr>
          <a:xfrm>
            <a:off x="715963" y="3621088"/>
            <a:ext cx="7377112" cy="1752600"/>
          </a:xfrm>
        </p:spPr>
        <p:txBody>
          <a:bodyPr/>
          <a:lstStyle/>
          <a:p>
            <a:pPr marL="0" indent="0">
              <a:buFontTx/>
              <a:buNone/>
            </a:pPr>
            <a:r>
              <a:rPr lang="en-GB" dirty="0">
                <a:solidFill>
                  <a:srgbClr val="292929"/>
                </a:solidFill>
              </a:rPr>
              <a:t/>
            </a:r>
            <a:br>
              <a:rPr lang="en-GB" dirty="0">
                <a:solidFill>
                  <a:srgbClr val="292929"/>
                </a:solidFill>
              </a:rPr>
            </a:br>
            <a:endParaRPr lang="en-GB" dirty="0">
              <a:solidFill>
                <a:srgbClr val="292929"/>
              </a:solidFill>
            </a:endParaRPr>
          </a:p>
        </p:txBody>
      </p:sp>
      <p:sp>
        <p:nvSpPr>
          <p:cNvPr id="8196" name="Text Box 4"/>
          <p:cNvSpPr txBox="1">
            <a:spLocks noChangeArrowheads="1"/>
          </p:cNvSpPr>
          <p:nvPr/>
        </p:nvSpPr>
        <p:spPr bwMode="auto">
          <a:xfrm>
            <a:off x="684213" y="6021388"/>
            <a:ext cx="2997200" cy="457200"/>
          </a:xfrm>
          <a:prstGeom prst="rect">
            <a:avLst/>
          </a:prstGeom>
          <a:noFill/>
          <a:ln w="9525" algn="ctr">
            <a:noFill/>
            <a:miter lim="800000"/>
            <a:headEnd/>
            <a:tailEnd/>
          </a:ln>
        </p:spPr>
        <p:txBody>
          <a:bodyPr>
            <a:spAutoFit/>
          </a:bodyPr>
          <a:lstStyle/>
          <a:p>
            <a:pPr>
              <a:spcBef>
                <a:spcPct val="50000"/>
              </a:spcBef>
            </a:pPr>
            <a:r>
              <a:rPr lang="en-GB" sz="2400" b="1" dirty="0" smtClean="0">
                <a:solidFill>
                  <a:srgbClr val="292929"/>
                </a:solidFill>
              </a:rPr>
              <a:t>Updated June 2015</a:t>
            </a:r>
            <a:endParaRPr lang="en-GB" sz="2400" b="1" dirty="0">
              <a:solidFill>
                <a:srgbClr val="292929"/>
              </a:solidFill>
            </a:endParaRPr>
          </a:p>
        </p:txBody>
      </p:sp>
      <p:sp>
        <p:nvSpPr>
          <p:cNvPr id="8197" name="Text Box 5"/>
          <p:cNvSpPr txBox="1">
            <a:spLocks noChangeArrowheads="1"/>
          </p:cNvSpPr>
          <p:nvPr/>
        </p:nvSpPr>
        <p:spPr bwMode="auto">
          <a:xfrm>
            <a:off x="5835650" y="6021388"/>
            <a:ext cx="2922588" cy="457200"/>
          </a:xfrm>
          <a:prstGeom prst="rect">
            <a:avLst/>
          </a:prstGeom>
          <a:noFill/>
          <a:ln w="9525" algn="ctr">
            <a:noFill/>
            <a:miter lim="800000"/>
            <a:headEnd/>
            <a:tailEnd/>
          </a:ln>
        </p:spPr>
        <p:txBody>
          <a:bodyPr>
            <a:spAutoFit/>
          </a:bodyPr>
          <a:lstStyle/>
          <a:p>
            <a:pPr algn="r">
              <a:spcBef>
                <a:spcPct val="50000"/>
              </a:spcBef>
            </a:pPr>
            <a:r>
              <a:rPr lang="en-GB" sz="2400" b="1">
                <a:solidFill>
                  <a:srgbClr val="292929"/>
                </a:solidFill>
              </a:rPr>
              <a:t>www.pas.gov.uk</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27224"/>
            <a:ext cx="2313164"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Financial as well as climate change incentive</a:t>
            </a:r>
            <a:endParaRPr lang="en-GB" dirty="0">
              <a:effectLst/>
            </a:endParaRPr>
          </a:p>
        </p:txBody>
      </p:sp>
      <p:sp>
        <p:nvSpPr>
          <p:cNvPr id="3" name="Content Placeholder 2"/>
          <p:cNvSpPr>
            <a:spLocks noGrp="1"/>
          </p:cNvSpPr>
          <p:nvPr>
            <p:ph idx="1"/>
          </p:nvPr>
        </p:nvSpPr>
        <p:spPr/>
        <p:txBody>
          <a:bodyPr/>
          <a:lstStyle/>
          <a:p>
            <a:r>
              <a:rPr lang="en-GB" dirty="0" smtClean="0"/>
              <a:t>Not just about ‘saving the planet’</a:t>
            </a:r>
          </a:p>
          <a:p>
            <a:r>
              <a:rPr lang="en-GB" dirty="0" smtClean="0"/>
              <a:t>Considerable financial incentives</a:t>
            </a:r>
          </a:p>
          <a:p>
            <a:r>
              <a:rPr lang="en-GB" dirty="0" smtClean="0"/>
              <a:t>To communities, with pay-backs/lower heating bills</a:t>
            </a:r>
          </a:p>
          <a:p>
            <a:r>
              <a:rPr lang="en-GB" dirty="0" smtClean="0"/>
              <a:t>To councils, as landowner/trading body</a:t>
            </a:r>
            <a:endParaRPr lang="en-GB" dirty="0"/>
          </a:p>
        </p:txBody>
      </p:sp>
    </p:spTree>
    <p:extLst>
      <p:ext uri="{BB962C8B-B14F-4D97-AF65-F5344CB8AC3E}">
        <p14:creationId xmlns:p14="http://schemas.microsoft.com/office/powerpoint/2010/main" val="1059585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GB" dirty="0" smtClean="0">
                <a:effectLst/>
              </a:rPr>
              <a:t>National policy</a:t>
            </a:r>
            <a:endParaRPr lang="en-US" dirty="0" smtClean="0">
              <a:effectLst/>
            </a:endParaRPr>
          </a:p>
        </p:txBody>
      </p:sp>
      <p:sp>
        <p:nvSpPr>
          <p:cNvPr id="3" name="Content Placeholder 2"/>
          <p:cNvSpPr>
            <a:spLocks noGrp="1"/>
          </p:cNvSpPr>
          <p:nvPr>
            <p:ph sz="half" idx="2"/>
          </p:nvPr>
        </p:nvSpPr>
        <p:spPr>
          <a:xfrm>
            <a:off x="251519" y="1412776"/>
            <a:ext cx="4486643" cy="4713387"/>
          </a:xfrm>
        </p:spPr>
        <p:txBody>
          <a:bodyPr/>
          <a:lstStyle/>
          <a:p>
            <a:pPr marL="0" indent="0">
              <a:buNone/>
            </a:pPr>
            <a:r>
              <a:rPr lang="en-US" dirty="0"/>
              <a:t>Planning plays a key role in helping shape places to secure radical reductions in greenhouse gas emissions, </a:t>
            </a:r>
            <a:r>
              <a:rPr lang="en-US" dirty="0" err="1"/>
              <a:t>minimising</a:t>
            </a:r>
            <a:r>
              <a:rPr lang="en-US" dirty="0"/>
              <a:t> vulnerability and providing resilience to the impacts of climate </a:t>
            </a:r>
            <a:r>
              <a:rPr lang="en-US" dirty="0" smtClean="0"/>
              <a:t>change; </a:t>
            </a:r>
            <a:r>
              <a:rPr lang="en-US" dirty="0"/>
              <a:t>and supporting the delivery of renewable and low carbon energy and associated infrastructure. This is central to the economic, social and environmental dimensions of sustainable development.’</a:t>
            </a:r>
            <a:endParaRPr lang="en-GB" dirty="0"/>
          </a:p>
        </p:txBody>
      </p:sp>
      <p:pic>
        <p:nvPicPr>
          <p:cNvPr id="12291" name="Picture 3"/>
          <p:cNvPicPr>
            <a:picLocks noChangeAspect="1" noChangeArrowheads="1"/>
          </p:cNvPicPr>
          <p:nvPr/>
        </p:nvPicPr>
        <p:blipFill>
          <a:blip r:embed="rId3" cstate="print"/>
          <a:srcRect/>
          <a:stretch>
            <a:fillRect/>
          </a:stretch>
        </p:blipFill>
        <p:spPr bwMode="auto">
          <a:xfrm rot="21039777">
            <a:off x="7200711" y="3339072"/>
            <a:ext cx="2341656" cy="3303224"/>
          </a:xfrm>
          <a:prstGeom prst="rect">
            <a:avLst/>
          </a:prstGeom>
          <a:noFill/>
          <a:ln w="9525">
            <a:solidFill>
              <a:schemeClr val="tx1"/>
            </a:solidFill>
            <a:miter lim="800000"/>
            <a:headEnd/>
            <a:tailEnd/>
          </a:ln>
        </p:spPr>
      </p:pic>
      <p:pic>
        <p:nvPicPr>
          <p:cNvPr id="12294" name="Picture 6"/>
          <p:cNvPicPr>
            <a:picLocks noChangeAspect="1" noChangeArrowheads="1"/>
          </p:cNvPicPr>
          <p:nvPr/>
        </p:nvPicPr>
        <p:blipFill>
          <a:blip r:embed="rId4" cstate="print"/>
          <a:srcRect/>
          <a:stretch>
            <a:fillRect/>
          </a:stretch>
        </p:blipFill>
        <p:spPr bwMode="auto">
          <a:xfrm rot="622247">
            <a:off x="4990996" y="3338732"/>
            <a:ext cx="2136038" cy="3002824"/>
          </a:xfrm>
          <a:prstGeom prst="rect">
            <a:avLst/>
          </a:prstGeom>
          <a:noFill/>
          <a:ln w="9525">
            <a:solidFill>
              <a:schemeClr val="tx1"/>
            </a:solid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067564" y="862608"/>
            <a:ext cx="2136166" cy="2998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07504" y="125413"/>
            <a:ext cx="9217023" cy="783307"/>
          </a:xfrm>
        </p:spPr>
        <p:txBody>
          <a:bodyPr/>
          <a:lstStyle/>
          <a:p>
            <a:pPr eaLnBrk="1" hangingPunct="1">
              <a:defRPr/>
            </a:pPr>
            <a:r>
              <a:rPr lang="en-GB" dirty="0" smtClean="0">
                <a:effectLst/>
                <a:cs typeface="Arial" charset="0"/>
              </a:rPr>
              <a:t>NPPF: Sustainable energy principles</a:t>
            </a:r>
          </a:p>
        </p:txBody>
      </p:sp>
      <p:sp>
        <p:nvSpPr>
          <p:cNvPr id="6147" name="Text Box 3"/>
          <p:cNvSpPr txBox="1">
            <a:spLocks noChangeArrowheads="1"/>
          </p:cNvSpPr>
          <p:nvPr/>
        </p:nvSpPr>
        <p:spPr bwMode="auto">
          <a:xfrm>
            <a:off x="395654" y="1052736"/>
            <a:ext cx="8279423" cy="4228850"/>
          </a:xfrm>
          <a:prstGeom prst="rect">
            <a:avLst/>
          </a:prstGeom>
          <a:noFill/>
          <a:ln w="9525">
            <a:noFill/>
            <a:miter lim="800000"/>
            <a:headEnd/>
            <a:tailEnd/>
          </a:ln>
        </p:spPr>
        <p:txBody>
          <a:bodyPr wrap="square">
            <a:spAutoFit/>
          </a:bodyPr>
          <a:lstStyle/>
          <a:p>
            <a:pPr>
              <a:lnSpc>
                <a:spcPct val="80000"/>
              </a:lnSpc>
              <a:spcBef>
                <a:spcPts val="0"/>
              </a:spcBef>
              <a:defRPr/>
            </a:pPr>
            <a:r>
              <a:rPr lang="en-GB" sz="2400" dirty="0" smtClean="0"/>
              <a:t>3 broad requirements of local authorities:</a:t>
            </a:r>
            <a:endParaRPr lang="en-GB" sz="2400" dirty="0"/>
          </a:p>
          <a:p>
            <a:pPr>
              <a:lnSpc>
                <a:spcPct val="80000"/>
              </a:lnSpc>
              <a:spcBef>
                <a:spcPts val="0"/>
              </a:spcBef>
              <a:defRPr/>
            </a:pPr>
            <a:endParaRPr lang="en-GB" sz="2400" dirty="0" smtClean="0"/>
          </a:p>
          <a:p>
            <a:pPr marL="457200" indent="-457200">
              <a:lnSpc>
                <a:spcPct val="80000"/>
              </a:lnSpc>
              <a:spcBef>
                <a:spcPts val="0"/>
              </a:spcBef>
              <a:buFont typeface="+mj-lt"/>
              <a:buAutoNum type="arabicPeriod"/>
              <a:defRPr/>
            </a:pPr>
            <a:r>
              <a:rPr lang="en-GB" sz="2400" dirty="0" smtClean="0"/>
              <a:t>Plan </a:t>
            </a:r>
            <a:r>
              <a:rPr lang="en-GB" sz="2400" dirty="0"/>
              <a:t>for new development in locations and ways </a:t>
            </a:r>
            <a:r>
              <a:rPr lang="en-GB" sz="2400" dirty="0" smtClean="0"/>
              <a:t>which reduce </a:t>
            </a:r>
            <a:r>
              <a:rPr lang="en-GB" sz="2400" dirty="0"/>
              <a:t>greenhouse gas emissions</a:t>
            </a:r>
          </a:p>
          <a:p>
            <a:pPr marL="457200" indent="-457200">
              <a:lnSpc>
                <a:spcPct val="80000"/>
              </a:lnSpc>
              <a:spcBef>
                <a:spcPts val="0"/>
              </a:spcBef>
              <a:buFont typeface="+mj-lt"/>
              <a:buAutoNum type="arabicPeriod"/>
              <a:defRPr/>
            </a:pPr>
            <a:endParaRPr lang="en-GB" sz="2400" dirty="0"/>
          </a:p>
          <a:p>
            <a:pPr marL="457200" indent="-457200">
              <a:lnSpc>
                <a:spcPct val="80000"/>
              </a:lnSpc>
              <a:spcBef>
                <a:spcPts val="0"/>
              </a:spcBef>
              <a:buFont typeface="+mj-lt"/>
              <a:buAutoNum type="arabicPeriod"/>
              <a:defRPr/>
            </a:pPr>
            <a:r>
              <a:rPr lang="en-GB" sz="2400" dirty="0" smtClean="0"/>
              <a:t>Actively </a:t>
            </a:r>
            <a:r>
              <a:rPr lang="en-GB" sz="2400" dirty="0"/>
              <a:t>support energy efficiency improvements to existing buildings; and</a:t>
            </a:r>
          </a:p>
          <a:p>
            <a:pPr marL="457200" indent="-457200">
              <a:lnSpc>
                <a:spcPct val="80000"/>
              </a:lnSpc>
              <a:spcBef>
                <a:spcPts val="0"/>
              </a:spcBef>
              <a:buFont typeface="+mj-lt"/>
              <a:buAutoNum type="arabicPeriod"/>
              <a:defRPr/>
            </a:pPr>
            <a:endParaRPr lang="en-GB" sz="2400" dirty="0"/>
          </a:p>
          <a:p>
            <a:pPr marL="457200" indent="-457200">
              <a:lnSpc>
                <a:spcPct val="80000"/>
              </a:lnSpc>
              <a:spcBef>
                <a:spcPts val="0"/>
              </a:spcBef>
              <a:buFont typeface="+mj-lt"/>
              <a:buAutoNum type="arabicPeriod"/>
              <a:defRPr/>
            </a:pPr>
            <a:r>
              <a:rPr lang="en-GB" sz="2400" dirty="0" smtClean="0"/>
              <a:t>When </a:t>
            </a:r>
            <a:r>
              <a:rPr lang="en-GB" sz="2400" dirty="0"/>
              <a:t>setting any local requirement for a building’s sustainability, do so in a way consistent with the Government’s zero carbon buildings policy and </a:t>
            </a:r>
            <a:r>
              <a:rPr lang="en-GB" sz="2400" dirty="0" smtClean="0"/>
              <a:t>adopt nationally described </a:t>
            </a:r>
            <a:r>
              <a:rPr lang="en-GB" sz="2400" dirty="0"/>
              <a:t>standards</a:t>
            </a:r>
            <a:r>
              <a:rPr lang="en-GB" sz="2400" dirty="0" smtClean="0"/>
              <a:t>.</a:t>
            </a:r>
          </a:p>
          <a:p>
            <a:pPr>
              <a:lnSpc>
                <a:spcPct val="80000"/>
              </a:lnSpc>
              <a:spcBef>
                <a:spcPts val="0"/>
              </a:spcBef>
              <a:defRPr/>
            </a:pPr>
            <a:endParaRPr lang="en-GB" sz="2400" dirty="0"/>
          </a:p>
          <a:p>
            <a:pPr>
              <a:lnSpc>
                <a:spcPct val="80000"/>
              </a:lnSpc>
              <a:spcBef>
                <a:spcPts val="0"/>
              </a:spcBef>
              <a:defRPr/>
            </a:pPr>
            <a:r>
              <a:rPr lang="en-GB" sz="2400" dirty="0" smtClean="0"/>
              <a:t>Also see the Planning Practice Guidance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052736"/>
            <a:ext cx="7992888" cy="5115246"/>
          </a:xfrm>
          <a:prstGeom prst="rect">
            <a:avLst/>
          </a:prstGeom>
        </p:spPr>
        <p:txBody>
          <a:bodyPr wrap="square">
            <a:spAutoFit/>
          </a:bodyPr>
          <a:lstStyle/>
          <a:p>
            <a:pPr>
              <a:lnSpc>
                <a:spcPct val="80000"/>
              </a:lnSpc>
              <a:spcBef>
                <a:spcPts val="0"/>
              </a:spcBef>
              <a:defRPr/>
            </a:pPr>
            <a:r>
              <a:rPr lang="en-GB" sz="2400" dirty="0" smtClean="0"/>
              <a:t>The NPPF also requires that planning </a:t>
            </a:r>
            <a:r>
              <a:rPr lang="en-GB" sz="2400" dirty="0"/>
              <a:t>a</a:t>
            </a:r>
            <a:r>
              <a:rPr lang="en-GB" sz="2400" dirty="0" smtClean="0"/>
              <a:t>uthorities: </a:t>
            </a:r>
          </a:p>
          <a:p>
            <a:pPr>
              <a:lnSpc>
                <a:spcPct val="80000"/>
              </a:lnSpc>
              <a:spcBef>
                <a:spcPts val="0"/>
              </a:spcBef>
              <a:defRPr/>
            </a:pPr>
            <a:endParaRPr lang="en-GB" sz="2400" i="1" dirty="0" smtClean="0"/>
          </a:p>
          <a:p>
            <a:pPr marL="342900" indent="-342900">
              <a:lnSpc>
                <a:spcPct val="80000"/>
              </a:lnSpc>
              <a:spcBef>
                <a:spcPts val="0"/>
              </a:spcBef>
              <a:buFont typeface="Arial" panose="020B0604020202020204" pitchFamily="34" charset="0"/>
              <a:buChar char="•"/>
              <a:defRPr/>
            </a:pPr>
            <a:r>
              <a:rPr lang="en-GB" sz="2400" dirty="0" smtClean="0"/>
              <a:t>have a positive strategy to promote renewable and low carbon energy </a:t>
            </a:r>
          </a:p>
          <a:p>
            <a:pPr marL="342900" indent="-342900">
              <a:lnSpc>
                <a:spcPct val="80000"/>
              </a:lnSpc>
              <a:spcBef>
                <a:spcPts val="0"/>
              </a:spcBef>
              <a:buFont typeface="Arial" panose="020B0604020202020204" pitchFamily="34" charset="0"/>
              <a:buChar char="•"/>
              <a:defRPr/>
            </a:pPr>
            <a:endParaRPr lang="en-GB" sz="2400" dirty="0" smtClean="0"/>
          </a:p>
          <a:p>
            <a:pPr marL="342900" indent="-342900">
              <a:lnSpc>
                <a:spcPct val="80000"/>
              </a:lnSpc>
              <a:spcBef>
                <a:spcPts val="0"/>
              </a:spcBef>
              <a:buFont typeface="Arial" panose="020B0604020202020204" pitchFamily="34" charset="0"/>
              <a:buChar char="•"/>
              <a:defRPr/>
            </a:pPr>
            <a:r>
              <a:rPr lang="en-GB" sz="2400" dirty="0" smtClean="0"/>
              <a:t>design policies to maximise renewable and low carbon energy development whilst addressing adverse impacts </a:t>
            </a:r>
          </a:p>
          <a:p>
            <a:pPr marL="342900" indent="-342900">
              <a:lnSpc>
                <a:spcPct val="80000"/>
              </a:lnSpc>
              <a:spcBef>
                <a:spcPts val="0"/>
              </a:spcBef>
              <a:buFont typeface="Arial" panose="020B0604020202020204" pitchFamily="34" charset="0"/>
              <a:buChar char="•"/>
              <a:defRPr/>
            </a:pPr>
            <a:endParaRPr lang="en-GB" sz="2400" dirty="0" smtClean="0"/>
          </a:p>
          <a:p>
            <a:pPr marL="342900" indent="-342900">
              <a:lnSpc>
                <a:spcPct val="80000"/>
              </a:lnSpc>
              <a:spcBef>
                <a:spcPts val="0"/>
              </a:spcBef>
              <a:buFont typeface="Arial" panose="020B0604020202020204" pitchFamily="34" charset="0"/>
              <a:buChar char="•"/>
              <a:defRPr/>
            </a:pPr>
            <a:r>
              <a:rPr lang="en-GB" sz="2400" dirty="0" smtClean="0"/>
              <a:t>consider identifying suitable areas for renewable and low carbon energy sources</a:t>
            </a:r>
          </a:p>
          <a:p>
            <a:pPr marL="342900" indent="-342900">
              <a:lnSpc>
                <a:spcPct val="80000"/>
              </a:lnSpc>
              <a:spcBef>
                <a:spcPts val="0"/>
              </a:spcBef>
              <a:buFont typeface="Arial" panose="020B0604020202020204" pitchFamily="34" charset="0"/>
              <a:buChar char="•"/>
              <a:defRPr/>
            </a:pPr>
            <a:endParaRPr lang="en-GB" sz="2400" dirty="0" smtClean="0"/>
          </a:p>
          <a:p>
            <a:pPr marL="342900" indent="-342900">
              <a:lnSpc>
                <a:spcPct val="80000"/>
              </a:lnSpc>
              <a:spcBef>
                <a:spcPts val="0"/>
              </a:spcBef>
              <a:buFont typeface="Arial" panose="020B0604020202020204" pitchFamily="34" charset="0"/>
              <a:buChar char="•"/>
              <a:defRPr/>
            </a:pPr>
            <a:r>
              <a:rPr lang="en-GB" sz="2400" dirty="0" smtClean="0"/>
              <a:t>support community-led initiatives for renewable and low carbon energy</a:t>
            </a:r>
          </a:p>
          <a:p>
            <a:pPr marL="342900" indent="-342900">
              <a:lnSpc>
                <a:spcPct val="80000"/>
              </a:lnSpc>
              <a:spcBef>
                <a:spcPts val="0"/>
              </a:spcBef>
              <a:buFont typeface="Arial" panose="020B0604020202020204" pitchFamily="34" charset="0"/>
              <a:buChar char="•"/>
              <a:defRPr/>
            </a:pPr>
            <a:endParaRPr lang="en-GB" sz="2400" dirty="0" smtClean="0"/>
          </a:p>
          <a:p>
            <a:pPr marL="342900" indent="-342900">
              <a:lnSpc>
                <a:spcPct val="80000"/>
              </a:lnSpc>
              <a:spcBef>
                <a:spcPts val="0"/>
              </a:spcBef>
              <a:buFont typeface="Arial" panose="020B0604020202020204" pitchFamily="34" charset="0"/>
              <a:buChar char="•"/>
              <a:defRPr/>
            </a:pPr>
            <a:r>
              <a:rPr lang="en-GB" sz="2400" dirty="0" smtClean="0"/>
              <a:t> identify opportunities for decentralised renewable or low carbon energy supplies</a:t>
            </a:r>
            <a:endParaRPr lang="en-GB" sz="2400" i="1" dirty="0"/>
          </a:p>
        </p:txBody>
      </p:sp>
      <p:sp>
        <p:nvSpPr>
          <p:cNvPr id="3" name="Title 1"/>
          <p:cNvSpPr txBox="1">
            <a:spLocks/>
          </p:cNvSpPr>
          <p:nvPr/>
        </p:nvSpPr>
        <p:spPr bwMode="auto">
          <a:xfrm>
            <a:off x="323851" y="125413"/>
            <a:ext cx="8820149" cy="7833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4000" b="1" kern="0" dirty="0">
                <a:solidFill>
                  <a:srgbClr val="669900"/>
                </a:solidFill>
                <a:latin typeface="+mj-lt"/>
                <a:ea typeface="+mj-ea"/>
                <a:cs typeface="Arial" charset="0"/>
              </a:rPr>
              <a:t>S</a:t>
            </a:r>
            <a:r>
              <a:rPr kumimoji="0" lang="en-GB" sz="4000" b="1" i="0" u="none" strike="noStrike" kern="0" cap="none" spc="0" normalizeH="0" baseline="0" noProof="0" dirty="0" err="1" smtClean="0">
                <a:ln>
                  <a:noFill/>
                </a:ln>
                <a:solidFill>
                  <a:srgbClr val="669900"/>
                </a:solidFill>
                <a:effectLst/>
                <a:uLnTx/>
                <a:uFillTx/>
                <a:latin typeface="+mj-lt"/>
                <a:ea typeface="+mj-ea"/>
                <a:cs typeface="Arial" charset="0"/>
              </a:rPr>
              <a:t>ustainable</a:t>
            </a:r>
            <a:r>
              <a:rPr kumimoji="0" lang="en-GB" sz="4000" b="1" i="0" u="none" strike="noStrike" kern="0" cap="none" spc="0" normalizeH="0" baseline="0" noProof="0" dirty="0" smtClean="0">
                <a:ln>
                  <a:noFill/>
                </a:ln>
                <a:solidFill>
                  <a:srgbClr val="669900"/>
                </a:solidFill>
                <a:effectLst/>
                <a:uLnTx/>
                <a:uFillTx/>
                <a:latin typeface="+mj-lt"/>
                <a:ea typeface="+mj-ea"/>
                <a:cs typeface="Arial" charset="0"/>
              </a:rPr>
              <a:t> energy principles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23851" y="125413"/>
            <a:ext cx="8301403" cy="1143000"/>
          </a:xfrm>
        </p:spPr>
        <p:txBody>
          <a:bodyPr/>
          <a:lstStyle/>
          <a:p>
            <a:pPr eaLnBrk="1" hangingPunct="1">
              <a:defRPr/>
            </a:pPr>
            <a:r>
              <a:rPr lang="en-GB" dirty="0" smtClean="0">
                <a:effectLst/>
                <a:cs typeface="Arial" charset="0"/>
              </a:rPr>
              <a:t>Deliver via local plan policies</a:t>
            </a:r>
          </a:p>
        </p:txBody>
      </p:sp>
      <p:sp>
        <p:nvSpPr>
          <p:cNvPr id="6147" name="Text Box 3"/>
          <p:cNvSpPr txBox="1">
            <a:spLocks noChangeArrowheads="1"/>
          </p:cNvSpPr>
          <p:nvPr/>
        </p:nvSpPr>
        <p:spPr bwMode="auto">
          <a:xfrm>
            <a:off x="323528" y="1052736"/>
            <a:ext cx="8279423" cy="4493538"/>
          </a:xfrm>
          <a:prstGeom prst="rect">
            <a:avLst/>
          </a:prstGeom>
          <a:noFill/>
          <a:ln w="9525">
            <a:noFill/>
            <a:miter lim="800000"/>
            <a:headEnd/>
            <a:tailEnd/>
          </a:ln>
        </p:spPr>
        <p:txBody>
          <a:bodyPr wrap="square">
            <a:spAutoFit/>
          </a:bodyPr>
          <a:lstStyle/>
          <a:p>
            <a:r>
              <a:rPr lang="en-GB" sz="2200" b="0" dirty="0" smtClean="0">
                <a:solidFill>
                  <a:schemeClr val="tx1"/>
                </a:solidFill>
              </a:rPr>
              <a:t>Explore spatial and infrastructure questions such as:</a:t>
            </a:r>
            <a:endParaRPr lang="en-GB" sz="2200" b="0" dirty="0">
              <a:solidFill>
                <a:schemeClr val="tx1"/>
              </a:solidFill>
            </a:endParaRPr>
          </a:p>
          <a:p>
            <a:endParaRPr lang="en-GB" sz="2200" dirty="0"/>
          </a:p>
          <a:p>
            <a:pPr marL="342900" indent="-342900">
              <a:buFont typeface="Arial" panose="020B0604020202020204" pitchFamily="34" charset="0"/>
              <a:buChar char="•"/>
            </a:pPr>
            <a:r>
              <a:rPr lang="en-GB" sz="2200" dirty="0" smtClean="0"/>
              <a:t>Where should new employment and housing be located? </a:t>
            </a:r>
          </a:p>
          <a:p>
            <a:pPr marL="342900" indent="-342900">
              <a:buFont typeface="Arial" panose="020B0604020202020204" pitchFamily="34" charset="0"/>
              <a:buChar char="•"/>
            </a:pPr>
            <a:r>
              <a:rPr lang="en-GB" sz="2200" dirty="0" smtClean="0"/>
              <a:t>Can development be located to reduce travel?</a:t>
            </a:r>
            <a:endParaRPr lang="en-GB" sz="2200" dirty="0"/>
          </a:p>
          <a:p>
            <a:pPr marL="342900" indent="-342900">
              <a:buFont typeface="Arial" panose="020B0604020202020204" pitchFamily="34" charset="0"/>
              <a:buChar char="•"/>
            </a:pPr>
            <a:r>
              <a:rPr lang="en-GB" sz="2200" dirty="0" smtClean="0"/>
              <a:t>What flood defences are needed?  </a:t>
            </a:r>
          </a:p>
          <a:p>
            <a:pPr marL="342900" indent="-342900">
              <a:buFont typeface="Arial" panose="020B0604020202020204" pitchFamily="34" charset="0"/>
              <a:buChar char="•"/>
            </a:pPr>
            <a:r>
              <a:rPr lang="en-GB" sz="2200" dirty="0" smtClean="0"/>
              <a:t>Can development reduce the need for engineered drainage infrastructure and minimise water demand?</a:t>
            </a:r>
          </a:p>
          <a:p>
            <a:pPr marL="342900" indent="-342900">
              <a:buFont typeface="Arial" panose="020B0604020202020204" pitchFamily="34" charset="0"/>
              <a:buChar char="•"/>
            </a:pPr>
            <a:r>
              <a:rPr lang="en-GB" sz="2200" dirty="0" smtClean="0"/>
              <a:t>Can green infrastructure mitigate heat or flooding and maximise biodiversity?  </a:t>
            </a:r>
          </a:p>
          <a:p>
            <a:pPr marL="342900" indent="-342900">
              <a:buFont typeface="Arial" panose="020B0604020202020204" pitchFamily="34" charset="0"/>
              <a:buChar char="•"/>
            </a:pPr>
            <a:r>
              <a:rPr lang="en-GB" sz="2200" dirty="0" smtClean="0"/>
              <a:t>What energy provision will we need in the future, such as district heating schemes? </a:t>
            </a:r>
          </a:p>
          <a:p>
            <a:pPr marL="342900" indent="-342900">
              <a:buFont typeface="Arial" panose="020B0604020202020204" pitchFamily="34" charset="0"/>
              <a:buChar char="•"/>
            </a:pPr>
            <a:r>
              <a:rPr lang="en-GB" sz="2200" dirty="0" smtClean="0"/>
              <a:t>Is there potential for new markets and supply chains as a result of moving to a low carbon economy?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970784" cy="707678"/>
          </a:xfrm>
        </p:spPr>
        <p:txBody>
          <a:bodyPr/>
          <a:lstStyle/>
          <a:p>
            <a:r>
              <a:rPr lang="en-GB" sz="2800" dirty="0" smtClean="0">
                <a:effectLst/>
              </a:rPr>
              <a:t>Adaptation example: green roofs can:-</a:t>
            </a:r>
            <a:endParaRPr lang="en-GB" sz="2800" dirty="0">
              <a:effectLst/>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76056" y="332656"/>
            <a:ext cx="37623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half" idx="2"/>
          </p:nvPr>
        </p:nvSpPr>
        <p:spPr>
          <a:xfrm>
            <a:off x="457200" y="1435100"/>
            <a:ext cx="4330824" cy="4691063"/>
          </a:xfrm>
        </p:spPr>
        <p:txBody>
          <a:bodyPr/>
          <a:lstStyle/>
          <a:p>
            <a:pPr marL="342900" indent="-342900">
              <a:buFont typeface="Arial" panose="020B0604020202020204" pitchFamily="34" charset="0"/>
              <a:buChar char="•"/>
            </a:pPr>
            <a:r>
              <a:rPr lang="en-GB" sz="2400" dirty="0" smtClean="0"/>
              <a:t>Reduce </a:t>
            </a:r>
            <a:r>
              <a:rPr lang="en-GB" sz="2400" dirty="0"/>
              <a:t>the amount of surface water run </a:t>
            </a:r>
            <a:r>
              <a:rPr lang="en-GB" sz="2400" dirty="0" smtClean="0"/>
              <a:t>off</a:t>
            </a:r>
            <a:endParaRPr lang="en-GB" sz="2400" dirty="0"/>
          </a:p>
          <a:p>
            <a:pPr marL="342900" indent="-342900">
              <a:buFont typeface="Arial" panose="020B0604020202020204" pitchFamily="34" charset="0"/>
              <a:buChar char="•"/>
            </a:pPr>
            <a:r>
              <a:rPr lang="en-GB" sz="2400" dirty="0" smtClean="0"/>
              <a:t>Provide </a:t>
            </a:r>
            <a:r>
              <a:rPr lang="en-GB" sz="2400" dirty="0"/>
              <a:t>shelter and feeding opportunities for </a:t>
            </a:r>
            <a:r>
              <a:rPr lang="en-GB" sz="2400" dirty="0" smtClean="0"/>
              <a:t>wildlife</a:t>
            </a:r>
          </a:p>
          <a:p>
            <a:pPr marL="342900" indent="-342900">
              <a:buFont typeface="Arial" panose="020B0604020202020204" pitchFamily="34" charset="0"/>
              <a:buChar char="•"/>
            </a:pPr>
            <a:r>
              <a:rPr lang="en-GB" sz="2400" dirty="0" smtClean="0"/>
              <a:t>Improve </a:t>
            </a:r>
            <a:r>
              <a:rPr lang="en-GB" sz="2400" dirty="0"/>
              <a:t>the buildings’ character and </a:t>
            </a:r>
            <a:r>
              <a:rPr lang="en-GB" sz="2400" dirty="0" smtClean="0"/>
              <a:t>appearance</a:t>
            </a:r>
            <a:endParaRPr lang="en-GB" sz="2400" dirty="0"/>
          </a:p>
          <a:p>
            <a:pPr marL="342900" indent="-342900">
              <a:buFont typeface="Arial" panose="020B0604020202020204" pitchFamily="34" charset="0"/>
              <a:buChar char="•"/>
            </a:pPr>
            <a:r>
              <a:rPr lang="en-GB" sz="2400" dirty="0" smtClean="0"/>
              <a:t>Provide </a:t>
            </a:r>
            <a:r>
              <a:rPr lang="en-GB" sz="2400" dirty="0"/>
              <a:t>extra heat and noise </a:t>
            </a:r>
            <a:r>
              <a:rPr lang="en-GB" sz="2400" dirty="0" smtClean="0"/>
              <a:t>insulation </a:t>
            </a:r>
          </a:p>
          <a:p>
            <a:pPr marL="342900" indent="-342900">
              <a:buFont typeface="Arial" panose="020B0604020202020204" pitchFamily="34" charset="0"/>
              <a:buChar char="•"/>
            </a:pPr>
            <a:r>
              <a:rPr lang="en-GB" sz="2400" dirty="0" smtClean="0"/>
              <a:t>Help </a:t>
            </a:r>
            <a:r>
              <a:rPr lang="en-GB" sz="2400" dirty="0"/>
              <a:t>to improve air quality</a:t>
            </a:r>
          </a:p>
          <a:p>
            <a:endParaRPr lang="en-GB" dirty="0"/>
          </a:p>
        </p:txBody>
      </p:sp>
    </p:spTree>
    <p:extLst>
      <p:ext uri="{BB962C8B-B14F-4D97-AF65-F5344CB8AC3E}">
        <p14:creationId xmlns:p14="http://schemas.microsoft.com/office/powerpoint/2010/main" val="422797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9996" y="1052736"/>
            <a:ext cx="8830468" cy="4680520"/>
          </a:xfrm>
          <a:prstGeom prst="rect">
            <a:avLst/>
          </a:prstGeom>
          <a:solidFill>
            <a:schemeClr val="bg1">
              <a:alpha val="8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p>
            <a:pPr>
              <a:buFontTx/>
              <a:buChar char="•"/>
            </a:pPr>
            <a:r>
              <a:rPr lang="en-GB" sz="2400" dirty="0" smtClean="0"/>
              <a:t> Reduce the need to travel and increase sustainable transport options, such as walking and cycling</a:t>
            </a:r>
          </a:p>
          <a:p>
            <a:pPr>
              <a:buFontTx/>
              <a:buChar char="•"/>
            </a:pPr>
            <a:endParaRPr lang="en-GB" sz="2400" dirty="0" smtClean="0"/>
          </a:p>
          <a:p>
            <a:pPr>
              <a:buFontTx/>
              <a:buChar char="•"/>
            </a:pPr>
            <a:r>
              <a:rPr lang="en-GB" sz="2400" dirty="0" smtClean="0"/>
              <a:t> Be energy efficient through design and construction</a:t>
            </a:r>
          </a:p>
        </p:txBody>
      </p:sp>
      <p:sp>
        <p:nvSpPr>
          <p:cNvPr id="7" name="Title 3"/>
          <p:cNvSpPr>
            <a:spLocks noGrp="1"/>
          </p:cNvSpPr>
          <p:nvPr>
            <p:ph type="title"/>
          </p:nvPr>
        </p:nvSpPr>
        <p:spPr>
          <a:xfrm>
            <a:off x="539750" y="0"/>
            <a:ext cx="8229600" cy="1417638"/>
          </a:xfrm>
        </p:spPr>
        <p:txBody>
          <a:bodyPr/>
          <a:lstStyle/>
          <a:p>
            <a:r>
              <a:rPr lang="en-GB" dirty="0" smtClean="0">
                <a:effectLst/>
              </a:rPr>
              <a:t>Local Plans: Mitigating Climate Change</a:t>
            </a:r>
            <a:endParaRPr lang="en-GB" dirty="0">
              <a:effectLst/>
            </a:endParaRPr>
          </a:p>
        </p:txBody>
      </p:sp>
      <p:pic>
        <p:nvPicPr>
          <p:cNvPr id="14339" name="Picture 4" descr="enviro energy tower hi res version"/>
          <p:cNvPicPr>
            <a:picLocks noGrp="1" noChangeAspect="1" noChangeArrowheads="1"/>
          </p:cNvPicPr>
          <p:nvPr>
            <p:ph type="body" idx="1"/>
          </p:nvPr>
        </p:nvPicPr>
        <p:blipFill>
          <a:blip r:embed="rId3" cstate="print"/>
          <a:srcRect/>
          <a:stretch>
            <a:fillRect/>
          </a:stretch>
        </p:blipFill>
        <p:spPr>
          <a:xfrm>
            <a:off x="4788024" y="3032248"/>
            <a:ext cx="4316760" cy="3336375"/>
          </a:xfrm>
          <a:noFill/>
        </p:spPr>
      </p:pic>
      <p:sp>
        <p:nvSpPr>
          <p:cNvPr id="14341" name="Text Box 6"/>
          <p:cNvSpPr txBox="1">
            <a:spLocks noChangeArrowheads="1"/>
          </p:cNvSpPr>
          <p:nvPr/>
        </p:nvSpPr>
        <p:spPr bwMode="auto">
          <a:xfrm>
            <a:off x="5454715" y="6093296"/>
            <a:ext cx="3722077" cy="304800"/>
          </a:xfrm>
          <a:prstGeom prst="rect">
            <a:avLst/>
          </a:prstGeom>
          <a:solidFill>
            <a:schemeClr val="bg1">
              <a:alpha val="0"/>
            </a:schemeClr>
          </a:solidFill>
          <a:ln w="9525" algn="ctr">
            <a:noFill/>
            <a:miter lim="800000"/>
            <a:headEnd/>
            <a:tailEnd/>
          </a:ln>
          <a:effectLst/>
        </p:spPr>
        <p:txBody>
          <a:bodyPr>
            <a:spAutoFit/>
          </a:bodyPr>
          <a:lstStyle/>
          <a:p>
            <a:pPr>
              <a:spcBef>
                <a:spcPct val="50000"/>
              </a:spcBef>
            </a:pPr>
            <a:r>
              <a:rPr lang="en-GB" sz="1400" dirty="0">
                <a:solidFill>
                  <a:schemeClr val="bg1"/>
                </a:solidFill>
              </a:rPr>
              <a:t>Photo credit: Nottingham Energy Partnership</a:t>
            </a:r>
          </a:p>
        </p:txBody>
      </p:sp>
      <p:sp>
        <p:nvSpPr>
          <p:cNvPr id="2" name="Rectangle 1"/>
          <p:cNvSpPr/>
          <p:nvPr/>
        </p:nvSpPr>
        <p:spPr>
          <a:xfrm>
            <a:off x="251520" y="3074184"/>
            <a:ext cx="4572000" cy="2677656"/>
          </a:xfrm>
          <a:prstGeom prst="rect">
            <a:avLst/>
          </a:prstGeom>
        </p:spPr>
        <p:txBody>
          <a:bodyPr>
            <a:spAutoFit/>
          </a:bodyPr>
          <a:lstStyle/>
          <a:p>
            <a:pPr>
              <a:buFontTx/>
              <a:buChar char="•"/>
            </a:pPr>
            <a:r>
              <a:rPr lang="en-GB" sz="2400" dirty="0"/>
              <a:t> </a:t>
            </a:r>
            <a:r>
              <a:rPr lang="en-GB" sz="2400" dirty="0" smtClean="0"/>
              <a:t>Encourage </a:t>
            </a:r>
            <a:r>
              <a:rPr lang="en-GB" sz="2400" dirty="0"/>
              <a:t>sustainable travel such as cycling and </a:t>
            </a:r>
            <a:r>
              <a:rPr lang="en-GB" sz="2400" dirty="0" smtClean="0"/>
              <a:t>walking</a:t>
            </a:r>
          </a:p>
          <a:p>
            <a:pPr>
              <a:buFontTx/>
              <a:buChar char="•"/>
            </a:pPr>
            <a:endParaRPr lang="en-GB" sz="2400" dirty="0"/>
          </a:p>
          <a:p>
            <a:pPr>
              <a:buFontTx/>
              <a:buChar char="•"/>
            </a:pPr>
            <a:r>
              <a:rPr lang="en-GB" sz="2400" dirty="0" smtClean="0"/>
              <a:t> Support the development of renewable, decentralised and low carbon energy. Require its integration within development</a:t>
            </a:r>
            <a:endParaRPr lang="en-GB"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654" y="198438"/>
            <a:ext cx="8297008" cy="1143000"/>
          </a:xfrm>
        </p:spPr>
        <p:txBody>
          <a:bodyPr/>
          <a:lstStyle/>
          <a:p>
            <a:pPr eaLnBrk="1" hangingPunct="1">
              <a:defRPr/>
            </a:pPr>
            <a:r>
              <a:rPr lang="en-GB" dirty="0" smtClean="0">
                <a:effectLst/>
              </a:rPr>
              <a:t>Provide guidance to developers</a:t>
            </a:r>
            <a:endParaRPr lang="en-US" dirty="0" smtClean="0">
              <a:effectLst/>
            </a:endParaRPr>
          </a:p>
        </p:txBody>
      </p:sp>
      <p:sp>
        <p:nvSpPr>
          <p:cNvPr id="17411" name="Rectangle 3"/>
          <p:cNvSpPr>
            <a:spLocks noGrp="1" noChangeArrowheads="1"/>
          </p:cNvSpPr>
          <p:nvPr>
            <p:ph type="body" idx="1"/>
          </p:nvPr>
        </p:nvSpPr>
        <p:spPr>
          <a:xfrm>
            <a:off x="250582" y="1628800"/>
            <a:ext cx="8642838" cy="4238601"/>
          </a:xfrm>
          <a:solidFill>
            <a:schemeClr val="bg1"/>
          </a:solidFill>
        </p:spPr>
        <p:txBody>
          <a:bodyPr lIns="0" rIns="18000"/>
          <a:lstStyle/>
          <a:p>
            <a:r>
              <a:rPr lang="en-GB" sz="2800" dirty="0" smtClean="0"/>
              <a:t>Orientation</a:t>
            </a:r>
            <a:r>
              <a:rPr lang="en-GB" sz="2800" dirty="0"/>
              <a:t>, avoiding solar gain in summer</a:t>
            </a:r>
          </a:p>
          <a:p>
            <a:r>
              <a:rPr lang="en-GB" sz="2800" dirty="0"/>
              <a:t>L</a:t>
            </a:r>
            <a:r>
              <a:rPr lang="en-GB" sz="2800" dirty="0" smtClean="0"/>
              <a:t>ayout</a:t>
            </a:r>
            <a:r>
              <a:rPr lang="en-GB" sz="2800" dirty="0"/>
              <a:t>, using the natural landform, positioning of adjacent buildings</a:t>
            </a:r>
          </a:p>
          <a:p>
            <a:r>
              <a:rPr lang="en-GB" sz="2800" dirty="0"/>
              <a:t>C</a:t>
            </a:r>
            <a:r>
              <a:rPr lang="en-GB" sz="2800" dirty="0" smtClean="0"/>
              <a:t>ycle </a:t>
            </a:r>
            <a:r>
              <a:rPr lang="en-GB" sz="2800" dirty="0"/>
              <a:t>parking</a:t>
            </a:r>
          </a:p>
          <a:p>
            <a:r>
              <a:rPr lang="en-GB" sz="2800" dirty="0"/>
              <a:t>W</a:t>
            </a:r>
            <a:r>
              <a:rPr lang="en-GB" sz="2800" dirty="0" smtClean="0"/>
              <a:t>aste </a:t>
            </a:r>
            <a:r>
              <a:rPr lang="en-GB" sz="2800" dirty="0"/>
              <a:t>recycling </a:t>
            </a:r>
          </a:p>
          <a:p>
            <a:r>
              <a:rPr lang="en-GB" sz="2800" dirty="0"/>
              <a:t>S</a:t>
            </a:r>
            <a:r>
              <a:rPr lang="en-GB" sz="2800" dirty="0" smtClean="0"/>
              <a:t>ustainable </a:t>
            </a:r>
            <a:r>
              <a:rPr lang="en-GB" sz="2800" dirty="0"/>
              <a:t>drainage and </a:t>
            </a:r>
            <a:r>
              <a:rPr lang="en-GB" sz="2800" dirty="0" smtClean="0"/>
              <a:t>landscaping (green roof)</a:t>
            </a:r>
            <a:endParaRPr lang="en-US" sz="2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9262" y="188640"/>
            <a:ext cx="8229600" cy="504056"/>
          </a:xfrm>
        </p:spPr>
        <p:txBody>
          <a:bodyPr/>
          <a:lstStyle/>
          <a:p>
            <a:r>
              <a:rPr lang="en-GB" altLang="en-US" dirty="0" smtClean="0">
                <a:effectLst/>
              </a:rPr>
              <a:t>Housing Standards Review</a:t>
            </a:r>
          </a:p>
        </p:txBody>
      </p:sp>
      <p:sp>
        <p:nvSpPr>
          <p:cNvPr id="17411" name="Content Placeholder 2"/>
          <p:cNvSpPr>
            <a:spLocks noGrp="1"/>
          </p:cNvSpPr>
          <p:nvPr>
            <p:ph idx="1"/>
          </p:nvPr>
        </p:nvSpPr>
        <p:spPr>
          <a:xfrm>
            <a:off x="517396" y="764712"/>
            <a:ext cx="8229600" cy="5544608"/>
          </a:xfrm>
        </p:spPr>
        <p:txBody>
          <a:bodyPr/>
          <a:lstStyle/>
          <a:p>
            <a:endParaRPr lang="en-GB" altLang="en-US" sz="2400" dirty="0" smtClean="0"/>
          </a:p>
          <a:p>
            <a:r>
              <a:rPr lang="en-GB" altLang="en-US" sz="2400" dirty="0" smtClean="0"/>
              <a:t>Code for Sustainable Homes withdrawn</a:t>
            </a:r>
          </a:p>
          <a:p>
            <a:r>
              <a:rPr lang="en-GB" altLang="en-US" sz="2400" dirty="0" smtClean="0"/>
              <a:t>Restriction on new and emerging local plans should not require standards exceeding the building regulations </a:t>
            </a:r>
          </a:p>
          <a:p>
            <a:r>
              <a:rPr lang="en-GB" altLang="en-US" sz="2400" dirty="0" smtClean="0"/>
              <a:t>Small sites (&gt;10 houses) exempt from Allowable Solutions payments, but not Zero Carbon homes requirements</a:t>
            </a:r>
          </a:p>
          <a:p>
            <a:r>
              <a:rPr lang="en-GB" sz="2400" kern="1200" dirty="0">
                <a:latin typeface="Arial" charset="0"/>
                <a:ea typeface="ＭＳ Ｐゴシック" charset="0"/>
                <a:cs typeface="ＭＳ Ｐゴシック" charset="0"/>
              </a:rPr>
              <a:t>O</a:t>
            </a:r>
            <a:r>
              <a:rPr lang="en-GB" sz="2400" kern="1200" dirty="0" smtClean="0">
                <a:latin typeface="Arial" charset="0"/>
                <a:ea typeface="ＭＳ Ｐゴシック" charset="0"/>
                <a:cs typeface="ＭＳ Ｐゴシック" charset="0"/>
              </a:rPr>
              <a:t>ptional new national technical standards should only be required through new Local Plan policies if they address a clearly evidenced need</a:t>
            </a:r>
          </a:p>
          <a:p>
            <a:r>
              <a:rPr lang="en-GB" altLang="en-US" sz="2400" kern="1200" dirty="0" smtClean="0">
                <a:latin typeface="Arial" charset="0"/>
                <a:ea typeface="ＭＳ Ｐゴシック" charset="0"/>
              </a:rPr>
              <a:t>Interim measures – apply existing standards, where adopted policy in place. Energy Performance requirements should not exceed outgoing Code level 4.</a:t>
            </a:r>
            <a:endParaRPr lang="en-GB" alt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GB" dirty="0">
                <a:effectLst/>
              </a:rPr>
              <a:t>Building Regulations</a:t>
            </a:r>
          </a:p>
        </p:txBody>
      </p:sp>
      <p:sp>
        <p:nvSpPr>
          <p:cNvPr id="90115" name="Rectangle 3"/>
          <p:cNvSpPr>
            <a:spLocks noGrp="1" noChangeArrowheads="1"/>
          </p:cNvSpPr>
          <p:nvPr>
            <p:ph type="body" idx="1"/>
          </p:nvPr>
        </p:nvSpPr>
        <p:spPr>
          <a:xfrm>
            <a:off x="317500" y="1701800"/>
            <a:ext cx="5629275" cy="4895850"/>
          </a:xfrm>
        </p:spPr>
        <p:txBody>
          <a:bodyPr/>
          <a:lstStyle/>
          <a:p>
            <a:r>
              <a:rPr lang="en-GB" dirty="0"/>
              <a:t>Incremental changes to energy use and carbon </a:t>
            </a:r>
            <a:r>
              <a:rPr lang="en-GB" dirty="0" smtClean="0"/>
              <a:t>emissions, to Zero Carbon requirement in 2016</a:t>
            </a:r>
            <a:endParaRPr lang="en-GB" dirty="0"/>
          </a:p>
          <a:p>
            <a:r>
              <a:rPr lang="en-GB" dirty="0"/>
              <a:t>Mainly involves fabric performance </a:t>
            </a:r>
          </a:p>
          <a:p>
            <a:r>
              <a:rPr lang="en-GB" dirty="0"/>
              <a:t>Need for on-site renewable energy or connection to decentralised energy</a:t>
            </a:r>
          </a:p>
          <a:p>
            <a:endParaRPr lang="en-GB" dirty="0"/>
          </a:p>
        </p:txBody>
      </p:sp>
      <p:pic>
        <p:nvPicPr>
          <p:cNvPr id="90116" name="Picture 4"/>
          <p:cNvPicPr>
            <a:picLocks noChangeAspect="1" noChangeArrowheads="1"/>
          </p:cNvPicPr>
          <p:nvPr/>
        </p:nvPicPr>
        <p:blipFill>
          <a:blip r:embed="rId3" cstate="print"/>
          <a:srcRect/>
          <a:stretch>
            <a:fillRect/>
          </a:stretch>
        </p:blipFill>
        <p:spPr bwMode="auto">
          <a:xfrm>
            <a:off x="6248400" y="3357563"/>
            <a:ext cx="2668588" cy="2933700"/>
          </a:xfrm>
          <a:prstGeom prst="rect">
            <a:avLst/>
          </a:prstGeom>
          <a:noFill/>
          <a:ln w="9525" algn="ctr">
            <a:noFill/>
            <a:miter lim="800000"/>
            <a:headEnd/>
            <a:tailEnd/>
          </a:ln>
          <a:effectLst/>
        </p:spPr>
      </p:pic>
      <p:pic>
        <p:nvPicPr>
          <p:cNvPr id="90117" name="Picture 5"/>
          <p:cNvPicPr>
            <a:picLocks noChangeAspect="1" noChangeArrowheads="1"/>
          </p:cNvPicPr>
          <p:nvPr/>
        </p:nvPicPr>
        <p:blipFill>
          <a:blip r:embed="rId4" cstate="print"/>
          <a:srcRect/>
          <a:stretch>
            <a:fillRect/>
          </a:stretch>
        </p:blipFill>
        <p:spPr bwMode="auto">
          <a:xfrm>
            <a:off x="6299200" y="409575"/>
            <a:ext cx="2551113" cy="2749550"/>
          </a:xfrm>
          <a:prstGeom prst="rect">
            <a:avLst/>
          </a:prstGeom>
          <a:noFill/>
          <a:ln w="9525" algn="ctr">
            <a:noFill/>
            <a:miter lim="800000"/>
            <a:headEnd/>
            <a:tailEnd/>
          </a:ln>
          <a:effectLst/>
        </p:spPr>
      </p:pic>
      <p:sp>
        <p:nvSpPr>
          <p:cNvPr id="90118" name="Text Box 6"/>
          <p:cNvSpPr txBox="1">
            <a:spLocks noChangeArrowheads="1"/>
          </p:cNvSpPr>
          <p:nvPr/>
        </p:nvSpPr>
        <p:spPr bwMode="auto">
          <a:xfrm>
            <a:off x="6235700" y="6437313"/>
            <a:ext cx="3055938" cy="304800"/>
          </a:xfrm>
          <a:prstGeom prst="rect">
            <a:avLst/>
          </a:prstGeom>
          <a:solidFill>
            <a:schemeClr val="bg1">
              <a:alpha val="0"/>
            </a:schemeClr>
          </a:solidFill>
          <a:ln w="9525" algn="ctr">
            <a:noFill/>
            <a:miter lim="800000"/>
            <a:headEnd/>
            <a:tailEnd/>
          </a:ln>
          <a:effectLst/>
        </p:spPr>
        <p:txBody>
          <a:bodyPr>
            <a:spAutoFit/>
          </a:bodyPr>
          <a:lstStyle/>
          <a:p>
            <a:pPr>
              <a:spcBef>
                <a:spcPct val="50000"/>
              </a:spcBef>
            </a:pPr>
            <a:r>
              <a:rPr lang="en-GB" sz="1400" b="1" dirty="0"/>
              <a:t>Image credit: NHBC Foundation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dirty="0" smtClean="0">
                <a:effectLst/>
              </a:rPr>
              <a:t>Aim of this briefing</a:t>
            </a:r>
            <a:endParaRPr lang="en-GB" dirty="0">
              <a:effectLst/>
            </a:endParaRPr>
          </a:p>
        </p:txBody>
      </p:sp>
      <p:sp>
        <p:nvSpPr>
          <p:cNvPr id="10243" name="Rectangle 3"/>
          <p:cNvSpPr>
            <a:spLocks noGrp="1" noChangeArrowheads="1"/>
          </p:cNvSpPr>
          <p:nvPr>
            <p:ph type="body" idx="1"/>
          </p:nvPr>
        </p:nvSpPr>
        <p:spPr>
          <a:xfrm>
            <a:off x="323528" y="1412776"/>
            <a:ext cx="7993385" cy="4637187"/>
          </a:xfrm>
        </p:spPr>
        <p:txBody>
          <a:bodyPr/>
          <a:lstStyle/>
          <a:p>
            <a:r>
              <a:rPr lang="en-GB" dirty="0" smtClean="0"/>
              <a:t>To help you understand:</a:t>
            </a:r>
          </a:p>
          <a:p>
            <a:pPr lvl="1"/>
            <a:r>
              <a:rPr lang="en-GB" dirty="0"/>
              <a:t>p</a:t>
            </a:r>
            <a:r>
              <a:rPr lang="en-GB" dirty="0" smtClean="0"/>
              <a:t>lanning’s relevance to climate change </a:t>
            </a:r>
          </a:p>
          <a:p>
            <a:pPr lvl="1"/>
            <a:r>
              <a:rPr lang="en-GB" dirty="0" smtClean="0"/>
              <a:t>sustainable energy opportunities</a:t>
            </a:r>
          </a:p>
          <a:p>
            <a:pPr lvl="1"/>
            <a:r>
              <a:rPr lang="en-GB" dirty="0" smtClean="0"/>
              <a:t>issues to consider in plan-making and in </a:t>
            </a:r>
            <a:r>
              <a:rPr lang="en-GB" dirty="0"/>
              <a:t>determining </a:t>
            </a:r>
            <a:r>
              <a:rPr lang="en-GB" dirty="0" smtClean="0"/>
              <a:t>planning applications</a:t>
            </a:r>
            <a:endParaRPr lang="en-GB" dirty="0"/>
          </a:p>
          <a:p>
            <a:pPr marL="514350" indent="-457200"/>
            <a:r>
              <a:rPr lang="en-GB" dirty="0" smtClean="0"/>
              <a:t>It isn’t a debate about whether climate change is or isn’t happening</a:t>
            </a:r>
          </a:p>
        </p:txBody>
      </p:sp>
      <p:pic>
        <p:nvPicPr>
          <p:cNvPr id="4" name="Picture 4"/>
          <p:cNvPicPr>
            <a:picLocks noChangeAspect="1" noChangeArrowheads="1"/>
          </p:cNvPicPr>
          <p:nvPr/>
        </p:nvPicPr>
        <p:blipFill>
          <a:blip r:embed="rId3" cstate="print"/>
          <a:srcRect t="16817"/>
          <a:stretch>
            <a:fillRect/>
          </a:stretch>
        </p:blipFill>
        <p:spPr bwMode="auto">
          <a:xfrm rot="886024">
            <a:off x="6796705" y="4863115"/>
            <a:ext cx="1820974" cy="1792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10"/>
          <p:cNvSpPr txBox="1">
            <a:spLocks noChangeArrowheads="1"/>
          </p:cNvSpPr>
          <p:nvPr/>
        </p:nvSpPr>
        <p:spPr bwMode="auto">
          <a:xfrm>
            <a:off x="52754" y="6437313"/>
            <a:ext cx="3056792" cy="304800"/>
          </a:xfrm>
          <a:prstGeom prst="rect">
            <a:avLst/>
          </a:prstGeom>
          <a:solidFill>
            <a:schemeClr val="bg1">
              <a:alpha val="0"/>
            </a:schemeClr>
          </a:solidFill>
          <a:ln w="9525" algn="ctr">
            <a:noFill/>
            <a:miter lim="800000"/>
            <a:headEnd/>
            <a:tailEnd/>
          </a:ln>
          <a:effectLst/>
        </p:spPr>
        <p:txBody>
          <a:bodyPr>
            <a:spAutoFit/>
          </a:bodyPr>
          <a:lstStyle/>
          <a:p>
            <a:pPr>
              <a:spcBef>
                <a:spcPct val="50000"/>
              </a:spcBef>
            </a:pPr>
            <a:r>
              <a:rPr lang="en-GB" sz="1400" dirty="0">
                <a:solidFill>
                  <a:schemeClr val="bg1"/>
                </a:solidFill>
              </a:rPr>
              <a:t>Photo credit: </a:t>
            </a:r>
            <a:r>
              <a:rPr lang="en-GB" sz="1400" dirty="0" err="1">
                <a:solidFill>
                  <a:schemeClr val="bg1"/>
                </a:solidFill>
              </a:rPr>
              <a:t>Vargklo</a:t>
            </a:r>
            <a:endParaRPr lang="en-GB" sz="1400" dirty="0">
              <a:solidFill>
                <a:schemeClr val="bg1"/>
              </a:solidFill>
            </a:endParaRPr>
          </a:p>
        </p:txBody>
      </p:sp>
      <p:sp>
        <p:nvSpPr>
          <p:cNvPr id="5" name="Rectangle 3"/>
          <p:cNvSpPr>
            <a:spLocks noChangeArrowheads="1"/>
          </p:cNvSpPr>
          <p:nvPr/>
        </p:nvSpPr>
        <p:spPr bwMode="auto">
          <a:xfrm>
            <a:off x="350959" y="116632"/>
            <a:ext cx="8442081" cy="5975350"/>
          </a:xfrm>
          <a:prstGeom prst="rect">
            <a:avLst/>
          </a:prstGeom>
          <a:solidFill>
            <a:schemeClr val="bg1">
              <a:alpha val="88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0" tIns="360000" rIns="360000" bIns="360000"/>
          <a:lstStyle/>
          <a:p>
            <a:pPr marL="0" lvl="1" indent="1588">
              <a:spcBef>
                <a:spcPct val="20000"/>
              </a:spcBef>
              <a:defRPr/>
            </a:pPr>
            <a:r>
              <a:rPr lang="en-GB" sz="3600" b="1" dirty="0" smtClean="0">
                <a:solidFill>
                  <a:srgbClr val="669900"/>
                </a:solidFill>
              </a:rPr>
              <a:t>Zero Carbon Homes - hierarchy</a:t>
            </a:r>
            <a:endParaRPr lang="en-GB" sz="3600" b="1" dirty="0"/>
          </a:p>
          <a:p>
            <a:pPr marL="0" lvl="1" indent="1588">
              <a:spcBef>
                <a:spcPct val="20000"/>
              </a:spcBef>
              <a:defRPr/>
            </a:pPr>
            <a:endParaRPr lang="en-GB" sz="1400" dirty="0" smtClean="0"/>
          </a:p>
          <a:p>
            <a:pPr marL="208784" indent="-208784">
              <a:buFontTx/>
              <a:buAutoNum type="arabicPeriod"/>
            </a:pPr>
            <a:r>
              <a:rPr lang="en-GB" sz="2400" b="1" dirty="0" smtClean="0"/>
              <a:t> energy </a:t>
            </a:r>
            <a:r>
              <a:rPr lang="en-GB" sz="2400" b="1" dirty="0"/>
              <a:t>efficiency</a:t>
            </a:r>
            <a:r>
              <a:rPr lang="en-GB" sz="2400" dirty="0"/>
              <a:t>: a high level of energy efficiency in the fabric and design of the dwelling. </a:t>
            </a:r>
            <a:endParaRPr lang="en-GB" sz="2400" dirty="0" smtClean="0"/>
          </a:p>
          <a:p>
            <a:pPr marL="208784" indent="-208784">
              <a:buFontTx/>
              <a:buAutoNum type="arabicPeriod"/>
            </a:pPr>
            <a:endParaRPr lang="en-GB" sz="2400" dirty="0"/>
          </a:p>
          <a:p>
            <a:pPr marL="208784" indent="-208784">
              <a:buFontTx/>
              <a:buAutoNum type="arabicPeriod"/>
            </a:pPr>
            <a:r>
              <a:rPr lang="en-GB" sz="2400" b="1" dirty="0" smtClean="0"/>
              <a:t> carbon </a:t>
            </a:r>
            <a:r>
              <a:rPr lang="en-GB" sz="2400" b="1" dirty="0"/>
              <a:t>compliance</a:t>
            </a:r>
            <a:r>
              <a:rPr lang="en-GB" sz="2400" dirty="0"/>
              <a:t>: a minimum level of carbon reduction to be achieved from energy efficient fabric and on-site technologies (including direct  connection to a heat network). </a:t>
            </a:r>
            <a:endParaRPr lang="en-GB" sz="2400" dirty="0" smtClean="0"/>
          </a:p>
          <a:p>
            <a:pPr marL="208784" indent="-208784">
              <a:buFontTx/>
              <a:buAutoNum type="arabicPeriod"/>
            </a:pPr>
            <a:endParaRPr lang="en-GB" sz="2400" dirty="0"/>
          </a:p>
          <a:p>
            <a:pPr marL="208784" indent="-208784">
              <a:buFontTx/>
              <a:buAutoNum type="arabicPeriod"/>
            </a:pPr>
            <a:r>
              <a:rPr lang="en-GB" sz="2400" b="1" dirty="0" smtClean="0"/>
              <a:t> allowable </a:t>
            </a:r>
            <a:r>
              <a:rPr lang="en-GB" sz="2400" b="1" dirty="0"/>
              <a:t>solutions</a:t>
            </a:r>
            <a:r>
              <a:rPr lang="en-GB" sz="2400" dirty="0"/>
              <a:t>:</a:t>
            </a:r>
            <a:r>
              <a:rPr lang="en-GB" sz="2400" b="1" dirty="0"/>
              <a:t> </a:t>
            </a:r>
            <a:r>
              <a:rPr lang="en-GB" sz="2400" dirty="0"/>
              <a:t>a range of measures available for achieving zero carbon beyond the minimum carbon compliance requirements.</a:t>
            </a:r>
          </a:p>
          <a:p>
            <a:pPr marL="0" lvl="1" indent="1588">
              <a:spcBef>
                <a:spcPct val="20000"/>
              </a:spcBef>
              <a:defRPr/>
            </a:pPr>
            <a:endParaRPr lang="en-GB" sz="1400" dirty="0"/>
          </a:p>
        </p:txBody>
      </p:sp>
    </p:spTree>
    <p:extLst>
      <p:ext uri="{BB962C8B-B14F-4D97-AF65-F5344CB8AC3E}">
        <p14:creationId xmlns:p14="http://schemas.microsoft.com/office/powerpoint/2010/main" val="374212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effectLst/>
              </a:rPr>
              <a:t>Sustainable Urban Drainage Schemes (SUDs)</a:t>
            </a:r>
            <a:endParaRPr lang="en-GB" dirty="0">
              <a:effectLst/>
            </a:endParaRPr>
          </a:p>
        </p:txBody>
      </p:sp>
      <p:sp>
        <p:nvSpPr>
          <p:cNvPr id="5" name="Content Placeholder 4"/>
          <p:cNvSpPr>
            <a:spLocks noGrp="1"/>
          </p:cNvSpPr>
          <p:nvPr>
            <p:ph idx="1"/>
          </p:nvPr>
        </p:nvSpPr>
        <p:spPr/>
        <p:txBody>
          <a:bodyPr/>
          <a:lstStyle/>
          <a:p>
            <a:r>
              <a:rPr lang="en-US" dirty="0" smtClean="0"/>
              <a:t>Local </a:t>
            </a:r>
            <a:r>
              <a:rPr lang="en-US" dirty="0"/>
              <a:t>planning policy and decisions on </a:t>
            </a:r>
            <a:r>
              <a:rPr lang="en-US" dirty="0" smtClean="0"/>
              <a:t>major </a:t>
            </a:r>
            <a:r>
              <a:rPr lang="en-US" dirty="0"/>
              <a:t>developments </a:t>
            </a:r>
            <a:r>
              <a:rPr lang="en-US" dirty="0" smtClean="0"/>
              <a:t>to </a:t>
            </a:r>
            <a:r>
              <a:rPr lang="en-US" dirty="0"/>
              <a:t>ensure </a:t>
            </a:r>
            <a:r>
              <a:rPr lang="en-US" dirty="0" err="1"/>
              <a:t>SuDS</a:t>
            </a:r>
            <a:r>
              <a:rPr lang="en-US" dirty="0"/>
              <a:t> are used, unless demonstrated </a:t>
            </a:r>
            <a:r>
              <a:rPr lang="en-US" dirty="0" smtClean="0"/>
              <a:t>inappropriate</a:t>
            </a:r>
          </a:p>
          <a:p>
            <a:r>
              <a:rPr lang="en-US" dirty="0" smtClean="0"/>
              <a:t> </a:t>
            </a:r>
            <a:r>
              <a:rPr lang="en-US" dirty="0"/>
              <a:t>Current requirement to </a:t>
            </a:r>
            <a:r>
              <a:rPr lang="en-US" dirty="0" err="1"/>
              <a:t>prioritise</a:t>
            </a:r>
            <a:r>
              <a:rPr lang="en-US" dirty="0"/>
              <a:t> use of </a:t>
            </a:r>
            <a:r>
              <a:rPr lang="en-US" dirty="0" err="1"/>
              <a:t>SuDS</a:t>
            </a:r>
            <a:r>
              <a:rPr lang="en-US" dirty="0"/>
              <a:t> for all development in areas at risk of flooding still applies </a:t>
            </a:r>
            <a:endParaRPr lang="en-GB" dirty="0"/>
          </a:p>
        </p:txBody>
      </p:sp>
    </p:spTree>
    <p:extLst>
      <p:ext uri="{BB962C8B-B14F-4D97-AF65-F5344CB8AC3E}">
        <p14:creationId xmlns:p14="http://schemas.microsoft.com/office/powerpoint/2010/main" val="59236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effectLst/>
              </a:rPr>
              <a:t>So for an LPA</a:t>
            </a:r>
            <a:endParaRPr lang="en-GB" dirty="0">
              <a:effectLst/>
            </a:endParaRPr>
          </a:p>
        </p:txBody>
      </p:sp>
      <p:sp>
        <p:nvSpPr>
          <p:cNvPr id="5" name="Content Placeholder 4"/>
          <p:cNvSpPr>
            <a:spLocks noGrp="1"/>
          </p:cNvSpPr>
          <p:nvPr>
            <p:ph idx="1"/>
          </p:nvPr>
        </p:nvSpPr>
        <p:spPr>
          <a:xfrm>
            <a:off x="539750" y="1340768"/>
            <a:ext cx="8229600" cy="4785395"/>
          </a:xfrm>
        </p:spPr>
        <p:txBody>
          <a:bodyPr/>
          <a:lstStyle/>
          <a:p>
            <a:r>
              <a:rPr lang="en-US" dirty="0"/>
              <a:t>C</a:t>
            </a:r>
            <a:r>
              <a:rPr lang="en-US" dirty="0" smtClean="0"/>
              <a:t>onsult </a:t>
            </a:r>
            <a:r>
              <a:rPr lang="en-US" dirty="0"/>
              <a:t>the </a:t>
            </a:r>
            <a:r>
              <a:rPr lang="en-US" dirty="0" smtClean="0"/>
              <a:t>Lead Local Flood Authority </a:t>
            </a:r>
            <a:r>
              <a:rPr lang="en-US" dirty="0"/>
              <a:t>and satisfy themselves that: </a:t>
            </a:r>
          </a:p>
          <a:p>
            <a:pPr lvl="1"/>
            <a:r>
              <a:rPr lang="en-US" dirty="0" smtClean="0"/>
              <a:t>The </a:t>
            </a:r>
            <a:r>
              <a:rPr lang="en-US" dirty="0"/>
              <a:t>proposed minimum standards of operation are </a:t>
            </a:r>
            <a:r>
              <a:rPr lang="en-US" dirty="0" smtClean="0"/>
              <a:t>appropriate</a:t>
            </a:r>
          </a:p>
          <a:p>
            <a:pPr lvl="1"/>
            <a:r>
              <a:rPr lang="en-US" dirty="0" smtClean="0"/>
              <a:t>Through </a:t>
            </a:r>
            <a:r>
              <a:rPr lang="en-US" dirty="0"/>
              <a:t>planning conditions and planning obligations that there are clear arrangements in place for ongoing maintenance for the lifetime of the </a:t>
            </a:r>
            <a:r>
              <a:rPr lang="en-US" dirty="0" smtClean="0"/>
              <a:t>development</a:t>
            </a:r>
          </a:p>
          <a:p>
            <a:pPr lvl="1"/>
            <a:r>
              <a:rPr lang="en-US" dirty="0" smtClean="0"/>
              <a:t>Ensure </a:t>
            </a:r>
            <a:r>
              <a:rPr lang="en-US" dirty="0"/>
              <a:t>that the </a:t>
            </a:r>
            <a:r>
              <a:rPr lang="en-US" dirty="0" err="1"/>
              <a:t>SuDS</a:t>
            </a:r>
            <a:r>
              <a:rPr lang="en-US" dirty="0"/>
              <a:t> are designed to have maintenance and operational requirements which are economically proportionate. </a:t>
            </a:r>
            <a:endParaRPr lang="en-GB" dirty="0"/>
          </a:p>
        </p:txBody>
      </p:sp>
    </p:spTree>
    <p:extLst>
      <p:ext uri="{BB962C8B-B14F-4D97-AF65-F5344CB8AC3E}">
        <p14:creationId xmlns:p14="http://schemas.microsoft.com/office/powerpoint/2010/main" val="4264295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23851" y="125413"/>
            <a:ext cx="882014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4000" b="1">
                <a:solidFill>
                  <a:srgbClr val="669900"/>
                </a:solidFill>
                <a:effectLst>
                  <a:outerShdw blurRad="38100" dist="38100" dir="2700000" algn="tl">
                    <a:srgbClr val="C0C0C0"/>
                  </a:outerShdw>
                </a:effectLst>
                <a:latin typeface="Arial" charset="0"/>
              </a:defRPr>
            </a:lvl9pPr>
          </a:lstStyle>
          <a:p>
            <a:pPr eaLnBrk="1" hangingPunct="1">
              <a:defRPr/>
            </a:pPr>
            <a:r>
              <a:rPr lang="en-GB" kern="0" dirty="0" smtClean="0">
                <a:effectLst/>
                <a:cs typeface="Arial" charset="0"/>
              </a:rPr>
              <a:t>Development Management</a:t>
            </a:r>
          </a:p>
        </p:txBody>
      </p:sp>
      <p:sp>
        <p:nvSpPr>
          <p:cNvPr id="5" name="Rectangle 3"/>
          <p:cNvSpPr txBox="1">
            <a:spLocks noChangeArrowheads="1"/>
          </p:cNvSpPr>
          <p:nvPr/>
        </p:nvSpPr>
        <p:spPr>
          <a:xfrm>
            <a:off x="250582" y="1268413"/>
            <a:ext cx="8642838" cy="4238625"/>
          </a:xfrm>
          <a:prstGeom prst="rect">
            <a:avLst/>
          </a:prstGeom>
          <a:solidFill>
            <a:schemeClr val="bg1"/>
          </a:solidFill>
        </p:spPr>
        <p:txBody>
          <a:bodyPr lIns="0" rIns="1800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GB" kern="0" dirty="0" smtClean="0"/>
              <a:t>Does a development meet your policies?</a:t>
            </a:r>
          </a:p>
          <a:p>
            <a:endParaRPr lang="en-GB" sz="2000" kern="0" dirty="0" smtClean="0"/>
          </a:p>
          <a:p>
            <a:r>
              <a:rPr lang="en-GB" kern="0" dirty="0" smtClean="0"/>
              <a:t>Can development contributions support energy projects?</a:t>
            </a:r>
          </a:p>
          <a:p>
            <a:endParaRPr lang="en-US" kern="0" dirty="0" smtClean="0"/>
          </a:p>
        </p:txBody>
      </p:sp>
      <p:pic>
        <p:nvPicPr>
          <p:cNvPr id="18434" name="Picture 2"/>
          <p:cNvPicPr>
            <a:picLocks noChangeAspect="1" noChangeArrowheads="1"/>
          </p:cNvPicPr>
          <p:nvPr/>
        </p:nvPicPr>
        <p:blipFill>
          <a:blip r:embed="rId4" cstate="print"/>
          <a:srcRect/>
          <a:stretch>
            <a:fillRect/>
          </a:stretch>
        </p:blipFill>
        <p:spPr bwMode="auto">
          <a:xfrm>
            <a:off x="4283968" y="2852936"/>
            <a:ext cx="3995936" cy="2976440"/>
          </a:xfrm>
          <a:prstGeom prst="rect">
            <a:avLst/>
          </a:prstGeom>
          <a:noFill/>
          <a:ln w="9525">
            <a:noFill/>
            <a:miter lim="800000"/>
            <a:headEnd/>
            <a:tailEnd/>
          </a:ln>
        </p:spPr>
      </p:pic>
      <p:sp>
        <p:nvSpPr>
          <p:cNvPr id="2" name="Rectangle 1"/>
          <p:cNvSpPr/>
          <p:nvPr/>
        </p:nvSpPr>
        <p:spPr>
          <a:xfrm>
            <a:off x="539552" y="3460066"/>
            <a:ext cx="3528392" cy="1384995"/>
          </a:xfrm>
          <a:prstGeom prst="rect">
            <a:avLst/>
          </a:prstGeom>
        </p:spPr>
        <p:txBody>
          <a:bodyPr wrap="square">
            <a:spAutoFit/>
          </a:bodyPr>
          <a:lstStyle/>
          <a:p>
            <a:pPr marL="457200" indent="-457200">
              <a:buFont typeface="Courier New" pitchFamily="49" charset="0"/>
              <a:buChar char="o"/>
            </a:pPr>
            <a:r>
              <a:rPr lang="en-GB" sz="2800" kern="0" dirty="0" smtClean="0"/>
              <a:t>S106/CIL</a:t>
            </a:r>
          </a:p>
          <a:p>
            <a:pPr marL="457200" indent="-457200">
              <a:buFont typeface="Courier New" pitchFamily="49" charset="0"/>
              <a:buChar char="o"/>
            </a:pPr>
            <a:r>
              <a:rPr lang="en-GB" sz="2800" kern="0" dirty="0" smtClean="0"/>
              <a:t>Allowable </a:t>
            </a:r>
            <a:r>
              <a:rPr lang="en-GB" sz="2800" kern="0" dirty="0"/>
              <a:t>Solutions</a:t>
            </a: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idx="4294967295"/>
          </p:nvPr>
        </p:nvSpPr>
        <p:spPr>
          <a:xfrm>
            <a:off x="467544" y="0"/>
            <a:ext cx="8175380" cy="836712"/>
          </a:xfrm>
          <a:solidFill>
            <a:schemeClr val="bg1">
              <a:alpha val="96001"/>
            </a:schemeClr>
          </a:solidFill>
        </p:spPr>
        <p:txBody>
          <a:bodyPr lIns="360000" tIns="360000" rIns="360000" bIns="360000"/>
          <a:lstStyle/>
          <a:p>
            <a:pPr algn="ctr" eaLnBrk="1" hangingPunct="1">
              <a:defRPr/>
            </a:pPr>
            <a:r>
              <a:rPr lang="en-GB" dirty="0" smtClean="0">
                <a:effectLst/>
                <a:cs typeface="Arial" charset="0"/>
              </a:rPr>
              <a:t>Renewable Energy</a:t>
            </a:r>
          </a:p>
        </p:txBody>
      </p:sp>
      <p:sp>
        <p:nvSpPr>
          <p:cNvPr id="11268" name="Text Box 13"/>
          <p:cNvSpPr txBox="1">
            <a:spLocks noChangeArrowheads="1"/>
          </p:cNvSpPr>
          <p:nvPr/>
        </p:nvSpPr>
        <p:spPr bwMode="auto">
          <a:xfrm>
            <a:off x="52754" y="6437313"/>
            <a:ext cx="3056792" cy="304800"/>
          </a:xfrm>
          <a:prstGeom prst="rect">
            <a:avLst/>
          </a:prstGeom>
          <a:solidFill>
            <a:schemeClr val="bg1">
              <a:alpha val="0"/>
            </a:schemeClr>
          </a:solidFill>
          <a:ln w="9525" algn="ctr">
            <a:noFill/>
            <a:miter lim="800000"/>
            <a:headEnd/>
            <a:tailEnd/>
          </a:ln>
          <a:effectLst/>
        </p:spPr>
        <p:txBody>
          <a:bodyPr>
            <a:spAutoFit/>
          </a:bodyPr>
          <a:lstStyle/>
          <a:p>
            <a:pPr>
              <a:spcBef>
                <a:spcPct val="50000"/>
              </a:spcBef>
            </a:pPr>
            <a:r>
              <a:rPr lang="en-GB" sz="1400">
                <a:solidFill>
                  <a:schemeClr val="bg1"/>
                </a:solidFill>
              </a:rPr>
              <a:t>Photo credit: telex4</a:t>
            </a:r>
          </a:p>
        </p:txBody>
      </p:sp>
      <p:pic>
        <p:nvPicPr>
          <p:cNvPr id="3074" name="Picture 2" descr="S:\Comms\Images\CSE Projects &amp; Activities\LACE\PlanLoCaL\PlanLoCaL model\images\planlocal model 029.jpg"/>
          <p:cNvPicPr>
            <a:picLocks noChangeAspect="1" noChangeArrowheads="1"/>
          </p:cNvPicPr>
          <p:nvPr/>
        </p:nvPicPr>
        <p:blipFill>
          <a:blip r:embed="rId3" cstate="print"/>
          <a:srcRect/>
          <a:stretch>
            <a:fillRect/>
          </a:stretch>
        </p:blipFill>
        <p:spPr bwMode="auto">
          <a:xfrm>
            <a:off x="2051720" y="836713"/>
            <a:ext cx="4680520" cy="5435442"/>
          </a:xfrm>
          <a:prstGeom prst="rect">
            <a:avLst/>
          </a:prstGeom>
          <a:noFill/>
        </p:spPr>
      </p:pic>
      <p:sp>
        <p:nvSpPr>
          <p:cNvPr id="5" name="Text Box 6"/>
          <p:cNvSpPr txBox="1">
            <a:spLocks noChangeArrowheads="1"/>
          </p:cNvSpPr>
          <p:nvPr/>
        </p:nvSpPr>
        <p:spPr bwMode="auto">
          <a:xfrm>
            <a:off x="6235700" y="6437313"/>
            <a:ext cx="3055938" cy="304800"/>
          </a:xfrm>
          <a:prstGeom prst="rect">
            <a:avLst/>
          </a:prstGeom>
          <a:solidFill>
            <a:schemeClr val="bg1">
              <a:alpha val="0"/>
            </a:schemeClr>
          </a:solidFill>
          <a:ln w="9525" algn="ctr">
            <a:noFill/>
            <a:miter lim="800000"/>
            <a:headEnd/>
            <a:tailEnd/>
          </a:ln>
          <a:effectLst/>
        </p:spPr>
        <p:txBody>
          <a:bodyPr>
            <a:spAutoFit/>
          </a:bodyPr>
          <a:lstStyle/>
          <a:p>
            <a:pPr>
              <a:spcBef>
                <a:spcPct val="50000"/>
              </a:spcBef>
            </a:pPr>
            <a:r>
              <a:rPr lang="en-GB" sz="1400" b="1" dirty="0"/>
              <a:t>Image credit: </a:t>
            </a:r>
            <a:r>
              <a:rPr lang="en-GB" sz="1400" b="1" dirty="0" smtClean="0"/>
              <a:t>CSE</a:t>
            </a:r>
            <a:endParaRPr lang="en-GB" sz="1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23851" y="125413"/>
            <a:ext cx="8820149" cy="6392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669900"/>
                </a:solidFill>
                <a:effectLst/>
                <a:uLnTx/>
                <a:uFillTx/>
                <a:latin typeface="+mj-lt"/>
                <a:ea typeface="+mj-ea"/>
                <a:cs typeface="Arial" charset="0"/>
              </a:rPr>
              <a:t>Renewable Energy</a:t>
            </a:r>
          </a:p>
        </p:txBody>
      </p:sp>
      <p:sp>
        <p:nvSpPr>
          <p:cNvPr id="3" name="Text Box 3"/>
          <p:cNvSpPr txBox="1">
            <a:spLocks noChangeArrowheads="1"/>
          </p:cNvSpPr>
          <p:nvPr/>
        </p:nvSpPr>
        <p:spPr bwMode="auto">
          <a:xfrm>
            <a:off x="395654" y="908720"/>
            <a:ext cx="8279423" cy="5952399"/>
          </a:xfrm>
          <a:prstGeom prst="rect">
            <a:avLst/>
          </a:prstGeom>
          <a:noFill/>
          <a:ln w="9525">
            <a:noFill/>
            <a:miter lim="800000"/>
            <a:headEnd/>
            <a:tailEnd/>
          </a:ln>
        </p:spPr>
        <p:txBody>
          <a:bodyPr wrap="square">
            <a:spAutoFit/>
          </a:bodyPr>
          <a:lstStyle/>
          <a:p>
            <a:pPr>
              <a:lnSpc>
                <a:spcPct val="80000"/>
              </a:lnSpc>
              <a:spcBef>
                <a:spcPts val="0"/>
              </a:spcBef>
              <a:defRPr/>
            </a:pPr>
            <a:r>
              <a:rPr lang="en-GB" sz="2800" dirty="0" smtClean="0"/>
              <a:t>The NPPF requires that local authorities</a:t>
            </a:r>
            <a:r>
              <a:rPr lang="en-GB" sz="2800" i="1" dirty="0" smtClean="0"/>
              <a:t>: </a:t>
            </a:r>
          </a:p>
          <a:p>
            <a:pPr>
              <a:lnSpc>
                <a:spcPct val="80000"/>
              </a:lnSpc>
              <a:spcBef>
                <a:spcPts val="0"/>
              </a:spcBef>
              <a:defRPr/>
            </a:pPr>
            <a:endParaRPr lang="en-GB" sz="2800" i="1" dirty="0" smtClean="0"/>
          </a:p>
          <a:p>
            <a:pPr marL="457200" indent="-457200">
              <a:lnSpc>
                <a:spcPct val="80000"/>
              </a:lnSpc>
              <a:spcBef>
                <a:spcPts val="0"/>
              </a:spcBef>
              <a:buFont typeface="Arial" panose="020B0604020202020204" pitchFamily="34" charset="0"/>
              <a:buChar char="•"/>
              <a:defRPr/>
            </a:pPr>
            <a:r>
              <a:rPr lang="en-GB" sz="2800" dirty="0" smtClean="0"/>
              <a:t>have a positive strategy to promote renewable and low carbon energy </a:t>
            </a:r>
          </a:p>
          <a:p>
            <a:pPr marL="457200" indent="-457200">
              <a:lnSpc>
                <a:spcPct val="80000"/>
              </a:lnSpc>
              <a:spcBef>
                <a:spcPts val="0"/>
              </a:spcBef>
              <a:buFont typeface="Arial" panose="020B0604020202020204" pitchFamily="34" charset="0"/>
              <a:buChar char="•"/>
              <a:defRPr/>
            </a:pPr>
            <a:endParaRPr lang="en-GB" sz="2800" dirty="0" smtClean="0"/>
          </a:p>
          <a:p>
            <a:pPr marL="457200" indent="-457200">
              <a:lnSpc>
                <a:spcPct val="80000"/>
              </a:lnSpc>
              <a:spcBef>
                <a:spcPts val="0"/>
              </a:spcBef>
              <a:buFont typeface="Arial" panose="020B0604020202020204" pitchFamily="34" charset="0"/>
              <a:buChar char="•"/>
              <a:defRPr/>
            </a:pPr>
            <a:r>
              <a:rPr lang="en-GB" sz="2800" dirty="0" smtClean="0"/>
              <a:t>design policies to maximise renewable and low carbon energy development whilst addressing adverse impacts </a:t>
            </a:r>
          </a:p>
          <a:p>
            <a:pPr marL="457200" indent="-457200">
              <a:lnSpc>
                <a:spcPct val="80000"/>
              </a:lnSpc>
              <a:spcBef>
                <a:spcPts val="0"/>
              </a:spcBef>
              <a:buFont typeface="Arial" panose="020B0604020202020204" pitchFamily="34" charset="0"/>
              <a:buChar char="•"/>
              <a:defRPr/>
            </a:pPr>
            <a:endParaRPr lang="en-GB" sz="2800" dirty="0" smtClean="0"/>
          </a:p>
          <a:p>
            <a:pPr marL="457200" indent="-457200">
              <a:lnSpc>
                <a:spcPct val="80000"/>
              </a:lnSpc>
              <a:spcBef>
                <a:spcPts val="0"/>
              </a:spcBef>
              <a:buFont typeface="Arial" panose="020B0604020202020204" pitchFamily="34" charset="0"/>
              <a:buChar char="•"/>
              <a:defRPr/>
            </a:pPr>
            <a:r>
              <a:rPr lang="en-GB" sz="2800" dirty="0" smtClean="0"/>
              <a:t>consider identifying suitable areas for renewable and low carbon energy sources</a:t>
            </a:r>
          </a:p>
          <a:p>
            <a:pPr marL="457200" indent="-457200">
              <a:lnSpc>
                <a:spcPct val="80000"/>
              </a:lnSpc>
              <a:spcBef>
                <a:spcPts val="0"/>
              </a:spcBef>
              <a:buFont typeface="Arial" panose="020B0604020202020204" pitchFamily="34" charset="0"/>
              <a:buChar char="•"/>
              <a:defRPr/>
            </a:pPr>
            <a:endParaRPr lang="en-GB" sz="2800" dirty="0" smtClean="0"/>
          </a:p>
          <a:p>
            <a:pPr marL="457200" indent="-457200">
              <a:lnSpc>
                <a:spcPct val="80000"/>
              </a:lnSpc>
              <a:spcBef>
                <a:spcPts val="0"/>
              </a:spcBef>
              <a:buFont typeface="Arial" panose="020B0604020202020204" pitchFamily="34" charset="0"/>
              <a:buChar char="•"/>
              <a:defRPr/>
            </a:pPr>
            <a:r>
              <a:rPr lang="en-GB" sz="2800" dirty="0" smtClean="0"/>
              <a:t>support community-led initiatives for renewable and low carbon energy</a:t>
            </a:r>
          </a:p>
          <a:p>
            <a:pPr marL="457200" indent="-457200">
              <a:lnSpc>
                <a:spcPct val="80000"/>
              </a:lnSpc>
              <a:spcBef>
                <a:spcPts val="0"/>
              </a:spcBef>
              <a:buFont typeface="Arial" panose="020B0604020202020204" pitchFamily="34" charset="0"/>
              <a:buChar char="•"/>
              <a:defRPr/>
            </a:pPr>
            <a:endParaRPr lang="en-GB" sz="2800" dirty="0" smtClean="0"/>
          </a:p>
          <a:p>
            <a:pPr marL="457200" indent="-457200">
              <a:lnSpc>
                <a:spcPct val="80000"/>
              </a:lnSpc>
              <a:spcBef>
                <a:spcPts val="0"/>
              </a:spcBef>
              <a:buFont typeface="Arial" panose="020B0604020202020204" pitchFamily="34" charset="0"/>
              <a:buChar char="•"/>
              <a:defRPr/>
            </a:pPr>
            <a:r>
              <a:rPr lang="en-GB" sz="2800" dirty="0" smtClean="0"/>
              <a:t> identify opportunities for decentralised renewable or low carbon energy supplies</a:t>
            </a:r>
            <a:endParaRPr lang="en-GB" sz="28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What does renewable energy offer?</a:t>
            </a:r>
            <a:endParaRPr lang="en-GB" dirty="0">
              <a:effectLst/>
            </a:endParaRPr>
          </a:p>
        </p:txBody>
      </p:sp>
      <p:sp>
        <p:nvSpPr>
          <p:cNvPr id="3" name="Content Placeholder 2"/>
          <p:cNvSpPr>
            <a:spLocks noGrp="1"/>
          </p:cNvSpPr>
          <p:nvPr>
            <p:ph idx="1"/>
          </p:nvPr>
        </p:nvSpPr>
        <p:spPr>
          <a:xfrm>
            <a:off x="251520" y="1412776"/>
            <a:ext cx="8229600" cy="5256584"/>
          </a:xfrm>
        </p:spPr>
        <p:txBody>
          <a:bodyPr/>
          <a:lstStyle/>
          <a:p>
            <a:r>
              <a:rPr lang="en-GB" sz="2400" dirty="0" smtClean="0"/>
              <a:t>Job creation during construction, </a:t>
            </a:r>
            <a:r>
              <a:rPr lang="en-GB" sz="2400" dirty="0"/>
              <a:t>cheaper fuel bills, community pride, educational opportunities, improved air </a:t>
            </a:r>
            <a:r>
              <a:rPr lang="en-GB" sz="2400" dirty="0" smtClean="0"/>
              <a:t>quality (eg from Combined Heat and Power projects).</a:t>
            </a:r>
          </a:p>
          <a:p>
            <a:r>
              <a:rPr lang="en-GB" sz="2400" dirty="0" smtClean="0"/>
              <a:t>An opportunity for community ownership in the project, and funds for community initiatives.</a:t>
            </a:r>
          </a:p>
          <a:p>
            <a:r>
              <a:rPr lang="en-GB" sz="2400" dirty="0" smtClean="0"/>
              <a:t>Increased security of supply from a more distributed energy system.</a:t>
            </a:r>
          </a:p>
          <a:p>
            <a:r>
              <a:rPr lang="en-GB" sz="2400" dirty="0" smtClean="0"/>
              <a:t>Less exposure to cost fluctuations of fossil fuels.</a:t>
            </a:r>
          </a:p>
          <a:p>
            <a:pPr>
              <a:buFontTx/>
              <a:buChar char="•"/>
            </a:pPr>
            <a:r>
              <a:rPr lang="en-GB" sz="2400" dirty="0" smtClean="0"/>
              <a:t>Biodiversity improvements with renewable energy projects (wind and solar), eg gapping up of hedgerows with native species, management of land to maximise biodiversity, </a:t>
            </a:r>
          </a:p>
          <a:p>
            <a:endParaRPr lang="en-GB" sz="2800" dirty="0" smtClean="0"/>
          </a:p>
          <a:p>
            <a:endParaRPr lang="en-GB" sz="2800" dirty="0" smtClean="0"/>
          </a:p>
          <a:p>
            <a:endParaRPr lang="en-GB" dirty="0"/>
          </a:p>
        </p:txBody>
      </p:sp>
    </p:spTree>
    <p:extLst>
      <p:ext uri="{BB962C8B-B14F-4D97-AF65-F5344CB8AC3E}">
        <p14:creationId xmlns:p14="http://schemas.microsoft.com/office/powerpoint/2010/main" val="2758883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9750" y="0"/>
            <a:ext cx="8229600" cy="1340768"/>
          </a:xfrm>
        </p:spPr>
        <p:txBody>
          <a:bodyPr/>
          <a:lstStyle/>
          <a:p>
            <a:r>
              <a:rPr lang="en-GB" dirty="0" smtClean="0">
                <a:effectLst/>
              </a:rPr>
              <a:t>What are Renewable / Low Carbon energy technologies?</a:t>
            </a:r>
            <a:endParaRPr lang="en-GB" dirty="0">
              <a:effectLst/>
            </a:endParaRPr>
          </a:p>
        </p:txBody>
      </p:sp>
      <p:sp>
        <p:nvSpPr>
          <p:cNvPr id="45059" name="Rectangle 3"/>
          <p:cNvSpPr>
            <a:spLocks noGrp="1" noChangeArrowheads="1"/>
          </p:cNvSpPr>
          <p:nvPr>
            <p:ph type="body" sz="half" idx="1"/>
          </p:nvPr>
        </p:nvSpPr>
        <p:spPr>
          <a:xfrm>
            <a:off x="184150" y="1268760"/>
            <a:ext cx="4454525" cy="5328890"/>
          </a:xfrm>
        </p:spPr>
        <p:txBody>
          <a:bodyPr/>
          <a:lstStyle/>
          <a:p>
            <a:pPr>
              <a:buNone/>
            </a:pPr>
            <a:r>
              <a:rPr lang="en-GB" sz="2400" b="1" dirty="0" smtClean="0"/>
              <a:t>Renewable:</a:t>
            </a:r>
          </a:p>
          <a:p>
            <a:r>
              <a:rPr lang="en-GB" sz="2400" dirty="0" smtClean="0"/>
              <a:t>Solar photovoltaic</a:t>
            </a:r>
            <a:endParaRPr lang="en-GB" sz="2400" dirty="0"/>
          </a:p>
          <a:p>
            <a:r>
              <a:rPr lang="en-GB" sz="2400" dirty="0"/>
              <a:t>Solar thermal</a:t>
            </a:r>
          </a:p>
          <a:p>
            <a:r>
              <a:rPr lang="en-GB" sz="2400" dirty="0" smtClean="0"/>
              <a:t>Wind </a:t>
            </a:r>
            <a:r>
              <a:rPr lang="en-GB" sz="2400" dirty="0"/>
              <a:t>power</a:t>
            </a:r>
          </a:p>
          <a:p>
            <a:r>
              <a:rPr lang="en-GB" sz="2400" dirty="0"/>
              <a:t>Hydro power</a:t>
            </a:r>
          </a:p>
          <a:p>
            <a:r>
              <a:rPr lang="en-GB" sz="2400" dirty="0" smtClean="0"/>
              <a:t>Wave power</a:t>
            </a:r>
          </a:p>
          <a:p>
            <a:r>
              <a:rPr lang="en-GB" sz="2400" dirty="0" smtClean="0"/>
              <a:t>Tidal power</a:t>
            </a:r>
          </a:p>
          <a:p>
            <a:r>
              <a:rPr lang="en-GB" sz="2400" dirty="0" smtClean="0"/>
              <a:t>Geothermal</a:t>
            </a:r>
          </a:p>
          <a:p>
            <a:r>
              <a:rPr lang="en-GB" sz="2400" dirty="0" smtClean="0"/>
              <a:t>Nuclear energy</a:t>
            </a:r>
          </a:p>
          <a:p>
            <a:endParaRPr lang="en-GB" sz="2400" dirty="0"/>
          </a:p>
          <a:p>
            <a:endParaRPr lang="en-GB" sz="2400" dirty="0"/>
          </a:p>
          <a:p>
            <a:endParaRPr lang="en-GB" dirty="0"/>
          </a:p>
        </p:txBody>
      </p:sp>
      <p:sp>
        <p:nvSpPr>
          <p:cNvPr id="45060" name="Rectangle 4"/>
          <p:cNvSpPr>
            <a:spLocks noGrp="1" noChangeArrowheads="1"/>
          </p:cNvSpPr>
          <p:nvPr>
            <p:ph type="body" sz="half" idx="2"/>
          </p:nvPr>
        </p:nvSpPr>
        <p:spPr>
          <a:xfrm>
            <a:off x="3635896" y="1268760"/>
            <a:ext cx="5508104" cy="5255865"/>
          </a:xfrm>
        </p:spPr>
        <p:txBody>
          <a:bodyPr/>
          <a:lstStyle/>
          <a:p>
            <a:pPr>
              <a:buNone/>
            </a:pPr>
            <a:r>
              <a:rPr lang="en-GB" sz="2400" b="1" dirty="0" smtClean="0"/>
              <a:t>Low Carbon</a:t>
            </a:r>
          </a:p>
          <a:p>
            <a:r>
              <a:rPr lang="en-GB" sz="2400" dirty="0" smtClean="0"/>
              <a:t>Heat pumps (ground, water and air sourced)</a:t>
            </a:r>
          </a:p>
          <a:p>
            <a:r>
              <a:rPr lang="en-GB" sz="2400" dirty="0" smtClean="0"/>
              <a:t>Energy from waste (mechanical or biological treatment and incineration)</a:t>
            </a:r>
          </a:p>
          <a:p>
            <a:r>
              <a:rPr lang="en-GB" sz="2400" dirty="0" smtClean="0"/>
              <a:t>Fuel cell technology and Energy Storage</a:t>
            </a:r>
          </a:p>
          <a:p>
            <a:r>
              <a:rPr lang="en-GB" sz="2400" dirty="0" smtClean="0"/>
              <a:t>District </a:t>
            </a:r>
            <a:r>
              <a:rPr lang="en-GB" sz="2400" dirty="0"/>
              <a:t>heating or energy</a:t>
            </a:r>
          </a:p>
          <a:p>
            <a:r>
              <a:rPr lang="en-GB" sz="2400" dirty="0"/>
              <a:t>Combined heat and power</a:t>
            </a:r>
          </a:p>
          <a:p>
            <a:r>
              <a:rPr lang="en-GB" sz="2400" dirty="0"/>
              <a:t>Biomass (used in direct combustion, anaerobic digestion, pyrolysis or gasification) </a:t>
            </a:r>
          </a:p>
          <a:p>
            <a:endParaRPr lang="en-GB"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17500" y="44450"/>
            <a:ext cx="8229600" cy="1143000"/>
          </a:xfrm>
        </p:spPr>
        <p:txBody>
          <a:bodyPr/>
          <a:lstStyle/>
          <a:p>
            <a:r>
              <a:rPr lang="en-GB" dirty="0">
                <a:effectLst/>
              </a:rPr>
              <a:t>Two scales of energy projects</a:t>
            </a:r>
          </a:p>
        </p:txBody>
      </p:sp>
      <p:sp>
        <p:nvSpPr>
          <p:cNvPr id="47107" name="Rectangle 3"/>
          <p:cNvSpPr>
            <a:spLocks noGrp="1" noChangeArrowheads="1"/>
          </p:cNvSpPr>
          <p:nvPr>
            <p:ph type="body" idx="1"/>
          </p:nvPr>
        </p:nvSpPr>
        <p:spPr>
          <a:xfrm>
            <a:off x="0" y="5445224"/>
            <a:ext cx="4335339" cy="1152525"/>
          </a:xfrm>
          <a:solidFill>
            <a:schemeClr val="bg1"/>
          </a:solidFill>
        </p:spPr>
        <p:txBody>
          <a:bodyPr/>
          <a:lstStyle/>
          <a:p>
            <a:pPr marL="609600" indent="-609600" algn="ctr">
              <a:buFontTx/>
              <a:buNone/>
            </a:pPr>
            <a:r>
              <a:rPr lang="en-GB" b="1" dirty="0"/>
              <a:t> 	</a:t>
            </a:r>
            <a:r>
              <a:rPr lang="en-GB" b="1" dirty="0" smtClean="0"/>
              <a:t>Commercial or Community Scale </a:t>
            </a:r>
            <a:endParaRPr lang="en-GB" b="1" dirty="0"/>
          </a:p>
        </p:txBody>
      </p:sp>
      <p:pic>
        <p:nvPicPr>
          <p:cNvPr id="47108" name="Picture 4"/>
          <p:cNvPicPr>
            <a:picLocks noChangeAspect="1" noChangeArrowheads="1"/>
          </p:cNvPicPr>
          <p:nvPr/>
        </p:nvPicPr>
        <p:blipFill>
          <a:blip r:embed="rId3" cstate="print"/>
          <a:srcRect/>
          <a:stretch>
            <a:fillRect/>
          </a:stretch>
        </p:blipFill>
        <p:spPr bwMode="auto">
          <a:xfrm>
            <a:off x="683568" y="1268760"/>
            <a:ext cx="3268662" cy="4148137"/>
          </a:xfrm>
          <a:prstGeom prst="rect">
            <a:avLst/>
          </a:prstGeom>
          <a:noFill/>
          <a:ln w="9525">
            <a:solidFill>
              <a:srgbClr val="969696"/>
            </a:solidFill>
            <a:miter lim="800000"/>
            <a:headEnd/>
            <a:tailEnd/>
          </a:ln>
        </p:spPr>
      </p:pic>
      <p:sp>
        <p:nvSpPr>
          <p:cNvPr id="47109" name="Rectangle 5"/>
          <p:cNvSpPr>
            <a:spLocks noChangeArrowheads="1"/>
          </p:cNvSpPr>
          <p:nvPr/>
        </p:nvSpPr>
        <p:spPr bwMode="auto">
          <a:xfrm>
            <a:off x="4427984" y="5445224"/>
            <a:ext cx="4254500" cy="1036637"/>
          </a:xfrm>
          <a:prstGeom prst="rect">
            <a:avLst/>
          </a:prstGeom>
          <a:solidFill>
            <a:schemeClr val="bg1"/>
          </a:solidFill>
          <a:ln w="9525">
            <a:noFill/>
            <a:miter lim="800000"/>
            <a:headEnd/>
            <a:tailEnd/>
          </a:ln>
        </p:spPr>
        <p:txBody>
          <a:bodyPr/>
          <a:lstStyle/>
          <a:p>
            <a:pPr marL="609600" indent="-609600" algn="ctr" eaLnBrk="0" hangingPunct="0">
              <a:spcBef>
                <a:spcPct val="20000"/>
              </a:spcBef>
            </a:pPr>
            <a:r>
              <a:rPr lang="en-GB" sz="2800" b="1" dirty="0"/>
              <a:t>  </a:t>
            </a:r>
            <a:r>
              <a:rPr lang="en-GB" sz="3200" b="1" dirty="0"/>
              <a:t>Building </a:t>
            </a:r>
            <a:r>
              <a:rPr lang="en-GB" sz="3200" b="1" dirty="0" smtClean="0"/>
              <a:t>integrated (</a:t>
            </a:r>
            <a:r>
              <a:rPr lang="en-GB" sz="3200" b="1" dirty="0" err="1" smtClean="0"/>
              <a:t>microgeneration</a:t>
            </a:r>
            <a:r>
              <a:rPr lang="en-GB" sz="3200" b="1" dirty="0" smtClean="0"/>
              <a:t>)</a:t>
            </a:r>
            <a:endParaRPr lang="en-GB" sz="3200" b="1" dirty="0"/>
          </a:p>
          <a:p>
            <a:pPr marL="609600" indent="-609600" algn="ctr" eaLnBrk="0" hangingPunct="0">
              <a:spcBef>
                <a:spcPct val="20000"/>
              </a:spcBef>
            </a:pPr>
            <a:endParaRPr lang="en-GB" sz="2800" dirty="0"/>
          </a:p>
        </p:txBody>
      </p:sp>
      <p:pic>
        <p:nvPicPr>
          <p:cNvPr id="47110" name="Picture 6"/>
          <p:cNvPicPr>
            <a:picLocks noChangeAspect="1" noChangeArrowheads="1"/>
          </p:cNvPicPr>
          <p:nvPr/>
        </p:nvPicPr>
        <p:blipFill>
          <a:blip r:embed="rId4" cstate="print"/>
          <a:srcRect/>
          <a:stretch>
            <a:fillRect/>
          </a:stretch>
        </p:blipFill>
        <p:spPr bwMode="auto">
          <a:xfrm>
            <a:off x="5076056" y="1268760"/>
            <a:ext cx="3244850" cy="4103687"/>
          </a:xfrm>
          <a:prstGeom prst="rect">
            <a:avLst/>
          </a:prstGeom>
          <a:noFill/>
          <a:ln w="9525">
            <a:solidFill>
              <a:srgbClr val="969696"/>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39750" y="274638"/>
            <a:ext cx="8229600" cy="1282154"/>
          </a:xfrm>
        </p:spPr>
        <p:txBody>
          <a:bodyPr/>
          <a:lstStyle/>
          <a:p>
            <a:r>
              <a:rPr lang="en-GB" sz="3200" dirty="0" smtClean="0">
                <a:effectLst/>
              </a:rPr>
              <a:t>Types of renewable energy: Commercial or Community Scale: </a:t>
            </a:r>
            <a:r>
              <a:rPr lang="en-GB" sz="3200" dirty="0">
                <a:effectLst/>
              </a:rPr>
              <a:t>anaerobic digestion</a:t>
            </a:r>
          </a:p>
        </p:txBody>
      </p:sp>
      <p:pic>
        <p:nvPicPr>
          <p:cNvPr id="4" name="Picture 3" descr="S:\Comms\Images\Stock Photos\Energy Supply\Anaerobic Digestion\Kevin Lindegaard's pics\Lowbrook digester\Post_construction_pics_2_103.jpg"/>
          <p:cNvPicPr/>
          <p:nvPr/>
        </p:nvPicPr>
        <p:blipFill>
          <a:blip r:embed="rId3" cstate="print"/>
          <a:srcRect/>
          <a:stretch>
            <a:fillRect/>
          </a:stretch>
        </p:blipFill>
        <p:spPr bwMode="auto">
          <a:xfrm>
            <a:off x="827584" y="1988840"/>
            <a:ext cx="7200800" cy="4248472"/>
          </a:xfrm>
          <a:prstGeom prst="rect">
            <a:avLst/>
          </a:prstGeom>
          <a:noFill/>
          <a:ln w="9525">
            <a:noFill/>
            <a:miter lim="800000"/>
            <a:headEnd/>
            <a:tailEnd/>
          </a:ln>
        </p:spPr>
      </p:pic>
      <p:sp>
        <p:nvSpPr>
          <p:cNvPr id="5" name="Text Box 6"/>
          <p:cNvSpPr txBox="1">
            <a:spLocks noChangeArrowheads="1"/>
          </p:cNvSpPr>
          <p:nvPr/>
        </p:nvSpPr>
        <p:spPr bwMode="auto">
          <a:xfrm>
            <a:off x="6235700" y="6437313"/>
            <a:ext cx="3055938" cy="304800"/>
          </a:xfrm>
          <a:prstGeom prst="rect">
            <a:avLst/>
          </a:prstGeom>
          <a:solidFill>
            <a:schemeClr val="bg1">
              <a:alpha val="0"/>
            </a:schemeClr>
          </a:solidFill>
          <a:ln w="9525" algn="ctr">
            <a:noFill/>
            <a:miter lim="800000"/>
            <a:headEnd/>
            <a:tailEnd/>
          </a:ln>
          <a:effectLst/>
        </p:spPr>
        <p:txBody>
          <a:bodyPr>
            <a:spAutoFit/>
          </a:bodyPr>
          <a:lstStyle/>
          <a:p>
            <a:pPr>
              <a:spcBef>
                <a:spcPct val="50000"/>
              </a:spcBef>
            </a:pPr>
            <a:r>
              <a:rPr lang="en-GB" sz="1400" b="1" dirty="0"/>
              <a:t>Image credit: </a:t>
            </a:r>
            <a:r>
              <a:rPr lang="en-GB" sz="1400" b="1" dirty="0" smtClean="0"/>
              <a:t>CSE</a:t>
            </a:r>
            <a:endParaRPr lang="en-GB" sz="1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940966"/>
          </a:xfrm>
        </p:spPr>
        <p:txBody>
          <a:bodyPr/>
          <a:lstStyle/>
          <a:p>
            <a:r>
              <a:rPr lang="en-GB" dirty="0" smtClean="0">
                <a:effectLst/>
              </a:rPr>
              <a:t>Why bother?</a:t>
            </a:r>
            <a:endParaRPr lang="en-GB" dirty="0">
              <a:effectLst/>
            </a:endParaRPr>
          </a:p>
        </p:txBody>
      </p:sp>
      <p:sp>
        <p:nvSpPr>
          <p:cNvPr id="3" name="Content Placeholder 2"/>
          <p:cNvSpPr>
            <a:spLocks noGrp="1"/>
          </p:cNvSpPr>
          <p:nvPr>
            <p:ph idx="1"/>
          </p:nvPr>
        </p:nvSpPr>
        <p:spPr>
          <a:xfrm>
            <a:off x="539750" y="908720"/>
            <a:ext cx="8604250" cy="4857403"/>
          </a:xfrm>
        </p:spPr>
        <p:txBody>
          <a:bodyPr/>
          <a:lstStyle/>
          <a:p>
            <a:r>
              <a:rPr lang="en-GB" sz="2800" dirty="0" smtClean="0"/>
              <a:t>Maximise economic benefits: reduce cost of buying energy; cheaper fuel for communities</a:t>
            </a:r>
          </a:p>
          <a:p>
            <a:r>
              <a:rPr lang="en-GB" sz="2800" dirty="0"/>
              <a:t>H</a:t>
            </a:r>
            <a:r>
              <a:rPr lang="en-GB" sz="2800" dirty="0" smtClean="0"/>
              <a:t>elp meet UK commitment to reducing emissions target</a:t>
            </a:r>
          </a:p>
          <a:p>
            <a:r>
              <a:rPr lang="en-GB" sz="2800" dirty="0" smtClean="0"/>
              <a:t>Build in resilience to extreme weather</a:t>
            </a:r>
          </a:p>
          <a:p>
            <a:r>
              <a:rPr lang="en-GB" sz="2800" dirty="0" smtClean="0"/>
              <a:t>Support community based development and community rewards</a:t>
            </a:r>
          </a:p>
          <a:p>
            <a:r>
              <a:rPr lang="en-GB" sz="2800" dirty="0" smtClean="0"/>
              <a:t>Make spatial policies and decisions that reduce dependency of fossil fuels</a:t>
            </a:r>
          </a:p>
          <a:p>
            <a:r>
              <a:rPr lang="en-GB" sz="2800" dirty="0" smtClean="0"/>
              <a:t>Provide green infrastructure with </a:t>
            </a:r>
            <a:r>
              <a:rPr lang="en-US" sz="2800" dirty="0" smtClean="0"/>
              <a:t>benefits </a:t>
            </a:r>
            <a:r>
              <a:rPr lang="en-US" sz="2800" dirty="0"/>
              <a:t>such as cooling, flood resilience and access to green space and </a:t>
            </a:r>
            <a:r>
              <a:rPr lang="en-US" sz="2800" dirty="0" smtClean="0"/>
              <a:t>wildlife</a:t>
            </a:r>
            <a:endParaRPr lang="en-GB" sz="2800" dirty="0"/>
          </a:p>
        </p:txBody>
      </p:sp>
    </p:spTree>
    <p:extLst>
      <p:ext uri="{BB962C8B-B14F-4D97-AF65-F5344CB8AC3E}">
        <p14:creationId xmlns:p14="http://schemas.microsoft.com/office/powerpoint/2010/main" val="2049113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nal wind graphic"/>
          <p:cNvPicPr>
            <a:picLocks noChangeAspect="1" noChangeArrowheads="1"/>
          </p:cNvPicPr>
          <p:nvPr/>
        </p:nvPicPr>
        <p:blipFill>
          <a:blip r:embed="rId3" cstate="print"/>
          <a:srcRect t="11901" r="554" b="3038"/>
          <a:stretch>
            <a:fillRect/>
          </a:stretch>
        </p:blipFill>
        <p:spPr bwMode="auto">
          <a:xfrm>
            <a:off x="251520" y="1196752"/>
            <a:ext cx="8640960" cy="5661248"/>
          </a:xfrm>
          <a:prstGeom prst="rect">
            <a:avLst/>
          </a:prstGeom>
          <a:noFill/>
        </p:spPr>
      </p:pic>
      <p:sp>
        <p:nvSpPr>
          <p:cNvPr id="55299" name="Rectangle 3"/>
          <p:cNvSpPr>
            <a:spLocks noGrp="1" noChangeArrowheads="1"/>
          </p:cNvSpPr>
          <p:nvPr>
            <p:ph type="title"/>
          </p:nvPr>
        </p:nvSpPr>
        <p:spPr>
          <a:xfrm>
            <a:off x="384175" y="5229225"/>
            <a:ext cx="1506538" cy="1143000"/>
          </a:xfrm>
        </p:spPr>
        <p:txBody>
          <a:bodyPr/>
          <a:lstStyle/>
          <a:p>
            <a:r>
              <a:rPr lang="en-GB" dirty="0">
                <a:effectLst/>
              </a:rPr>
              <a:t>wind</a:t>
            </a:r>
          </a:p>
        </p:txBody>
      </p:sp>
      <p:sp>
        <p:nvSpPr>
          <p:cNvPr id="4" name="Rectangle 2"/>
          <p:cNvSpPr txBox="1">
            <a:spLocks noChangeArrowheads="1"/>
          </p:cNvSpPr>
          <p:nvPr/>
        </p:nvSpPr>
        <p:spPr bwMode="auto">
          <a:xfrm>
            <a:off x="539552" y="0"/>
            <a:ext cx="8229600" cy="128215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1" i="0" u="none" strike="noStrike" kern="0" cap="none" spc="0" normalizeH="0" baseline="0" noProof="0" dirty="0" smtClean="0">
                <a:ln>
                  <a:noFill/>
                </a:ln>
                <a:solidFill>
                  <a:srgbClr val="669900"/>
                </a:solidFill>
                <a:effectLst/>
                <a:uLnTx/>
                <a:uFillTx/>
                <a:latin typeface="+mj-lt"/>
                <a:ea typeface="+mj-ea"/>
                <a:cs typeface="+mj-cs"/>
              </a:rPr>
              <a:t>Types of renewable energy: Wind</a:t>
            </a:r>
            <a:endParaRPr kumimoji="0" lang="en-GB" sz="3200" b="1" i="0" u="none" strike="noStrike" kern="0" cap="none" spc="0" normalizeH="0" baseline="0" noProof="0" dirty="0">
              <a:ln>
                <a:noFill/>
              </a:ln>
              <a:solidFill>
                <a:srgbClr val="6699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229600" cy="1196752"/>
          </a:xfrm>
        </p:spPr>
        <p:txBody>
          <a:bodyPr/>
          <a:lstStyle/>
          <a:p>
            <a:r>
              <a:rPr lang="en-GB" dirty="0" smtClean="0">
                <a:effectLst/>
              </a:rPr>
              <a:t>Types of renewable energy: Field based solar farm</a:t>
            </a:r>
            <a:endParaRPr lang="en-GB" dirty="0">
              <a:effectLst/>
            </a:endParaRPr>
          </a:p>
        </p:txBody>
      </p:sp>
      <p:pic>
        <p:nvPicPr>
          <p:cNvPr id="4" name="Picture 6" descr="http://antinuclearinfo.files.wordpress.com/2012/11/westmill-solar-park-coopera.gif?w=537&amp;h=332"/>
          <p:cNvPicPr>
            <a:picLocks noChangeAspect="1" noChangeArrowheads="1"/>
          </p:cNvPicPr>
          <p:nvPr/>
        </p:nvPicPr>
        <p:blipFill>
          <a:blip r:embed="rId3" cstate="print"/>
          <a:srcRect/>
          <a:stretch>
            <a:fillRect/>
          </a:stretch>
        </p:blipFill>
        <p:spPr bwMode="auto">
          <a:xfrm>
            <a:off x="395536" y="1124745"/>
            <a:ext cx="4553422" cy="2815151"/>
          </a:xfrm>
          <a:prstGeom prst="rect">
            <a:avLst/>
          </a:prstGeom>
          <a:noFill/>
        </p:spPr>
      </p:pic>
      <p:pic>
        <p:nvPicPr>
          <p:cNvPr id="5" name="Picture 2" descr="Can solar farms be good for biodiversity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640" y="4005065"/>
            <a:ext cx="4170824" cy="2692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olar Sheep Graz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4005064"/>
            <a:ext cx="4032448" cy="26959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229600" cy="1124744"/>
          </a:xfrm>
        </p:spPr>
        <p:txBody>
          <a:bodyPr/>
          <a:lstStyle/>
          <a:p>
            <a:r>
              <a:rPr lang="en-GB" dirty="0" smtClean="0">
                <a:effectLst/>
              </a:rPr>
              <a:t>Types of renewable energy: Micro-hydro </a:t>
            </a:r>
            <a:endParaRPr lang="en-GB" dirty="0">
              <a:effectLst/>
            </a:endParaRPr>
          </a:p>
        </p:txBody>
      </p:sp>
      <p:pic>
        <p:nvPicPr>
          <p:cNvPr id="4" name="Content Placeholder 3" descr="S:\Comms\Images\Stock Photos\Energy Supply\Hydro\BHA\Archimedean Screw - River Dart Country Park.jpg"/>
          <p:cNvPicPr>
            <a:picLocks noGrp="1"/>
          </p:cNvPicPr>
          <p:nvPr>
            <p:ph idx="1"/>
          </p:nvPr>
        </p:nvPicPr>
        <p:blipFill>
          <a:blip r:embed="rId3" cstate="print"/>
          <a:srcRect/>
          <a:stretch>
            <a:fillRect/>
          </a:stretch>
        </p:blipFill>
        <p:spPr bwMode="auto">
          <a:xfrm>
            <a:off x="539552" y="1412776"/>
            <a:ext cx="8208912"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764704"/>
          </a:xfrm>
        </p:spPr>
        <p:txBody>
          <a:bodyPr/>
          <a:lstStyle/>
          <a:p>
            <a:r>
              <a:rPr lang="en-GB" dirty="0" smtClean="0">
                <a:effectLst/>
              </a:rPr>
              <a:t>Types of renewable energy: District Heating Networks</a:t>
            </a:r>
            <a:endParaRPr lang="en-GB" dirty="0">
              <a:effectLst/>
            </a:endParaRPr>
          </a:p>
        </p:txBody>
      </p:sp>
      <p:pic>
        <p:nvPicPr>
          <p:cNvPr id="2050" name="Picture 2" descr="S:\Comms\Images\CSE Projects &amp; Activities\LACE\PlanLoCaL\PlanLoCaL model\images\planlocal model 043.jpg"/>
          <p:cNvPicPr>
            <a:picLocks noChangeAspect="1" noChangeArrowheads="1"/>
          </p:cNvPicPr>
          <p:nvPr/>
        </p:nvPicPr>
        <p:blipFill>
          <a:blip r:embed="rId3" cstate="print"/>
          <a:srcRect/>
          <a:stretch>
            <a:fillRect/>
          </a:stretch>
        </p:blipFill>
        <p:spPr bwMode="auto">
          <a:xfrm>
            <a:off x="2771800" y="1196752"/>
            <a:ext cx="3960440" cy="528058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inal version of PV diagram"/>
          <p:cNvPicPr>
            <a:picLocks noChangeAspect="1" noChangeArrowheads="1"/>
          </p:cNvPicPr>
          <p:nvPr/>
        </p:nvPicPr>
        <p:blipFill>
          <a:blip r:embed="rId3" cstate="print"/>
          <a:srcRect/>
          <a:stretch>
            <a:fillRect/>
          </a:stretch>
        </p:blipFill>
        <p:spPr bwMode="auto">
          <a:xfrm>
            <a:off x="2244725" y="0"/>
            <a:ext cx="6899275" cy="6858000"/>
          </a:xfrm>
          <a:prstGeom prst="rect">
            <a:avLst/>
          </a:prstGeom>
          <a:noFill/>
        </p:spPr>
      </p:pic>
      <p:sp>
        <p:nvSpPr>
          <p:cNvPr id="49155" name="Rectangle 3"/>
          <p:cNvSpPr>
            <a:spLocks noGrp="1" noChangeArrowheads="1"/>
          </p:cNvSpPr>
          <p:nvPr>
            <p:ph type="title"/>
          </p:nvPr>
        </p:nvSpPr>
        <p:spPr>
          <a:xfrm>
            <a:off x="179512" y="404664"/>
            <a:ext cx="2947988" cy="4149080"/>
          </a:xfrm>
        </p:spPr>
        <p:txBody>
          <a:bodyPr/>
          <a:lstStyle/>
          <a:p>
            <a:r>
              <a:rPr lang="en-GB" dirty="0" smtClean="0">
                <a:effectLst/>
              </a:rPr>
              <a:t>Types of renewable energy </a:t>
            </a:r>
            <a:br>
              <a:rPr lang="en-GB" dirty="0" smtClean="0">
                <a:effectLst/>
              </a:rPr>
            </a:br>
            <a:r>
              <a:rPr lang="en-GB" dirty="0">
                <a:effectLst/>
              </a:rPr>
              <a:t/>
            </a:r>
            <a:br>
              <a:rPr lang="en-GB" dirty="0">
                <a:effectLst/>
              </a:rPr>
            </a:br>
            <a:r>
              <a:rPr lang="en-GB" dirty="0" smtClean="0">
                <a:effectLst/>
              </a:rPr>
              <a:t>Building </a:t>
            </a:r>
            <a:r>
              <a:rPr lang="en-GB" dirty="0">
                <a:effectLst/>
              </a:rPr>
              <a:t>integrated:</a:t>
            </a:r>
            <a:br>
              <a:rPr lang="en-GB" dirty="0">
                <a:effectLst/>
              </a:rPr>
            </a:br>
            <a:r>
              <a:rPr lang="en-GB" dirty="0">
                <a:effectLst/>
              </a:rPr>
              <a:t/>
            </a:r>
            <a:br>
              <a:rPr lang="en-GB" dirty="0">
                <a:effectLst/>
              </a:rPr>
            </a:br>
            <a:r>
              <a:rPr lang="en-GB" dirty="0">
                <a:effectLst/>
              </a:rPr>
              <a:t>Solar PV</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graphic for heat pumps final"/>
          <p:cNvPicPr>
            <a:picLocks noChangeAspect="1" noChangeArrowheads="1"/>
          </p:cNvPicPr>
          <p:nvPr/>
        </p:nvPicPr>
        <p:blipFill>
          <a:blip r:embed="rId3" cstate="print"/>
          <a:srcRect b="8283"/>
          <a:stretch>
            <a:fillRect/>
          </a:stretch>
        </p:blipFill>
        <p:spPr bwMode="auto">
          <a:xfrm>
            <a:off x="0" y="1169368"/>
            <a:ext cx="9144000" cy="5688632"/>
          </a:xfrm>
          <a:prstGeom prst="rect">
            <a:avLst/>
          </a:prstGeom>
          <a:noFill/>
        </p:spPr>
      </p:pic>
      <p:sp>
        <p:nvSpPr>
          <p:cNvPr id="51203" name="Rectangle 3"/>
          <p:cNvSpPr>
            <a:spLocks noGrp="1" noChangeArrowheads="1"/>
          </p:cNvSpPr>
          <p:nvPr>
            <p:ph type="title"/>
          </p:nvPr>
        </p:nvSpPr>
        <p:spPr>
          <a:xfrm>
            <a:off x="384175" y="0"/>
            <a:ext cx="7428185" cy="1439863"/>
          </a:xfrm>
        </p:spPr>
        <p:txBody>
          <a:bodyPr/>
          <a:lstStyle/>
          <a:p>
            <a:r>
              <a:rPr lang="en-GB" dirty="0" smtClean="0">
                <a:effectLst/>
              </a:rPr>
              <a:t>Types of renewable energy heat </a:t>
            </a:r>
            <a:r>
              <a:rPr lang="en-GB" dirty="0">
                <a:effectLst/>
              </a:rPr>
              <a:t>pumps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46575" y="-126395"/>
            <a:ext cx="6840760" cy="1152128"/>
          </a:xfrm>
        </p:spPr>
        <p:txBody>
          <a:bodyPr>
            <a:normAutofit/>
          </a:bodyPr>
          <a:lstStyle/>
          <a:p>
            <a:pPr>
              <a:defRPr/>
            </a:pPr>
            <a:r>
              <a:rPr lang="en-GB" dirty="0" smtClean="0">
                <a:effectLst/>
              </a:rPr>
              <a:t>Renewables: size matters</a:t>
            </a:r>
            <a:r>
              <a:rPr lang="en-GB" dirty="0">
                <a:effectLst/>
              </a:rPr>
              <a:t>!</a:t>
            </a:r>
          </a:p>
        </p:txBody>
      </p:sp>
      <p:pic>
        <p:nvPicPr>
          <p:cNvPr id="2050" name="Picture 2" descr="http://www.allwindenergy.com/windturbine/20kw.jpg"/>
          <p:cNvPicPr>
            <a:picLocks noChangeAspect="1" noChangeArrowheads="1"/>
          </p:cNvPicPr>
          <p:nvPr/>
        </p:nvPicPr>
        <p:blipFill>
          <a:blip r:embed="rId3" cstate="print"/>
          <a:srcRect/>
          <a:stretch>
            <a:fillRect/>
          </a:stretch>
        </p:blipFill>
        <p:spPr bwMode="auto">
          <a:xfrm>
            <a:off x="827584" y="676695"/>
            <a:ext cx="1672705" cy="1616178"/>
          </a:xfrm>
          <a:prstGeom prst="rect">
            <a:avLst/>
          </a:prstGeom>
          <a:noFill/>
        </p:spPr>
      </p:pic>
      <p:pic>
        <p:nvPicPr>
          <p:cNvPr id="2052" name="Picture 4" descr="http://www.scoraigwind.com/blueEnergy/DSC02344.jpg"/>
          <p:cNvPicPr>
            <a:picLocks noChangeAspect="1" noChangeArrowheads="1"/>
          </p:cNvPicPr>
          <p:nvPr/>
        </p:nvPicPr>
        <p:blipFill>
          <a:blip r:embed="rId4" cstate="print"/>
          <a:srcRect/>
          <a:stretch>
            <a:fillRect/>
          </a:stretch>
        </p:blipFill>
        <p:spPr bwMode="auto">
          <a:xfrm>
            <a:off x="5436096" y="701351"/>
            <a:ext cx="1527619" cy="1616178"/>
          </a:xfrm>
          <a:prstGeom prst="rect">
            <a:avLst/>
          </a:prstGeom>
          <a:noFill/>
        </p:spPr>
      </p:pic>
      <p:sp>
        <p:nvSpPr>
          <p:cNvPr id="11" name="Rectangle 10"/>
          <p:cNvSpPr/>
          <p:nvPr/>
        </p:nvSpPr>
        <p:spPr>
          <a:xfrm>
            <a:off x="323528" y="1484784"/>
            <a:ext cx="8568952" cy="1733808"/>
          </a:xfrm>
          <a:prstGeom prst="rect">
            <a:avLst/>
          </a:prstGeom>
        </p:spPr>
        <p:txBody>
          <a:bodyPr wrap="square">
            <a:spAutoFit/>
          </a:bodyPr>
          <a:lstStyle/>
          <a:p>
            <a:pPr marL="216000" lvl="1" indent="-216000">
              <a:lnSpc>
                <a:spcPts val="3200"/>
              </a:lnSpc>
              <a:spcAft>
                <a:spcPts val="0"/>
              </a:spcAft>
              <a:buClr>
                <a:srgbClr val="008080"/>
              </a:buClr>
              <a:buFont typeface="Arial" pitchFamily="34" charset="0"/>
              <a:buChar char="•"/>
            </a:pPr>
            <a:endParaRPr lang="en-GB" sz="2400" dirty="0" smtClean="0"/>
          </a:p>
          <a:p>
            <a:pPr marL="216000" lvl="1" indent="-216000">
              <a:lnSpc>
                <a:spcPts val="3200"/>
              </a:lnSpc>
              <a:spcAft>
                <a:spcPts val="0"/>
              </a:spcAft>
              <a:buClr>
                <a:srgbClr val="008080"/>
              </a:buClr>
              <a:buFont typeface="Arial" pitchFamily="34" charset="0"/>
              <a:buChar char="•"/>
            </a:pPr>
            <a:endParaRPr lang="en-GB" sz="2400" dirty="0"/>
          </a:p>
          <a:p>
            <a:pPr marL="216000" lvl="1" indent="-216000">
              <a:lnSpc>
                <a:spcPts val="3200"/>
              </a:lnSpc>
              <a:spcAft>
                <a:spcPts val="0"/>
              </a:spcAft>
              <a:buClr>
                <a:srgbClr val="008080"/>
              </a:buClr>
              <a:buFont typeface="Arial" pitchFamily="34" charset="0"/>
              <a:buChar char="•"/>
            </a:pPr>
            <a:r>
              <a:rPr lang="en-GB" sz="2400" dirty="0" smtClean="0"/>
              <a:t>20kW:  18m tower			</a:t>
            </a:r>
          </a:p>
          <a:p>
            <a:pPr marL="216000" lvl="1" indent="-216000">
              <a:lnSpc>
                <a:spcPts val="3200"/>
              </a:lnSpc>
              <a:spcAft>
                <a:spcPts val="0"/>
              </a:spcAft>
              <a:buClr>
                <a:srgbClr val="008080"/>
              </a:buClr>
              <a:buFont typeface="Arial" pitchFamily="34" charset="0"/>
              <a:buChar char="•"/>
            </a:pPr>
            <a:r>
              <a:rPr lang="en-GB" sz="2400" dirty="0" smtClean="0"/>
              <a:t>Power for 5-6 homes</a:t>
            </a:r>
          </a:p>
        </p:txBody>
      </p:sp>
      <p:sp>
        <p:nvSpPr>
          <p:cNvPr id="2" name="Rectangle 1"/>
          <p:cNvSpPr/>
          <p:nvPr/>
        </p:nvSpPr>
        <p:spPr>
          <a:xfrm>
            <a:off x="3995936" y="2388483"/>
            <a:ext cx="4896544" cy="1290866"/>
          </a:xfrm>
          <a:prstGeom prst="rect">
            <a:avLst/>
          </a:prstGeom>
        </p:spPr>
        <p:txBody>
          <a:bodyPr wrap="square">
            <a:spAutoFit/>
          </a:bodyPr>
          <a:lstStyle/>
          <a:p>
            <a:pPr marL="216000" lvl="1" indent="-216000">
              <a:lnSpc>
                <a:spcPts val="3200"/>
              </a:lnSpc>
              <a:spcAft>
                <a:spcPts val="0"/>
              </a:spcAft>
              <a:buClr>
                <a:srgbClr val="008080"/>
              </a:buClr>
              <a:buFont typeface="Arial" pitchFamily="34" charset="0"/>
              <a:buChar char="•"/>
            </a:pPr>
            <a:r>
              <a:rPr lang="en-GB" sz="2400" dirty="0" smtClean="0">
                <a:solidFill>
                  <a:srgbClr val="000000"/>
                </a:solidFill>
              </a:rPr>
              <a:t>2MW </a:t>
            </a:r>
            <a:r>
              <a:rPr lang="en-GB" sz="2400" dirty="0">
                <a:solidFill>
                  <a:srgbClr val="000000"/>
                </a:solidFill>
              </a:rPr>
              <a:t>(2000 KW):  80m tower, </a:t>
            </a:r>
            <a:endParaRPr lang="en-GB" sz="2400" dirty="0"/>
          </a:p>
          <a:p>
            <a:pPr marL="216000" lvl="1" indent="-216000">
              <a:lnSpc>
                <a:spcPts val="3200"/>
              </a:lnSpc>
              <a:spcAft>
                <a:spcPts val="0"/>
              </a:spcAft>
              <a:buClr>
                <a:srgbClr val="008080"/>
              </a:buClr>
              <a:buFont typeface="Arial" pitchFamily="34" charset="0"/>
              <a:buChar char="•"/>
            </a:pPr>
            <a:r>
              <a:rPr lang="en-GB" sz="2400" dirty="0"/>
              <a:t>Power for 1,300 homes</a:t>
            </a:r>
          </a:p>
          <a:p>
            <a:pPr marL="0" lvl="1">
              <a:lnSpc>
                <a:spcPts val="3200"/>
              </a:lnSpc>
              <a:spcAft>
                <a:spcPts val="3000"/>
              </a:spcAft>
              <a:buClr>
                <a:srgbClr val="008080"/>
              </a:buClr>
            </a:pPr>
            <a:endParaRPr lang="en-GB" sz="2400" dirty="0">
              <a:solidFill>
                <a:srgbClr val="000000"/>
              </a:solidFill>
            </a:endParaRPr>
          </a:p>
        </p:txBody>
      </p:sp>
      <p:pic>
        <p:nvPicPr>
          <p:cNvPr id="7" name="Picture 6" descr="http://antinuclearinfo.files.wordpress.com/2012/11/westmill-solar-park-coopera.gif?w=537&amp;h=332"/>
          <p:cNvPicPr>
            <a:picLocks noChangeAspect="1" noChangeArrowheads="1"/>
          </p:cNvPicPr>
          <p:nvPr/>
        </p:nvPicPr>
        <p:blipFill>
          <a:blip r:embed="rId5" cstate="print"/>
          <a:srcRect/>
          <a:stretch>
            <a:fillRect/>
          </a:stretch>
        </p:blipFill>
        <p:spPr bwMode="auto">
          <a:xfrm>
            <a:off x="643857" y="3626759"/>
            <a:ext cx="2376264" cy="1469124"/>
          </a:xfrm>
          <a:prstGeom prst="rect">
            <a:avLst/>
          </a:prstGeom>
          <a:noFill/>
        </p:spPr>
      </p:pic>
      <p:sp>
        <p:nvSpPr>
          <p:cNvPr id="3" name="Rectangle 2"/>
          <p:cNvSpPr/>
          <p:nvPr/>
        </p:nvSpPr>
        <p:spPr>
          <a:xfrm>
            <a:off x="539552" y="5229200"/>
            <a:ext cx="8280920" cy="1708160"/>
          </a:xfrm>
          <a:prstGeom prst="rect">
            <a:avLst/>
          </a:prstGeom>
        </p:spPr>
        <p:txBody>
          <a:bodyPr wrap="square">
            <a:spAutoFit/>
          </a:bodyPr>
          <a:lstStyle/>
          <a:p>
            <a:pPr marL="0" lvl="1">
              <a:lnSpc>
                <a:spcPts val="3200"/>
              </a:lnSpc>
              <a:spcAft>
                <a:spcPts val="3000"/>
              </a:spcAft>
              <a:buClr>
                <a:srgbClr val="008080"/>
              </a:buClr>
            </a:pPr>
            <a:r>
              <a:rPr lang="en-GB" sz="2200" b="1" dirty="0"/>
              <a:t>1 X 5MW solar </a:t>
            </a:r>
            <a:r>
              <a:rPr lang="en-GB" sz="2200" b="1" dirty="0" smtClean="0"/>
              <a:t>farm (12 hectares </a:t>
            </a:r>
            <a:r>
              <a:rPr lang="en-GB" sz="2200" b="1" dirty="0"/>
              <a:t>- Power for </a:t>
            </a:r>
            <a:r>
              <a:rPr lang="en-GB" sz="2200" b="1" dirty="0" smtClean="0"/>
              <a:t>1,300 homes   =    </a:t>
            </a:r>
            <a:r>
              <a:rPr lang="en-GB" sz="2200" b="1" dirty="0"/>
              <a:t>125 x ‘school’ sized systems</a:t>
            </a:r>
          </a:p>
          <a:p>
            <a:pPr marL="0" lvl="1">
              <a:lnSpc>
                <a:spcPts val="3200"/>
              </a:lnSpc>
              <a:spcAft>
                <a:spcPts val="3000"/>
              </a:spcAft>
              <a:buClr>
                <a:srgbClr val="008080"/>
              </a:buClr>
            </a:pPr>
            <a:endParaRPr lang="en-GB" sz="2200" b="1" dirty="0"/>
          </a:p>
        </p:txBody>
      </p:sp>
      <p:pic>
        <p:nvPicPr>
          <p:cNvPr id="9" name="Picture 2" descr="http://www.bwce.coop/wp-content/uploads/2013/06/Olfield-Infants1-copy-2.jpg"/>
          <p:cNvPicPr>
            <a:picLocks noChangeAspect="1" noChangeArrowheads="1"/>
          </p:cNvPicPr>
          <p:nvPr/>
        </p:nvPicPr>
        <p:blipFill>
          <a:blip r:embed="rId6" cstate="print"/>
          <a:srcRect/>
          <a:stretch>
            <a:fillRect/>
          </a:stretch>
        </p:blipFill>
        <p:spPr bwMode="auto">
          <a:xfrm>
            <a:off x="4534109" y="3495056"/>
            <a:ext cx="2766484" cy="1567948"/>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764704"/>
          </a:xfrm>
        </p:spPr>
        <p:txBody>
          <a:bodyPr/>
          <a:lstStyle/>
          <a:p>
            <a:r>
              <a:rPr lang="en-GB" dirty="0" smtClean="0"/>
              <a:t>The cost of renewable energy is falling</a:t>
            </a:r>
            <a:endParaRPr lang="en-GB" dirty="0"/>
          </a:p>
        </p:txBody>
      </p:sp>
      <p:sp>
        <p:nvSpPr>
          <p:cNvPr id="3" name="Content Placeholder 2"/>
          <p:cNvSpPr>
            <a:spLocks noGrp="1"/>
          </p:cNvSpPr>
          <p:nvPr>
            <p:ph idx="1"/>
          </p:nvPr>
        </p:nvSpPr>
        <p:spPr>
          <a:xfrm>
            <a:off x="539750" y="908720"/>
            <a:ext cx="8064698" cy="5217443"/>
          </a:xfrm>
        </p:spPr>
        <p:txBody>
          <a:bodyPr/>
          <a:lstStyle/>
          <a:p>
            <a:endParaRPr lang="en-GB" sz="2400" dirty="0" smtClean="0"/>
          </a:p>
          <a:p>
            <a:r>
              <a:rPr lang="en-GB" sz="2400" dirty="0" smtClean="0"/>
              <a:t>.. </a:t>
            </a:r>
            <a:r>
              <a:rPr lang="en-GB" sz="2800" dirty="0" smtClean="0"/>
              <a:t>particularly solar energy which will soon become competitive with electricity from the National Grid, and to a lesser extent, wind.</a:t>
            </a:r>
          </a:p>
          <a:p>
            <a:endParaRPr lang="en-GB" sz="2400" dirty="0" smtClean="0"/>
          </a:p>
          <a:p>
            <a:r>
              <a:rPr lang="en-GB" sz="2400" dirty="0" smtClean="0"/>
              <a:t>“</a:t>
            </a:r>
            <a:r>
              <a:rPr lang="en-GB" sz="2800" kern="1200" dirty="0" smtClean="0">
                <a:latin typeface="Arial" charset="0"/>
              </a:rPr>
              <a:t>Despite the recent drop in oil price, we expect solar electricity to become competitive with retail electricity in an increasing number of markets globally due to declining solar panel costs as well as improving financing and customer acquisition costs.” </a:t>
            </a:r>
          </a:p>
          <a:p>
            <a:pPr>
              <a:buNone/>
            </a:pPr>
            <a:endParaRPr lang="en-GB" sz="2000" dirty="0" smtClean="0"/>
          </a:p>
          <a:p>
            <a:pPr>
              <a:buNone/>
            </a:pPr>
            <a:r>
              <a:rPr lang="en-GB" sz="2000" dirty="0" smtClean="0"/>
              <a:t>	Deutsche Bank Market Report: Solar – Feb 2015</a:t>
            </a:r>
          </a:p>
          <a:p>
            <a:pPr>
              <a:buNone/>
            </a:pPr>
            <a:endParaRPr lang="en-GB" sz="2000" dirty="0" smtClean="0"/>
          </a:p>
          <a:p>
            <a:pPr>
              <a:buNone/>
            </a:pPr>
            <a:endParaRPr lang="en-GB" sz="2000" dirty="0" smtClean="0"/>
          </a:p>
          <a:p>
            <a:endParaRPr lang="en-GB" sz="2800" kern="1200" dirty="0" smtClean="0">
              <a:latin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5502180" y="1124743"/>
            <a:ext cx="3561916" cy="5040561"/>
          </a:xfrm>
          <a:prstGeom prst="rect">
            <a:avLst/>
          </a:prstGeom>
          <a:noFill/>
          <a:ln w="3175">
            <a:solidFill>
              <a:schemeClr val="tx1"/>
            </a:solidFill>
            <a:miter lim="800000"/>
            <a:headEnd/>
            <a:tailEnd/>
          </a:ln>
        </p:spPr>
      </p:pic>
      <p:sp>
        <p:nvSpPr>
          <p:cNvPr id="3" name="Rectangle 2"/>
          <p:cNvSpPr/>
          <p:nvPr/>
        </p:nvSpPr>
        <p:spPr>
          <a:xfrm>
            <a:off x="251520" y="1124744"/>
            <a:ext cx="5184576" cy="5478423"/>
          </a:xfrm>
          <a:prstGeom prst="rect">
            <a:avLst/>
          </a:prstGeom>
        </p:spPr>
        <p:txBody>
          <a:bodyPr wrap="square">
            <a:spAutoFit/>
          </a:bodyPr>
          <a:lstStyle/>
          <a:p>
            <a:pPr marL="216000" lvl="1" indent="-216000">
              <a:lnSpc>
                <a:spcPts val="2800"/>
              </a:lnSpc>
              <a:spcAft>
                <a:spcPts val="0"/>
              </a:spcAft>
              <a:buClr>
                <a:srgbClr val="008080"/>
              </a:buClr>
              <a:buFont typeface="Arial" pitchFamily="34" charset="0"/>
              <a:buChar char="•"/>
              <a:defRPr/>
            </a:pPr>
            <a:r>
              <a:rPr lang="en-GB" sz="2400" dirty="0" smtClean="0">
                <a:solidFill>
                  <a:srgbClr val="000000"/>
                </a:solidFill>
                <a:latin typeface="Arial"/>
              </a:rPr>
              <a:t>Significant ambition / potential for community generation – upper end = enough to power 1 million homes</a:t>
            </a:r>
          </a:p>
          <a:p>
            <a:pPr marL="216000" lvl="1" indent="-216000">
              <a:lnSpc>
                <a:spcPts val="2800"/>
              </a:lnSpc>
              <a:spcAft>
                <a:spcPts val="0"/>
              </a:spcAft>
              <a:buClr>
                <a:srgbClr val="008080"/>
              </a:buClr>
              <a:buFont typeface="Arial" pitchFamily="34" charset="0"/>
              <a:buChar char="•"/>
              <a:defRPr/>
            </a:pPr>
            <a:endParaRPr lang="en-GB" sz="2400" dirty="0" smtClean="0">
              <a:solidFill>
                <a:srgbClr val="000000"/>
              </a:solidFill>
              <a:latin typeface="Arial"/>
            </a:endParaRPr>
          </a:p>
          <a:p>
            <a:pPr marL="216000" lvl="1" indent="-216000">
              <a:lnSpc>
                <a:spcPts val="2800"/>
              </a:lnSpc>
              <a:spcAft>
                <a:spcPts val="0"/>
              </a:spcAft>
              <a:buClr>
                <a:srgbClr val="008080"/>
              </a:buClr>
              <a:buFont typeface="Arial" pitchFamily="34" charset="0"/>
              <a:buChar char="•"/>
              <a:defRPr/>
            </a:pPr>
            <a:r>
              <a:rPr lang="en-GB" sz="2400" dirty="0" smtClean="0">
                <a:solidFill>
                  <a:srgbClr val="000000"/>
                </a:solidFill>
                <a:latin typeface="Arial"/>
              </a:rPr>
              <a:t>LPA’s to give more weight to positive benefits of community energy and a step-change in the support offered to projects</a:t>
            </a:r>
          </a:p>
          <a:p>
            <a:pPr marL="216000" lvl="1" indent="-216000">
              <a:lnSpc>
                <a:spcPts val="2800"/>
              </a:lnSpc>
              <a:spcAft>
                <a:spcPts val="0"/>
              </a:spcAft>
              <a:buClr>
                <a:srgbClr val="008080"/>
              </a:buClr>
              <a:buFont typeface="Arial" pitchFamily="34" charset="0"/>
              <a:buChar char="•"/>
              <a:defRPr/>
            </a:pPr>
            <a:endParaRPr lang="en-GB" sz="2400" dirty="0" smtClean="0">
              <a:solidFill>
                <a:srgbClr val="000000"/>
              </a:solidFill>
              <a:latin typeface="Arial"/>
            </a:endParaRPr>
          </a:p>
          <a:p>
            <a:pPr marL="216000" lvl="1" indent="-216000">
              <a:lnSpc>
                <a:spcPts val="2800"/>
              </a:lnSpc>
              <a:spcAft>
                <a:spcPts val="0"/>
              </a:spcAft>
              <a:buClr>
                <a:srgbClr val="008080"/>
              </a:buClr>
              <a:buFont typeface="Arial" pitchFamily="34" charset="0"/>
              <a:buChar char="•"/>
              <a:defRPr/>
            </a:pPr>
            <a:r>
              <a:rPr lang="en-GB" sz="2400" dirty="0" smtClean="0">
                <a:solidFill>
                  <a:srgbClr val="000000"/>
                </a:solidFill>
                <a:latin typeface="Arial"/>
              </a:rPr>
              <a:t>Stresses importance of partnerships</a:t>
            </a:r>
          </a:p>
          <a:p>
            <a:pPr marL="216000" lvl="1" indent="-216000">
              <a:lnSpc>
                <a:spcPts val="2800"/>
              </a:lnSpc>
              <a:spcAft>
                <a:spcPts val="0"/>
              </a:spcAft>
              <a:buClr>
                <a:srgbClr val="008080"/>
              </a:buClr>
              <a:buFont typeface="Arial" pitchFamily="34" charset="0"/>
              <a:buChar char="•"/>
              <a:defRPr/>
            </a:pPr>
            <a:endParaRPr lang="en-GB" sz="2400" dirty="0" smtClean="0">
              <a:solidFill>
                <a:srgbClr val="000000"/>
              </a:solidFill>
              <a:latin typeface="Arial"/>
            </a:endParaRPr>
          </a:p>
          <a:p>
            <a:pPr marL="216000" lvl="1" indent="-216000">
              <a:lnSpc>
                <a:spcPts val="2800"/>
              </a:lnSpc>
              <a:spcAft>
                <a:spcPts val="0"/>
              </a:spcAft>
              <a:buClr>
                <a:srgbClr val="008080"/>
              </a:buClr>
              <a:buFont typeface="Arial" pitchFamily="34" charset="0"/>
              <a:buChar char="•"/>
              <a:defRPr/>
            </a:pPr>
            <a:r>
              <a:rPr lang="en-GB" sz="2400" dirty="0" smtClean="0">
                <a:solidFill>
                  <a:prstClr val="black"/>
                </a:solidFill>
                <a:latin typeface="Arial"/>
              </a:rPr>
              <a:t>New £10 million Urban Community Energy Fund to complement existing £15 million rural fund</a:t>
            </a:r>
          </a:p>
        </p:txBody>
      </p:sp>
      <p:sp>
        <p:nvSpPr>
          <p:cNvPr id="5" name="Title 1"/>
          <p:cNvSpPr txBox="1">
            <a:spLocks/>
          </p:cNvSpPr>
          <p:nvPr/>
        </p:nvSpPr>
        <p:spPr bwMode="auto">
          <a:xfrm>
            <a:off x="323851" y="1"/>
            <a:ext cx="8820149" cy="9807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smtClean="0">
                <a:ln>
                  <a:noFill/>
                </a:ln>
                <a:solidFill>
                  <a:srgbClr val="669900"/>
                </a:solidFill>
                <a:effectLst/>
                <a:uLnTx/>
                <a:uFillTx/>
                <a:latin typeface="+mj-lt"/>
                <a:ea typeface="+mj-ea"/>
                <a:cs typeface="Arial" charset="0"/>
              </a:rPr>
              <a:t>Community</a:t>
            </a:r>
            <a:r>
              <a:rPr lang="en-GB" sz="4000" b="1" kern="0" dirty="0" smtClean="0">
                <a:solidFill>
                  <a:srgbClr val="669900"/>
                </a:solidFill>
                <a:latin typeface="+mj-lt"/>
                <a:ea typeface="+mj-ea"/>
                <a:cs typeface="Arial" charset="0"/>
              </a:rPr>
              <a:t>-L</a:t>
            </a:r>
            <a:r>
              <a:rPr kumimoji="0" lang="en-GB" sz="4000" b="1" i="0" u="none" strike="noStrike" kern="0" cap="none" spc="0" normalizeH="0" noProof="0" dirty="0" err="1" smtClean="0">
                <a:ln>
                  <a:noFill/>
                </a:ln>
                <a:solidFill>
                  <a:srgbClr val="669900"/>
                </a:solidFill>
                <a:effectLst/>
                <a:uLnTx/>
                <a:uFillTx/>
                <a:latin typeface="+mj-lt"/>
                <a:ea typeface="+mj-ea"/>
                <a:cs typeface="Arial" charset="0"/>
              </a:rPr>
              <a:t>ed</a:t>
            </a:r>
            <a:r>
              <a:rPr kumimoji="0" lang="en-GB" sz="4000" b="1" i="0" u="none" strike="noStrike" kern="0" cap="none" spc="0" normalizeH="0" noProof="0" dirty="0" smtClean="0">
                <a:ln>
                  <a:noFill/>
                </a:ln>
                <a:solidFill>
                  <a:srgbClr val="669900"/>
                </a:solidFill>
                <a:effectLst/>
                <a:uLnTx/>
                <a:uFillTx/>
                <a:latin typeface="+mj-lt"/>
                <a:ea typeface="+mj-ea"/>
                <a:cs typeface="Arial" charset="0"/>
              </a:rPr>
              <a:t> </a:t>
            </a:r>
            <a:r>
              <a:rPr kumimoji="0" lang="en-GB" sz="4000" b="1" i="0" u="none" strike="noStrike" kern="0" cap="none" spc="0" normalizeH="0" baseline="0" noProof="0" dirty="0" smtClean="0">
                <a:ln>
                  <a:noFill/>
                </a:ln>
                <a:solidFill>
                  <a:srgbClr val="669900"/>
                </a:solidFill>
                <a:effectLst/>
                <a:uLnTx/>
                <a:uFillTx/>
                <a:latin typeface="+mj-lt"/>
                <a:ea typeface="+mj-ea"/>
                <a:cs typeface="Arial" charset="0"/>
              </a:rPr>
              <a:t>Renewable Energy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original Suffolk woodchip delivered to a store for more drying"/>
          <p:cNvPicPr>
            <a:picLocks noChangeAspect="1" noChangeArrowheads="1"/>
          </p:cNvPicPr>
          <p:nvPr/>
        </p:nvPicPr>
        <p:blipFill>
          <a:blip r:embed="rId3" cstate="print"/>
          <a:srcRect/>
          <a:stretch>
            <a:fillRect/>
          </a:stretch>
        </p:blipFill>
        <p:spPr bwMode="auto">
          <a:xfrm>
            <a:off x="4655567" y="3717032"/>
            <a:ext cx="3732857" cy="2654568"/>
          </a:xfrm>
          <a:prstGeom prst="rect">
            <a:avLst/>
          </a:prstGeom>
          <a:noFill/>
        </p:spPr>
      </p:pic>
      <p:pic>
        <p:nvPicPr>
          <p:cNvPr id="32773" name="Picture 5" descr="Suffolk seasoned logs being chipped"/>
          <p:cNvPicPr>
            <a:picLocks noChangeAspect="1" noChangeArrowheads="1"/>
          </p:cNvPicPr>
          <p:nvPr/>
        </p:nvPicPr>
        <p:blipFill>
          <a:blip r:embed="rId4" cstate="print"/>
          <a:srcRect/>
          <a:stretch>
            <a:fillRect/>
          </a:stretch>
        </p:blipFill>
        <p:spPr bwMode="auto">
          <a:xfrm>
            <a:off x="4644008" y="1124744"/>
            <a:ext cx="3694730" cy="2500908"/>
          </a:xfrm>
          <a:prstGeom prst="rect">
            <a:avLst/>
          </a:prstGeom>
          <a:noFill/>
        </p:spPr>
      </p:pic>
      <p:sp>
        <p:nvSpPr>
          <p:cNvPr id="6" name="Title 1"/>
          <p:cNvSpPr txBox="1">
            <a:spLocks/>
          </p:cNvSpPr>
          <p:nvPr/>
        </p:nvSpPr>
        <p:spPr bwMode="auto">
          <a:xfrm>
            <a:off x="353442" y="116632"/>
            <a:ext cx="8604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GB" sz="4000" b="1" kern="0" dirty="0" smtClean="0">
                <a:solidFill>
                  <a:srgbClr val="669900"/>
                </a:solidFill>
              </a:rPr>
              <a:t>Examples: </a:t>
            </a:r>
            <a:r>
              <a:rPr kumimoji="0" lang="en-GB" sz="4000" b="1" i="0" u="none" strike="noStrike" kern="0" cap="none" spc="0" normalizeH="0" baseline="0" noProof="0" dirty="0" smtClean="0">
                <a:ln>
                  <a:noFill/>
                </a:ln>
                <a:solidFill>
                  <a:srgbClr val="669900"/>
                </a:solidFill>
                <a:uLnTx/>
                <a:uFillTx/>
                <a:latin typeface="+mj-lt"/>
                <a:ea typeface="+mj-ea"/>
                <a:cs typeface="+mj-cs"/>
              </a:rPr>
              <a:t>Suffolk County Biomass Plant</a:t>
            </a:r>
            <a:endParaRPr kumimoji="0" lang="en-GB" sz="4000" b="1" i="0" u="none" strike="noStrike" kern="0" cap="none" spc="0" normalizeH="0" baseline="0" noProof="0" dirty="0">
              <a:ln>
                <a:noFill/>
              </a:ln>
              <a:solidFill>
                <a:srgbClr val="669900"/>
              </a:solidFill>
              <a:uLnTx/>
              <a:uFillTx/>
              <a:latin typeface="+mj-lt"/>
              <a:ea typeface="+mj-ea"/>
              <a:cs typeface="+mj-cs"/>
            </a:endParaRPr>
          </a:p>
        </p:txBody>
      </p:sp>
      <p:sp>
        <p:nvSpPr>
          <p:cNvPr id="9" name="Rectangle 8"/>
          <p:cNvSpPr/>
          <p:nvPr/>
        </p:nvSpPr>
        <p:spPr>
          <a:xfrm>
            <a:off x="395536" y="1268760"/>
            <a:ext cx="4032448" cy="5078313"/>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dirty="0" smtClean="0"/>
              <a:t>Wood Fuels Programme</a:t>
            </a:r>
          </a:p>
          <a:p>
            <a:pPr marL="342900" indent="-342900">
              <a:lnSpc>
                <a:spcPct val="150000"/>
              </a:lnSpc>
              <a:buFont typeface="Arial" panose="020B0604020202020204" pitchFamily="34" charset="0"/>
              <a:buChar char="•"/>
            </a:pPr>
            <a:r>
              <a:rPr lang="en-GB" sz="2400" dirty="0" smtClean="0"/>
              <a:t>Has produced a total heat output of 3.2MW</a:t>
            </a:r>
          </a:p>
          <a:p>
            <a:pPr marL="342900" indent="-342900">
              <a:lnSpc>
                <a:spcPct val="150000"/>
              </a:lnSpc>
              <a:buFont typeface="Arial" panose="020B0604020202020204" pitchFamily="34" charset="0"/>
              <a:buChar char="•"/>
            </a:pPr>
            <a:r>
              <a:rPr lang="en-GB" sz="2400" dirty="0" smtClean="0"/>
              <a:t>Saves about 420 tonnes of CO2 each year.  </a:t>
            </a:r>
          </a:p>
          <a:p>
            <a:pPr marL="342900" indent="-342900">
              <a:lnSpc>
                <a:spcPct val="150000"/>
              </a:lnSpc>
              <a:buFont typeface="Arial" panose="020B0604020202020204" pitchFamily="34" charset="0"/>
              <a:buChar char="•"/>
            </a:pPr>
            <a:r>
              <a:rPr lang="en-GB" sz="2400" dirty="0" err="1" smtClean="0"/>
              <a:t>Approx</a:t>
            </a:r>
            <a:r>
              <a:rPr lang="en-GB" sz="2400" dirty="0" smtClean="0"/>
              <a:t> 40 jobs created</a:t>
            </a:r>
          </a:p>
          <a:p>
            <a:pPr marL="342900" indent="-342900">
              <a:lnSpc>
                <a:spcPct val="150000"/>
              </a:lnSpc>
              <a:buFont typeface="Arial" panose="020B0604020202020204" pitchFamily="34" charset="0"/>
              <a:buChar char="•"/>
            </a:pPr>
            <a:r>
              <a:rPr lang="en-GB" sz="2400" dirty="0" smtClean="0"/>
              <a:t>Local school with biomass boiler (wood chip) – cheaper heating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229600" cy="1412776"/>
          </a:xfrm>
        </p:spPr>
        <p:txBody>
          <a:bodyPr/>
          <a:lstStyle/>
          <a:p>
            <a:r>
              <a:rPr lang="en-GB" dirty="0" smtClean="0">
                <a:effectLst/>
              </a:rPr>
              <a:t>Issues for residents?</a:t>
            </a:r>
            <a:endParaRPr lang="en-GB" dirty="0">
              <a:effectLst/>
            </a:endParaRPr>
          </a:p>
        </p:txBody>
      </p:sp>
      <p:sp>
        <p:nvSpPr>
          <p:cNvPr id="3" name="Content Placeholder 2"/>
          <p:cNvSpPr>
            <a:spLocks noGrp="1"/>
          </p:cNvSpPr>
          <p:nvPr>
            <p:ph idx="1"/>
          </p:nvPr>
        </p:nvSpPr>
        <p:spPr>
          <a:xfrm>
            <a:off x="539552" y="1484784"/>
            <a:ext cx="8229600" cy="4785395"/>
          </a:xfrm>
        </p:spPr>
        <p:txBody>
          <a:bodyPr/>
          <a:lstStyle/>
          <a:p>
            <a:pPr lvl="1"/>
            <a:r>
              <a:rPr lang="en-GB" dirty="0" smtClean="0"/>
              <a:t>When </a:t>
            </a:r>
            <a:r>
              <a:rPr lang="en-GB" dirty="0"/>
              <a:t>can I move back home after the </a:t>
            </a:r>
            <a:r>
              <a:rPr lang="en-GB" dirty="0" smtClean="0"/>
              <a:t>flood? Will I be able to get house insurance?</a:t>
            </a:r>
          </a:p>
          <a:p>
            <a:pPr lvl="1"/>
            <a:r>
              <a:rPr lang="en-GB" dirty="0" smtClean="0"/>
              <a:t>I’ve </a:t>
            </a:r>
            <a:r>
              <a:rPr lang="en-GB" dirty="0"/>
              <a:t>lost all my </a:t>
            </a:r>
            <a:r>
              <a:rPr lang="en-GB" dirty="0" smtClean="0"/>
              <a:t>photos </a:t>
            </a:r>
            <a:r>
              <a:rPr lang="en-GB" dirty="0"/>
              <a:t>in the </a:t>
            </a:r>
            <a:r>
              <a:rPr lang="en-GB" dirty="0" smtClean="0"/>
              <a:t>flood</a:t>
            </a:r>
          </a:p>
          <a:p>
            <a:pPr lvl="1"/>
            <a:r>
              <a:rPr lang="en-GB" dirty="0" smtClean="0"/>
              <a:t>I </a:t>
            </a:r>
            <a:r>
              <a:rPr lang="en-GB" dirty="0"/>
              <a:t>have to drive my kids to </a:t>
            </a:r>
            <a:r>
              <a:rPr lang="en-GB" dirty="0" smtClean="0"/>
              <a:t>school but petrol is so expensive</a:t>
            </a:r>
            <a:endParaRPr lang="en-GB" dirty="0"/>
          </a:p>
          <a:p>
            <a:pPr lvl="1"/>
            <a:r>
              <a:rPr lang="en-GB" dirty="0"/>
              <a:t>I can’t afford to heat my </a:t>
            </a:r>
            <a:r>
              <a:rPr lang="en-GB" dirty="0" smtClean="0"/>
              <a:t>house</a:t>
            </a:r>
            <a:endParaRPr lang="en-GB" dirty="0"/>
          </a:p>
          <a:p>
            <a:pPr lvl="1"/>
            <a:r>
              <a:rPr lang="en-GB" dirty="0"/>
              <a:t>I was so sick in the heat </a:t>
            </a:r>
            <a:r>
              <a:rPr lang="en-GB" dirty="0" smtClean="0"/>
              <a:t>wave</a:t>
            </a:r>
          </a:p>
          <a:p>
            <a:pPr lvl="1"/>
            <a:r>
              <a:rPr lang="en-GB" dirty="0" smtClean="0"/>
              <a:t>The railway line is down again</a:t>
            </a:r>
          </a:p>
          <a:p>
            <a:pPr lvl="1"/>
            <a:r>
              <a:rPr lang="en-GB" dirty="0" smtClean="0"/>
              <a:t>I’m worried that sea level rise will threaten my home.</a:t>
            </a:r>
          </a:p>
          <a:p>
            <a:pPr lvl="1"/>
            <a:endParaRPr lang="en-GB" dirty="0" smtClean="0"/>
          </a:p>
          <a:p>
            <a:pPr lvl="1"/>
            <a:endParaRPr lang="en-GB" dirty="0"/>
          </a:p>
        </p:txBody>
      </p:sp>
    </p:spTree>
    <p:extLst>
      <p:ext uri="{BB962C8B-B14F-4D97-AF65-F5344CB8AC3E}">
        <p14:creationId xmlns:p14="http://schemas.microsoft.com/office/powerpoint/2010/main" val="240407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3" cstate="print"/>
          <a:srcRect/>
          <a:stretch>
            <a:fillRect/>
          </a:stretch>
        </p:blipFill>
        <p:spPr bwMode="auto">
          <a:xfrm>
            <a:off x="4572000" y="1412776"/>
            <a:ext cx="4149165" cy="4896544"/>
          </a:xfrm>
          <a:prstGeom prst="rect">
            <a:avLst/>
          </a:prstGeom>
          <a:noFill/>
          <a:ln w="9525">
            <a:noFill/>
            <a:miter lim="800000"/>
            <a:headEnd/>
            <a:tailEnd/>
          </a:ln>
          <a:effectLst/>
        </p:spPr>
      </p:pic>
      <p:sp>
        <p:nvSpPr>
          <p:cNvPr id="7" name="Rectangle 6"/>
          <p:cNvSpPr/>
          <p:nvPr/>
        </p:nvSpPr>
        <p:spPr>
          <a:xfrm>
            <a:off x="539552" y="1124744"/>
            <a:ext cx="3888432" cy="4385816"/>
          </a:xfrm>
          <a:prstGeom prst="rect">
            <a:avLst/>
          </a:prstGeom>
        </p:spPr>
        <p:txBody>
          <a:bodyPr wrap="square">
            <a:spAutoFit/>
          </a:bodyPr>
          <a:lstStyle/>
          <a:p>
            <a:pPr marL="285750" indent="-285750" fontAlgn="auto">
              <a:spcBef>
                <a:spcPts val="600"/>
              </a:spcBef>
              <a:spcAft>
                <a:spcPts val="0"/>
              </a:spcAft>
              <a:buFont typeface="Arial" pitchFamily="34" charset="0"/>
              <a:buChar char="•"/>
              <a:defRPr/>
            </a:pPr>
            <a:r>
              <a:rPr lang="en-GB" sz="2400" dirty="0" err="1" smtClean="0"/>
              <a:t>Torrs</a:t>
            </a:r>
            <a:r>
              <a:rPr lang="en-GB" sz="2400" dirty="0" smtClean="0"/>
              <a:t> Hydro New Mills Limited was founded in 2007</a:t>
            </a:r>
          </a:p>
          <a:p>
            <a:pPr marL="285750" indent="-285750" fontAlgn="auto">
              <a:spcBef>
                <a:spcPts val="600"/>
              </a:spcBef>
              <a:spcAft>
                <a:spcPts val="0"/>
              </a:spcAft>
              <a:buFont typeface="Arial" pitchFamily="34" charset="0"/>
              <a:buChar char="•"/>
              <a:defRPr/>
            </a:pPr>
            <a:r>
              <a:rPr lang="en-GB" sz="2400" dirty="0" smtClean="0"/>
              <a:t>Community owned; 230 members raised £125k</a:t>
            </a:r>
          </a:p>
          <a:p>
            <a:pPr marL="285750" indent="-285750" fontAlgn="auto">
              <a:spcBef>
                <a:spcPts val="600"/>
              </a:spcBef>
              <a:spcAft>
                <a:spcPts val="0"/>
              </a:spcAft>
              <a:buFont typeface="Arial" pitchFamily="34" charset="0"/>
              <a:buChar char="•"/>
              <a:defRPr/>
            </a:pPr>
            <a:r>
              <a:rPr lang="en-GB" sz="2400" dirty="0" smtClean="0"/>
              <a:t>Grant provided remaining £165k build cost</a:t>
            </a:r>
          </a:p>
          <a:p>
            <a:pPr marL="285750" indent="-285750" fontAlgn="auto">
              <a:spcBef>
                <a:spcPts val="600"/>
              </a:spcBef>
              <a:spcAft>
                <a:spcPts val="0"/>
              </a:spcAft>
              <a:buFont typeface="Arial" pitchFamily="34" charset="0"/>
              <a:buChar char="•"/>
              <a:defRPr/>
            </a:pPr>
            <a:r>
              <a:rPr lang="en-GB" sz="2400" dirty="0" smtClean="0"/>
              <a:t>240,000kWh annual generation for re-investment</a:t>
            </a:r>
            <a:endParaRPr lang="en-GB" sz="2400" dirty="0"/>
          </a:p>
        </p:txBody>
      </p:sp>
      <p:sp>
        <p:nvSpPr>
          <p:cNvPr id="8" name="Title 1"/>
          <p:cNvSpPr txBox="1">
            <a:spLocks/>
          </p:cNvSpPr>
          <p:nvPr/>
        </p:nvSpPr>
        <p:spPr bwMode="auto">
          <a:xfrm>
            <a:off x="467544" y="116632"/>
            <a:ext cx="8604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4000" b="1" i="0" u="none" strike="noStrike" kern="0" cap="none" spc="0" normalizeH="0" baseline="0" noProof="0" dirty="0" err="1" smtClean="0">
                <a:ln>
                  <a:noFill/>
                </a:ln>
                <a:solidFill>
                  <a:srgbClr val="669900"/>
                </a:solidFill>
                <a:uLnTx/>
                <a:uFillTx/>
                <a:latin typeface="+mj-lt"/>
                <a:ea typeface="+mj-ea"/>
                <a:cs typeface="+mj-cs"/>
              </a:rPr>
              <a:t>Torrs</a:t>
            </a:r>
            <a:r>
              <a:rPr kumimoji="0" lang="en-GB" sz="4000" b="1" i="0" u="none" strike="noStrike" kern="0" cap="none" spc="0" normalizeH="0" baseline="0" noProof="0" dirty="0" smtClean="0">
                <a:ln>
                  <a:noFill/>
                </a:ln>
                <a:solidFill>
                  <a:srgbClr val="669900"/>
                </a:solidFill>
                <a:uLnTx/>
                <a:uFillTx/>
                <a:latin typeface="+mj-lt"/>
                <a:ea typeface="+mj-ea"/>
                <a:cs typeface="+mj-cs"/>
              </a:rPr>
              <a:t> Hydro New Mills</a:t>
            </a:r>
            <a:endParaRPr kumimoji="0" lang="en-GB" sz="4000" b="1" i="0" u="none" strike="noStrike" kern="0" cap="none" spc="0" normalizeH="0" baseline="0" noProof="0" dirty="0">
              <a:ln>
                <a:noFill/>
              </a:ln>
              <a:solidFill>
                <a:srgbClr val="669900"/>
              </a:solidFill>
              <a:uLnTx/>
              <a:uFillTx/>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282154"/>
          </a:xfrm>
        </p:spPr>
        <p:txBody>
          <a:bodyPr/>
          <a:lstStyle/>
          <a:p>
            <a:r>
              <a:rPr lang="en-GB" sz="3600" dirty="0" err="1" smtClean="0"/>
              <a:t>Fintry</a:t>
            </a:r>
            <a:r>
              <a:rPr lang="en-GB" sz="3600" dirty="0" smtClean="0"/>
              <a:t> Wind Farm, (shared ownership)</a:t>
            </a:r>
            <a:r>
              <a:rPr lang="en-GB" dirty="0" smtClean="0"/>
              <a:t/>
            </a:r>
            <a:br>
              <a:rPr lang="en-GB" dirty="0" smtClean="0"/>
            </a:br>
            <a:endParaRPr lang="en-GB" dirty="0"/>
          </a:p>
        </p:txBody>
      </p:sp>
      <p:sp>
        <p:nvSpPr>
          <p:cNvPr id="5" name="Rectangle 4"/>
          <p:cNvSpPr/>
          <p:nvPr/>
        </p:nvSpPr>
        <p:spPr>
          <a:xfrm>
            <a:off x="251520" y="1340768"/>
            <a:ext cx="4824536" cy="6017032"/>
          </a:xfrm>
          <a:prstGeom prst="rect">
            <a:avLst/>
          </a:prstGeom>
        </p:spPr>
        <p:txBody>
          <a:bodyPr wrap="square">
            <a:spAutoFit/>
          </a:bodyPr>
          <a:lstStyle/>
          <a:p>
            <a:pPr marL="285750" indent="-285750" fontAlgn="auto">
              <a:spcBef>
                <a:spcPts val="600"/>
              </a:spcBef>
              <a:spcAft>
                <a:spcPts val="0"/>
              </a:spcAft>
              <a:buFont typeface="Arial" pitchFamily="34" charset="0"/>
              <a:buChar char="•"/>
              <a:defRPr/>
            </a:pPr>
            <a:r>
              <a:rPr lang="en-GB" sz="2000" dirty="0" smtClean="0"/>
              <a:t>Community owned Turbine, as part of a commercial wind farm</a:t>
            </a:r>
          </a:p>
          <a:p>
            <a:pPr marL="285750" indent="-285750" fontAlgn="auto">
              <a:spcBef>
                <a:spcPts val="600"/>
              </a:spcBef>
              <a:spcAft>
                <a:spcPts val="0"/>
              </a:spcAft>
              <a:buFont typeface="Arial" pitchFamily="34" charset="0"/>
              <a:buChar char="•"/>
              <a:defRPr/>
            </a:pPr>
            <a:r>
              <a:rPr lang="en-GB" sz="2000" dirty="0" smtClean="0"/>
              <a:t>Feed-in Tariff payments have funded:</a:t>
            </a:r>
          </a:p>
          <a:p>
            <a:pPr marL="742950" lvl="2" indent="-285750" fontAlgn="auto">
              <a:spcBef>
                <a:spcPts val="600"/>
              </a:spcBef>
              <a:spcAft>
                <a:spcPts val="0"/>
              </a:spcAft>
              <a:buFont typeface="Arial" pitchFamily="34" charset="0"/>
              <a:buChar char="•"/>
              <a:defRPr/>
            </a:pPr>
            <a:r>
              <a:rPr lang="en-GB" sz="2000" dirty="0" smtClean="0"/>
              <a:t>Energy advice line for residents</a:t>
            </a:r>
          </a:p>
          <a:p>
            <a:pPr marL="742950" lvl="2" indent="-285750" fontAlgn="auto">
              <a:spcBef>
                <a:spcPts val="600"/>
              </a:spcBef>
              <a:spcAft>
                <a:spcPts val="0"/>
              </a:spcAft>
              <a:buFont typeface="Arial" pitchFamily="34" charset="0"/>
              <a:buChar char="•"/>
              <a:defRPr/>
            </a:pPr>
            <a:r>
              <a:rPr lang="en-GB" sz="2000" dirty="0" smtClean="0"/>
              <a:t>Energy efficiency upgrade of community buildings</a:t>
            </a:r>
          </a:p>
          <a:p>
            <a:pPr marL="742950" lvl="2" indent="-285750" fontAlgn="auto">
              <a:spcBef>
                <a:spcPts val="600"/>
              </a:spcBef>
              <a:spcAft>
                <a:spcPts val="0"/>
              </a:spcAft>
              <a:buFont typeface="Arial" pitchFamily="34" charset="0"/>
              <a:buChar char="•"/>
              <a:defRPr/>
            </a:pPr>
            <a:r>
              <a:rPr lang="en-GB" sz="2000" dirty="0" smtClean="0"/>
              <a:t>Installation of 91 renewable energy installations so far, including domestic systems at 22 properties. </a:t>
            </a:r>
          </a:p>
          <a:p>
            <a:pPr marL="742950" lvl="2" indent="-285750" fontAlgn="auto">
              <a:spcBef>
                <a:spcPts val="600"/>
              </a:spcBef>
              <a:spcAft>
                <a:spcPts val="0"/>
              </a:spcAft>
              <a:buFont typeface="Arial" pitchFamily="34" charset="0"/>
              <a:buChar char="•"/>
              <a:defRPr/>
            </a:pPr>
            <a:r>
              <a:rPr lang="en-GB" sz="2000" dirty="0"/>
              <a:t>E</a:t>
            </a:r>
            <a:r>
              <a:rPr lang="en-GB" sz="2000" dirty="0" smtClean="0"/>
              <a:t>nergy efficiency grants</a:t>
            </a:r>
          </a:p>
          <a:p>
            <a:pPr marL="742950" lvl="2" indent="-285750" fontAlgn="auto">
              <a:spcBef>
                <a:spcPts val="600"/>
              </a:spcBef>
              <a:spcAft>
                <a:spcPts val="0"/>
              </a:spcAft>
              <a:buFont typeface="Arial" pitchFamily="34" charset="0"/>
              <a:buChar char="•"/>
              <a:defRPr/>
            </a:pPr>
            <a:r>
              <a:rPr lang="en-GB" sz="2000" dirty="0" smtClean="0"/>
              <a:t>Village community car club</a:t>
            </a:r>
          </a:p>
          <a:p>
            <a:pPr marL="742950" lvl="2" indent="-285750" fontAlgn="auto">
              <a:spcBef>
                <a:spcPts val="600"/>
              </a:spcBef>
              <a:spcAft>
                <a:spcPts val="0"/>
              </a:spcAft>
              <a:buFont typeface="Arial" pitchFamily="34" charset="0"/>
              <a:buChar char="•"/>
              <a:defRPr/>
            </a:pPr>
            <a:r>
              <a:rPr lang="en-GB" sz="2000" dirty="0" smtClean="0"/>
              <a:t>Community Orchard</a:t>
            </a:r>
          </a:p>
          <a:p>
            <a:pPr marL="742950" lvl="2" indent="-285750" fontAlgn="auto">
              <a:spcBef>
                <a:spcPts val="600"/>
              </a:spcBef>
              <a:spcAft>
                <a:spcPts val="0"/>
              </a:spcAft>
              <a:buFont typeface="Arial" pitchFamily="34" charset="0"/>
              <a:buChar char="•"/>
              <a:defRPr/>
            </a:pPr>
            <a:r>
              <a:rPr lang="en-GB" sz="2000" dirty="0" smtClean="0"/>
              <a:t>Draught-proofing workshops</a:t>
            </a:r>
          </a:p>
          <a:p>
            <a:pPr marL="742950" lvl="2" indent="-285750" fontAlgn="auto">
              <a:spcBef>
                <a:spcPts val="600"/>
              </a:spcBef>
              <a:spcAft>
                <a:spcPts val="0"/>
              </a:spcAft>
              <a:buFont typeface="Arial" pitchFamily="34" charset="0"/>
              <a:buChar char="•"/>
              <a:defRPr/>
            </a:pPr>
            <a:r>
              <a:rPr lang="en-GB" sz="2000" dirty="0" err="1" smtClean="0"/>
              <a:t>Fintry</a:t>
            </a:r>
            <a:r>
              <a:rPr lang="en-GB" sz="2000" dirty="0" smtClean="0"/>
              <a:t> Renewable Energy Show!</a:t>
            </a:r>
          </a:p>
          <a:p>
            <a:pPr algn="l"/>
            <a:endParaRPr lang="en-GB" sz="2000" dirty="0" smtClean="0"/>
          </a:p>
          <a:p>
            <a:pPr algn="l"/>
            <a:endParaRPr lang="en-GB" sz="2000" dirty="0" smtClean="0"/>
          </a:p>
        </p:txBody>
      </p:sp>
      <p:pic>
        <p:nvPicPr>
          <p:cNvPr id="6" name="Content Placeholder 3" descr="http://www.ecodyfi.org.uk/images/turbineandshareholders.jpg"/>
          <p:cNvPicPr>
            <a:picLocks/>
          </p:cNvPicPr>
          <p:nvPr/>
        </p:nvPicPr>
        <p:blipFill>
          <a:blip r:embed="rId3" cstate="print"/>
          <a:srcRect/>
          <a:stretch>
            <a:fillRect/>
          </a:stretch>
        </p:blipFill>
        <p:spPr bwMode="auto">
          <a:xfrm>
            <a:off x="5220072" y="1412776"/>
            <a:ext cx="3528392" cy="4968552"/>
          </a:xfrm>
          <a:prstGeom prst="rect">
            <a:avLst/>
          </a:prstGeom>
          <a:noFill/>
          <a:ln w="9525">
            <a:noFill/>
            <a:miter lim="800000"/>
            <a:headEnd/>
            <a:tailEnd/>
          </a:ln>
        </p:spPr>
      </p:pic>
      <p:sp>
        <p:nvSpPr>
          <p:cNvPr id="7" name="Text Box 6"/>
          <p:cNvSpPr txBox="1">
            <a:spLocks noChangeArrowheads="1"/>
          </p:cNvSpPr>
          <p:nvPr/>
        </p:nvSpPr>
        <p:spPr bwMode="auto">
          <a:xfrm>
            <a:off x="5436096" y="6437313"/>
            <a:ext cx="3855542" cy="307777"/>
          </a:xfrm>
          <a:prstGeom prst="rect">
            <a:avLst/>
          </a:prstGeom>
          <a:solidFill>
            <a:schemeClr val="bg1">
              <a:alpha val="0"/>
            </a:schemeClr>
          </a:solidFill>
          <a:ln w="9525" algn="ctr">
            <a:noFill/>
            <a:miter lim="800000"/>
            <a:headEnd/>
            <a:tailEnd/>
          </a:ln>
          <a:effectLst/>
        </p:spPr>
        <p:txBody>
          <a:bodyPr wrap="square">
            <a:spAutoFit/>
          </a:bodyPr>
          <a:lstStyle/>
          <a:p>
            <a:pPr>
              <a:spcBef>
                <a:spcPct val="50000"/>
              </a:spcBef>
            </a:pPr>
            <a:r>
              <a:rPr lang="en-GB" sz="1400" b="1" dirty="0"/>
              <a:t>Image credit</a:t>
            </a:r>
            <a:r>
              <a:rPr lang="en-GB" sz="1400" b="1" dirty="0" smtClean="0"/>
              <a:t>: http://www.fintrydt.org.uk/</a:t>
            </a:r>
            <a:endParaRPr lang="en-GB" sz="14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effectLst/>
              </a:rPr>
              <a:t>Lessons from Germany</a:t>
            </a:r>
          </a:p>
        </p:txBody>
      </p:sp>
      <p:sp>
        <p:nvSpPr>
          <p:cNvPr id="3" name="Content Placeholder 2"/>
          <p:cNvSpPr>
            <a:spLocks noGrp="1"/>
          </p:cNvSpPr>
          <p:nvPr>
            <p:ph idx="1"/>
          </p:nvPr>
        </p:nvSpPr>
        <p:spPr/>
        <p:txBody>
          <a:bodyPr/>
          <a:lstStyle/>
          <a:p>
            <a:pPr marL="176213" indent="-176213">
              <a:buFont typeface="Arial" pitchFamily="34" charset="0"/>
              <a:buChar char="•"/>
            </a:pPr>
            <a:r>
              <a:rPr lang="en-GB" sz="2800" dirty="0" smtClean="0"/>
              <a:t>It can pay!</a:t>
            </a:r>
          </a:p>
          <a:p>
            <a:pPr marL="176213" indent="-176213">
              <a:buFont typeface="Arial" pitchFamily="34" charset="0"/>
              <a:buChar char="•"/>
            </a:pPr>
            <a:r>
              <a:rPr lang="en-GB" sz="2800" dirty="0" smtClean="0"/>
              <a:t>Since </a:t>
            </a:r>
            <a:r>
              <a:rPr lang="en-GB" sz="2800" dirty="0"/>
              <a:t>2007 about 170 municipalities have bought back </a:t>
            </a:r>
            <a:r>
              <a:rPr lang="en-GB" sz="2800" dirty="0" smtClean="0"/>
              <a:t>from the </a:t>
            </a:r>
            <a:r>
              <a:rPr lang="en-GB" sz="2800" dirty="0"/>
              <a:t>grid from private companies</a:t>
            </a:r>
          </a:p>
          <a:p>
            <a:pPr marL="176213" indent="-176213">
              <a:buFont typeface="Arial" pitchFamily="34" charset="0"/>
              <a:buChar char="•"/>
            </a:pPr>
            <a:r>
              <a:rPr lang="en-GB" sz="2800" dirty="0"/>
              <a:t>Over 50% total investment  in renewable energy comes from private individuals and farmers</a:t>
            </a:r>
          </a:p>
          <a:p>
            <a:pPr marL="176213" indent="-176213">
              <a:buFont typeface="Arial" pitchFamily="34" charset="0"/>
              <a:buChar char="•"/>
            </a:pPr>
            <a:r>
              <a:rPr lang="en-GB" sz="2800" dirty="0"/>
              <a:t>650 energy cooperatives</a:t>
            </a:r>
          </a:p>
          <a:p>
            <a:pPr marL="176213" indent="-176213">
              <a:buFont typeface="Arial" pitchFamily="34" charset="0"/>
              <a:buChar char="•"/>
            </a:pPr>
            <a:r>
              <a:rPr lang="en-GB" sz="2800" dirty="0"/>
              <a:t>New income streams for councils, eg Munich municipal ‘Cities Utility’ made profits over 200 million Euros in 2012</a:t>
            </a:r>
          </a:p>
        </p:txBody>
      </p:sp>
    </p:spTree>
    <p:extLst>
      <p:ext uri="{BB962C8B-B14F-4D97-AF65-F5344CB8AC3E}">
        <p14:creationId xmlns:p14="http://schemas.microsoft.com/office/powerpoint/2010/main" val="353864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825" y="1628725"/>
            <a:ext cx="8588375" cy="5400675"/>
          </a:xfrm>
        </p:spPr>
        <p:txBody>
          <a:bodyPr rtlCol="0">
            <a:normAutofit/>
          </a:bodyPr>
          <a:lstStyle/>
          <a:p>
            <a:pPr indent="0">
              <a:buNone/>
              <a:defRPr/>
            </a:pPr>
            <a:r>
              <a:rPr lang="en-GB" sz="2400" b="1" dirty="0" smtClean="0">
                <a:solidFill>
                  <a:srgbClr val="D7006C"/>
                </a:solidFill>
              </a:rPr>
              <a:t>Hamburg Energy Hill, Germany: </a:t>
            </a:r>
            <a:r>
              <a:rPr lang="en-GB" altLang="en-US" sz="2400" dirty="0" smtClean="0"/>
              <a:t>From a toxic waste landfill site to prime example of renewable energy generation</a:t>
            </a:r>
          </a:p>
          <a:p>
            <a:pPr>
              <a:defRPr/>
            </a:pPr>
            <a:endParaRPr lang="en-GB" sz="2900" dirty="0" smtClean="0"/>
          </a:p>
        </p:txBody>
      </p:sp>
      <p:sp>
        <p:nvSpPr>
          <p:cNvPr id="23555" name="Title 3"/>
          <p:cNvSpPr txBox="1">
            <a:spLocks/>
          </p:cNvSpPr>
          <p:nvPr/>
        </p:nvSpPr>
        <p:spPr bwMode="auto">
          <a:xfrm>
            <a:off x="251520" y="269776"/>
            <a:ext cx="871296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GB" altLang="en-US" sz="3600" b="1" dirty="0" smtClean="0">
                <a:solidFill>
                  <a:srgbClr val="92D050"/>
                </a:solidFill>
              </a:rPr>
              <a:t>CASE STUDY (from TCPA): POSITIVE PLANNING FOR RENEWABLES</a:t>
            </a:r>
            <a:endParaRPr lang="en-GB" altLang="en-US" sz="3600" b="1" dirty="0">
              <a:solidFill>
                <a:srgbClr val="92D050"/>
              </a:solidFill>
            </a:endParaRPr>
          </a:p>
        </p:txBody>
      </p:sp>
      <p:pic>
        <p:nvPicPr>
          <p:cNvPr id="2355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972800" y="914400"/>
            <a:ext cx="3243262" cy="43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9476" y="2492896"/>
            <a:ext cx="9794043" cy="436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4948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52" y="-459432"/>
            <a:ext cx="9396536" cy="7703089"/>
            <a:chOff x="0" y="-845089"/>
            <a:chExt cx="9396536" cy="7703089"/>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845089"/>
              <a:ext cx="9396536" cy="770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6432376"/>
              <a:ext cx="8572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602" name="Title 1"/>
          <p:cNvSpPr>
            <a:spLocks noGrp="1"/>
          </p:cNvSpPr>
          <p:nvPr>
            <p:ph type="title"/>
          </p:nvPr>
        </p:nvSpPr>
        <p:spPr>
          <a:xfrm>
            <a:off x="6272336" y="4641676"/>
            <a:ext cx="3124200" cy="3962400"/>
          </a:xfrm>
        </p:spPr>
        <p:txBody>
          <a:bodyPr anchor="t">
            <a:normAutofit/>
          </a:bodyPr>
          <a:lstStyle/>
          <a:p>
            <a:pPr algn="l" eaLnBrk="1" hangingPunct="1"/>
            <a:r>
              <a:rPr lang="en-GB" altLang="en-US" sz="2400" b="1" dirty="0" smtClean="0">
                <a:solidFill>
                  <a:schemeClr val="bg1"/>
                </a:solidFill>
              </a:rPr>
              <a:t>1. Wind power</a:t>
            </a:r>
            <a:br>
              <a:rPr lang="en-GB" altLang="en-US" sz="2400" b="1" dirty="0" smtClean="0">
                <a:solidFill>
                  <a:schemeClr val="bg1"/>
                </a:solidFill>
              </a:rPr>
            </a:br>
            <a:r>
              <a:rPr lang="en-GB" altLang="en-US" sz="2400" b="1" dirty="0" smtClean="0">
                <a:solidFill>
                  <a:schemeClr val="bg1"/>
                </a:solidFill>
              </a:rPr>
              <a:t>2. Solar power</a:t>
            </a:r>
            <a:br>
              <a:rPr lang="en-GB" altLang="en-US" sz="2400" b="1" dirty="0" smtClean="0">
                <a:solidFill>
                  <a:schemeClr val="bg1"/>
                </a:solidFill>
              </a:rPr>
            </a:br>
            <a:r>
              <a:rPr lang="en-GB" altLang="en-US" sz="2400" b="1" dirty="0" smtClean="0">
                <a:solidFill>
                  <a:schemeClr val="bg1"/>
                </a:solidFill>
              </a:rPr>
              <a:t>3. Biomass</a:t>
            </a:r>
            <a:br>
              <a:rPr lang="en-GB" altLang="en-US" sz="2400" b="1" dirty="0" smtClean="0">
                <a:solidFill>
                  <a:schemeClr val="bg1"/>
                </a:solidFill>
              </a:rPr>
            </a:br>
            <a:r>
              <a:rPr lang="en-GB" altLang="en-US" sz="2400" b="1" dirty="0" smtClean="0">
                <a:solidFill>
                  <a:schemeClr val="bg1"/>
                </a:solidFill>
              </a:rPr>
              <a:t>4. Geothermal power</a:t>
            </a:r>
            <a:br>
              <a:rPr lang="en-GB" altLang="en-US" sz="2400" b="1" dirty="0" smtClean="0">
                <a:solidFill>
                  <a:schemeClr val="bg1"/>
                </a:solidFill>
              </a:rPr>
            </a:br>
            <a:r>
              <a:rPr lang="en-GB" altLang="en-US" sz="2400" b="1" dirty="0" smtClean="0">
                <a:solidFill>
                  <a:schemeClr val="bg1"/>
                </a:solidFill>
              </a:rPr>
              <a:t>5. Methane gas</a:t>
            </a:r>
          </a:p>
        </p:txBody>
      </p:sp>
    </p:spTree>
    <p:extLst>
      <p:ext uri="{BB962C8B-B14F-4D97-AF65-F5344CB8AC3E}">
        <p14:creationId xmlns:p14="http://schemas.microsoft.com/office/powerpoint/2010/main" val="42113280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Swindon – Local Development Orders</a:t>
            </a:r>
            <a:endParaRPr lang="en-GB" dirty="0">
              <a:effectLst/>
            </a:endParaRPr>
          </a:p>
        </p:txBody>
      </p:sp>
      <p:sp>
        <p:nvSpPr>
          <p:cNvPr id="5" name="Content Placeholder 4"/>
          <p:cNvSpPr>
            <a:spLocks noGrp="1"/>
          </p:cNvSpPr>
          <p:nvPr>
            <p:ph sz="half" idx="2"/>
          </p:nvPr>
        </p:nvSpPr>
        <p:spPr>
          <a:xfrm>
            <a:off x="457200" y="1628800"/>
            <a:ext cx="4040188" cy="4497363"/>
          </a:xfrm>
        </p:spPr>
        <p:txBody>
          <a:bodyPr/>
          <a:lstStyle/>
          <a:p>
            <a:pPr marL="176213" indent="-176213">
              <a:defRPr/>
            </a:pPr>
            <a:r>
              <a:rPr lang="en-GB" sz="2000" dirty="0"/>
              <a:t>E</a:t>
            </a:r>
            <a:r>
              <a:rPr lang="en-GB" sz="2000" dirty="0" smtClean="0"/>
              <a:t>ncourage </a:t>
            </a:r>
            <a:r>
              <a:rPr lang="en-GB" sz="2000" dirty="0"/>
              <a:t>renewable energy generation (PV)</a:t>
            </a:r>
          </a:p>
          <a:p>
            <a:pPr marL="176213" indent="-176213">
              <a:defRPr/>
            </a:pPr>
            <a:r>
              <a:rPr lang="en-GB" sz="2000" dirty="0"/>
              <a:t>Planners identify appropriate development sites for PV, grid connections and seek to collaborate with private developers to share the cost of substation upgrades </a:t>
            </a:r>
          </a:p>
          <a:p>
            <a:pPr marL="176213" indent="-176213">
              <a:defRPr/>
            </a:pPr>
            <a:r>
              <a:rPr lang="en-GB" sz="2000" dirty="0"/>
              <a:t>Providing solutions to local </a:t>
            </a:r>
            <a:r>
              <a:rPr lang="en-GB" sz="2000" dirty="0" smtClean="0"/>
              <a:t>challenges </a:t>
            </a:r>
            <a:r>
              <a:rPr lang="en-GB" sz="2000" dirty="0"/>
              <a:t>of where to put renewables in a growth town where 28% the municipality is designated as an AONB</a:t>
            </a:r>
            <a:r>
              <a:rPr lang="en-GB" b="1" dirty="0">
                <a:solidFill>
                  <a:schemeClr val="bg2"/>
                </a:solidFill>
              </a:rPr>
              <a:t>.</a:t>
            </a:r>
          </a:p>
          <a:p>
            <a:endParaRPr lang="en-GB" dirty="0"/>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45025" y="1618774"/>
            <a:ext cx="4041775" cy="44459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35877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effectLst/>
              </a:rPr>
              <a:t>Cornwall – renewable energy policies</a:t>
            </a:r>
            <a:endParaRPr lang="en-GB" dirty="0">
              <a:effectLst/>
            </a:endParaRP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932040" y="2276872"/>
            <a:ext cx="4038600" cy="272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half" idx="2"/>
          </p:nvPr>
        </p:nvSpPr>
        <p:spPr>
          <a:xfrm>
            <a:off x="4716016" y="1052736"/>
            <a:ext cx="4038600" cy="4525963"/>
          </a:xfrm>
        </p:spPr>
        <p:txBody>
          <a:bodyPr/>
          <a:lstStyle/>
          <a:p>
            <a:pPr marL="0" indent="0">
              <a:buNone/>
            </a:pPr>
            <a:r>
              <a:rPr lang="en-GB" dirty="0" smtClean="0"/>
              <a:t>.</a:t>
            </a:r>
            <a:endParaRPr lang="en-GB" dirty="0"/>
          </a:p>
        </p:txBody>
      </p:sp>
      <p:sp>
        <p:nvSpPr>
          <p:cNvPr id="10" name="Rectangle 9"/>
          <p:cNvSpPr/>
          <p:nvPr/>
        </p:nvSpPr>
        <p:spPr>
          <a:xfrm>
            <a:off x="467544" y="2136339"/>
            <a:ext cx="4104456" cy="3785652"/>
          </a:xfrm>
          <a:prstGeom prst="rect">
            <a:avLst/>
          </a:prstGeom>
        </p:spPr>
        <p:txBody>
          <a:bodyPr wrap="square">
            <a:spAutoFit/>
          </a:bodyPr>
          <a:lstStyle/>
          <a:p>
            <a:r>
              <a:rPr lang="en-US" sz="2000" dirty="0" smtClean="0"/>
              <a:t>“Community </a:t>
            </a:r>
            <a:r>
              <a:rPr lang="en-US" sz="2000" dirty="0"/>
              <a:t>ownership of renewable energy offers a significant opportunity for local communities in tackling many of the challenges which face them today and in the future. The opportunities for communities to take a share of the benefits from renewable energy are increasing. The SPD provides clarity for communities who wish to bring forward such </a:t>
            </a:r>
            <a:r>
              <a:rPr lang="en-US" sz="2000" dirty="0" smtClean="0"/>
              <a:t>proposals”</a:t>
            </a:r>
            <a:endParaRPr lang="en-GB" sz="2000" dirty="0"/>
          </a:p>
        </p:txBody>
      </p:sp>
    </p:spTree>
    <p:extLst>
      <p:ext uri="{BB962C8B-B14F-4D97-AF65-F5344CB8AC3E}">
        <p14:creationId xmlns:p14="http://schemas.microsoft.com/office/powerpoint/2010/main" val="2841443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GB" dirty="0" smtClean="0">
                <a:effectLst/>
              </a:rPr>
              <a:t>Renewable Energy applications</a:t>
            </a:r>
            <a:endParaRPr lang="en-GB" dirty="0">
              <a:effectLst/>
            </a:endParaRPr>
          </a:p>
        </p:txBody>
      </p:sp>
      <p:sp>
        <p:nvSpPr>
          <p:cNvPr id="114691" name="Rectangle 3"/>
          <p:cNvSpPr>
            <a:spLocks noGrp="1" noChangeArrowheads="1"/>
          </p:cNvSpPr>
          <p:nvPr>
            <p:ph type="body" idx="1"/>
          </p:nvPr>
        </p:nvSpPr>
        <p:spPr>
          <a:xfrm>
            <a:off x="449263" y="1412776"/>
            <a:ext cx="8243887" cy="5040412"/>
          </a:xfrm>
        </p:spPr>
        <p:txBody>
          <a:bodyPr/>
          <a:lstStyle/>
          <a:p>
            <a:r>
              <a:rPr lang="en-GB" sz="3000" dirty="0" smtClean="0"/>
              <a:t>Do you have policies supporting community-led renewables?</a:t>
            </a:r>
          </a:p>
          <a:p>
            <a:r>
              <a:rPr lang="en-GB" sz="3000" dirty="0" smtClean="0"/>
              <a:t>What </a:t>
            </a:r>
            <a:r>
              <a:rPr lang="en-GB" sz="3000" dirty="0"/>
              <a:t>are the environmental, </a:t>
            </a:r>
            <a:r>
              <a:rPr lang="en-GB" sz="3000" dirty="0" smtClean="0"/>
              <a:t>landscape, social </a:t>
            </a:r>
            <a:r>
              <a:rPr lang="en-GB" sz="3000" dirty="0"/>
              <a:t>and economic impacts of the </a:t>
            </a:r>
            <a:r>
              <a:rPr lang="en-GB" sz="3000" dirty="0" smtClean="0"/>
              <a:t>proposal, both positive and negative?</a:t>
            </a:r>
            <a:endParaRPr lang="en-GB" sz="3000" dirty="0"/>
          </a:p>
          <a:p>
            <a:r>
              <a:rPr lang="en-GB" sz="3000" dirty="0" smtClean="0"/>
              <a:t>Can </a:t>
            </a:r>
            <a:r>
              <a:rPr lang="en-GB" sz="3000" dirty="0"/>
              <a:t>impacts be </a:t>
            </a:r>
            <a:r>
              <a:rPr lang="en-GB" sz="3000" dirty="0" smtClean="0"/>
              <a:t>minimised by </a:t>
            </a:r>
            <a:r>
              <a:rPr lang="en-GB" sz="3000" dirty="0"/>
              <a:t>conditions</a:t>
            </a:r>
            <a:r>
              <a:rPr lang="en-GB" sz="3000" dirty="0" smtClean="0"/>
              <a:t>?  </a:t>
            </a:r>
          </a:p>
          <a:p>
            <a:r>
              <a:rPr lang="en-GB" sz="3000" dirty="0" smtClean="0"/>
              <a:t>Can additional mitigation make the proposals acceptable?</a:t>
            </a:r>
          </a:p>
          <a:p>
            <a:r>
              <a:rPr lang="en-GB" sz="3000" dirty="0" smtClean="0"/>
              <a:t>How can community benefits be secured?</a:t>
            </a:r>
          </a:p>
          <a:p>
            <a:endParaRPr lang="en-GB" dirty="0"/>
          </a:p>
          <a:p>
            <a:endParaRPr lang="en-GB" dirty="0"/>
          </a:p>
          <a:p>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39750" y="0"/>
            <a:ext cx="8229600" cy="980728"/>
          </a:xfrm>
        </p:spPr>
        <p:txBody>
          <a:bodyPr/>
          <a:lstStyle/>
          <a:p>
            <a:r>
              <a:rPr lang="en-GB" dirty="0">
                <a:effectLst/>
              </a:rPr>
              <a:t>Who deals with what?</a:t>
            </a:r>
          </a:p>
        </p:txBody>
      </p:sp>
      <p:sp>
        <p:nvSpPr>
          <p:cNvPr id="3" name="AutoShape 2" descr="https://dub124.afx.ms/att/GetInline.aspx?messageid=e5b175ea-2182-11e5-940b-6c3be5a7dbdf&amp;attindex=0&amp;cp=-1&amp;attdepth=0&amp;imgsrc=cid%3aimage001.png%4001D0B589.51F56C90&amp;cid=7f11ab3ab62b50b4&amp;shared=1&amp;hm__login=nikwardle&amp;hm__domain=hotmail.com&amp;ip=10.111.28.8&amp;d=d2568&amp;mf=2&amp;hm__ts=Fri%2c%2003%20Jul%202015%2013%3a06%3a47%20GMT&amp;st=nikwardle&amp;hm__ha=01_2013b207779d341204cf1eb8a8fdf4e15e42d16e7cb48bb1c29f3f1d2ea8f2d8&amp;oneredir=1"/>
          <p:cNvSpPr>
            <a:spLocks noChangeAspect="1" noChangeArrowheads="1"/>
          </p:cNvSpPr>
          <p:nvPr/>
        </p:nvSpPr>
        <p:spPr bwMode="auto">
          <a:xfrm>
            <a:off x="155575" y="-1646238"/>
            <a:ext cx="4572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https://dub124.afx.ms/att/GetInline.aspx?messageid=e5b175ea-2182-11e5-940b-6c3be5a7dbdf&amp;attindex=0&amp;cp=-1&amp;attdepth=0&amp;imgsrc=cid%3aimage001.png%4001D0B589.51F56C90&amp;cid=7f11ab3ab62b50b4&amp;shared=1&amp;hm__login=nikwardle&amp;hm__domain=hotmail.com&amp;ip=10.111.28.8&amp;d=d2568&amp;mf=2&amp;hm__ts=Fri%2c%2003%20Jul%202015%2013%3a06%3a47%20GMT&amp;st=nikwardle&amp;hm__ha=01_2013b207779d341204cf1eb8a8fdf4e15e42d16e7cb48bb1c29f3f1d2ea8f2d8&amp;oneredir=1"/>
          <p:cNvSpPr>
            <a:spLocks noChangeAspect="1" noChangeArrowheads="1"/>
          </p:cNvSpPr>
          <p:nvPr/>
        </p:nvSpPr>
        <p:spPr bwMode="auto">
          <a:xfrm>
            <a:off x="307975" y="-1493838"/>
            <a:ext cx="4572000"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818332" y="908720"/>
            <a:ext cx="7200800" cy="5016758"/>
          </a:xfrm>
          <a:prstGeom prst="rect">
            <a:avLst/>
          </a:prstGeom>
        </p:spPr>
        <p:txBody>
          <a:bodyPr wrap="square">
            <a:spAutoFit/>
          </a:bodyPr>
          <a:lstStyle/>
          <a:p>
            <a:pPr marL="285750" indent="-285750">
              <a:buFont typeface="Arial" panose="020B0604020202020204" pitchFamily="34" charset="0"/>
              <a:buChar char="•"/>
            </a:pPr>
            <a:r>
              <a:rPr lang="en-GB" sz="2000" dirty="0"/>
              <a:t>Local authorities - renewable energy projects of up to 50 megawatts and all </a:t>
            </a:r>
            <a:r>
              <a:rPr lang="en-GB" sz="2000" dirty="0" smtClean="0"/>
              <a:t>onshore </a:t>
            </a:r>
            <a:r>
              <a:rPr lang="en-GB" sz="2000" dirty="0"/>
              <a:t>wind farms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National Infrastructure Planning - projects larger than 50 MW (except for </a:t>
            </a:r>
            <a:r>
              <a:rPr lang="en-GB" sz="2000" dirty="0" smtClean="0"/>
              <a:t>onshore </a:t>
            </a:r>
            <a:r>
              <a:rPr lang="en-GB" sz="2000" dirty="0"/>
              <a:t>wind) and all offshore wind applications.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government announced that local communities are to have the 'final say' on all </a:t>
            </a:r>
            <a:r>
              <a:rPr lang="en-GB" sz="2000" dirty="0" smtClean="0"/>
              <a:t>onshore </a:t>
            </a:r>
            <a:r>
              <a:rPr lang="en-GB" sz="2000" dirty="0"/>
              <a:t>wind applications, with all </a:t>
            </a:r>
            <a:r>
              <a:rPr lang="en-GB" sz="2000" dirty="0" smtClean="0"/>
              <a:t>onshore </a:t>
            </a:r>
            <a:r>
              <a:rPr lang="en-GB" sz="2000" dirty="0"/>
              <a:t>wind applications to be determined locally.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New requirements are that authorities should only grant planning permission for </a:t>
            </a:r>
            <a:r>
              <a:rPr lang="en-GB" sz="2000" dirty="0" smtClean="0"/>
              <a:t>onshore </a:t>
            </a:r>
            <a:r>
              <a:rPr lang="en-GB" sz="2000" dirty="0"/>
              <a:t>wind turbines if the development site is allocated clearly for wind development in the local/neighbourhood plan; and the proposal has the backing of the affected local community.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268760"/>
          </a:xfrm>
        </p:spPr>
        <p:txBody>
          <a:bodyPr/>
          <a:lstStyle/>
          <a:p>
            <a:r>
              <a:rPr lang="en-GB" sz="2800" dirty="0" smtClean="0">
                <a:effectLst/>
              </a:rPr>
              <a:t>Renewable Energy applications – Legitimate Planning considerations? </a:t>
            </a:r>
            <a:endParaRPr lang="en-GB" sz="2800" dirty="0">
              <a:effectLst/>
            </a:endParaRPr>
          </a:p>
        </p:txBody>
      </p:sp>
      <p:graphicFrame>
        <p:nvGraphicFramePr>
          <p:cNvPr id="4" name="Content Placeholder 3"/>
          <p:cNvGraphicFramePr>
            <a:graphicFrameLocks noGrp="1"/>
          </p:cNvGraphicFramePr>
          <p:nvPr>
            <p:ph idx="1"/>
          </p:nvPr>
        </p:nvGraphicFramePr>
        <p:xfrm>
          <a:off x="179512" y="1188482"/>
          <a:ext cx="8964488" cy="5481577"/>
        </p:xfrm>
        <a:graphic>
          <a:graphicData uri="http://schemas.openxmlformats.org/drawingml/2006/table">
            <a:tbl>
              <a:tblPr firstRow="1" bandRow="1">
                <a:tableStyleId>{5C22544A-7EE6-4342-B048-85BDC9FD1C3A}</a:tableStyleId>
              </a:tblPr>
              <a:tblGrid>
                <a:gridCol w="2539938"/>
                <a:gridCol w="1045857"/>
                <a:gridCol w="5378693"/>
              </a:tblGrid>
              <a:tr h="648070">
                <a:tc>
                  <a:txBody>
                    <a:bodyPr/>
                    <a:lstStyle/>
                    <a:p>
                      <a:r>
                        <a:rPr lang="en-GB" sz="1200" dirty="0" smtClean="0"/>
                        <a:t>Concern</a:t>
                      </a:r>
                      <a:endParaRPr lang="en-GB" sz="1200" dirty="0"/>
                    </a:p>
                  </a:txBody>
                  <a:tcPr/>
                </a:tc>
                <a:tc>
                  <a:txBody>
                    <a:bodyPr/>
                    <a:lstStyle/>
                    <a:p>
                      <a:pPr algn="ctr"/>
                      <a:r>
                        <a:rPr lang="en-GB" sz="1200" dirty="0" smtClean="0"/>
                        <a:t>Legitimate Planning issue?</a:t>
                      </a:r>
                      <a:endParaRPr lang="en-GB" sz="1200" dirty="0"/>
                    </a:p>
                  </a:txBody>
                  <a:tcPr/>
                </a:tc>
                <a:tc>
                  <a:txBody>
                    <a:bodyPr/>
                    <a:lstStyle/>
                    <a:p>
                      <a:r>
                        <a:rPr lang="en-GB" sz="1200" dirty="0" smtClean="0"/>
                        <a:t>Comments and perspective from National Planning Guidance</a:t>
                      </a:r>
                      <a:endParaRPr lang="en-GB" sz="1200" dirty="0"/>
                    </a:p>
                  </a:txBody>
                  <a:tcPr/>
                </a:tc>
              </a:tr>
              <a:tr h="531395">
                <a:tc>
                  <a:txBody>
                    <a:bodyPr/>
                    <a:lstStyle/>
                    <a:p>
                      <a:r>
                        <a:rPr lang="en-GB" sz="1600" dirty="0" smtClean="0"/>
                        <a:t>Landscape</a:t>
                      </a:r>
                      <a:r>
                        <a:rPr lang="en-GB" sz="1600" baseline="0" dirty="0" smtClean="0"/>
                        <a:t> and visual Impact</a:t>
                      </a:r>
                      <a:endParaRPr lang="en-GB" sz="1600" dirty="0"/>
                    </a:p>
                  </a:txBody>
                  <a:tcPr/>
                </a:tc>
                <a:tc>
                  <a:txBody>
                    <a:bodyPr/>
                    <a:lstStyle/>
                    <a:p>
                      <a:pPr algn="ctr"/>
                      <a:r>
                        <a:rPr lang="en-GB" sz="1600" dirty="0" smtClean="0"/>
                        <a:t>Yes</a:t>
                      </a:r>
                      <a:endParaRPr lang="en-GB" sz="1600" dirty="0"/>
                    </a:p>
                  </a:txBody>
                  <a:tcPr/>
                </a:tc>
                <a:tc>
                  <a:txBody>
                    <a:bodyPr/>
                    <a:lstStyle/>
                    <a:p>
                      <a:r>
                        <a:rPr lang="en-GB" sz="1400" dirty="0" smtClean="0"/>
                        <a:t>Also the use of high</a:t>
                      </a:r>
                      <a:r>
                        <a:rPr lang="en-GB" sz="1400" baseline="0" dirty="0" smtClean="0"/>
                        <a:t> grade agricultural land (e.g. for solar) – Landscape and Visual harm to be weighed against public benefits</a:t>
                      </a:r>
                      <a:endParaRPr lang="en-GB" sz="1400" dirty="0"/>
                    </a:p>
                  </a:txBody>
                  <a:tcPr/>
                </a:tc>
              </a:tr>
              <a:tr h="531395">
                <a:tc>
                  <a:txBody>
                    <a:bodyPr/>
                    <a:lstStyle/>
                    <a:p>
                      <a:r>
                        <a:rPr lang="en-GB" sz="1600" dirty="0" smtClean="0"/>
                        <a:t>Heritage Impact</a:t>
                      </a:r>
                      <a:endParaRPr lang="en-GB" sz="1600" dirty="0"/>
                    </a:p>
                  </a:txBody>
                  <a:tcPr/>
                </a:tc>
                <a:tc>
                  <a:txBody>
                    <a:bodyPr/>
                    <a:lstStyle/>
                    <a:p>
                      <a:pPr algn="ctr"/>
                      <a:r>
                        <a:rPr lang="en-GB" sz="1600" dirty="0" smtClean="0"/>
                        <a:t>Yes</a:t>
                      </a:r>
                      <a:endParaRPr lang="en-GB" sz="1600" dirty="0"/>
                    </a:p>
                  </a:txBody>
                  <a:tcPr/>
                </a:tc>
                <a:tc>
                  <a:txBody>
                    <a:bodyPr/>
                    <a:lstStyle/>
                    <a:p>
                      <a:r>
                        <a:rPr lang="en-GB" sz="1400" dirty="0" smtClean="0"/>
                        <a:t>Harmful impacts to the significance of heritage assets to be weighed against the public benefit of development.</a:t>
                      </a:r>
                      <a:endParaRPr lang="en-GB" sz="1400" dirty="0"/>
                    </a:p>
                  </a:txBody>
                  <a:tcPr/>
                </a:tc>
              </a:tr>
              <a:tr h="531395">
                <a:tc>
                  <a:txBody>
                    <a:bodyPr/>
                    <a:lstStyle/>
                    <a:p>
                      <a:r>
                        <a:rPr lang="en-GB" sz="1600" dirty="0" smtClean="0"/>
                        <a:t>Impact on</a:t>
                      </a:r>
                      <a:r>
                        <a:rPr lang="en-GB" sz="1600" baseline="0" dirty="0" smtClean="0"/>
                        <a:t> House Prices</a:t>
                      </a:r>
                      <a:endParaRPr lang="en-GB" sz="1600" dirty="0"/>
                    </a:p>
                  </a:txBody>
                  <a:tcPr/>
                </a:tc>
                <a:tc>
                  <a:txBody>
                    <a:bodyPr/>
                    <a:lstStyle/>
                    <a:p>
                      <a:pPr algn="ctr"/>
                      <a:r>
                        <a:rPr lang="en-GB" sz="1600" dirty="0" smtClean="0"/>
                        <a:t>No</a:t>
                      </a:r>
                      <a:endParaRPr lang="en-GB" sz="1600" dirty="0"/>
                    </a:p>
                  </a:txBody>
                  <a:tcPr/>
                </a:tc>
                <a:tc>
                  <a:txBody>
                    <a:bodyPr/>
                    <a:lstStyle/>
                    <a:p>
                      <a:r>
                        <a:rPr lang="en-GB" sz="1400" dirty="0" smtClean="0"/>
                        <a:t>But impact on residential amenity</a:t>
                      </a:r>
                      <a:r>
                        <a:rPr lang="en-GB" sz="1400" baseline="0" dirty="0" smtClean="0"/>
                        <a:t> is a material consideration, including noise, outlook, shadow flicker, disturbance.</a:t>
                      </a:r>
                      <a:endParaRPr lang="en-GB" sz="1400" dirty="0"/>
                    </a:p>
                  </a:txBody>
                  <a:tcPr/>
                </a:tc>
              </a:tr>
              <a:tr h="526602">
                <a:tc>
                  <a:txBody>
                    <a:bodyPr/>
                    <a:lstStyle/>
                    <a:p>
                      <a:r>
                        <a:rPr lang="en-GB" sz="1600" dirty="0" smtClean="0"/>
                        <a:t>Blocks my view</a:t>
                      </a:r>
                      <a:endParaRPr lang="en-GB" sz="1600" dirty="0"/>
                    </a:p>
                  </a:txBody>
                  <a:tcPr/>
                </a:tc>
                <a:tc>
                  <a:txBody>
                    <a:bodyPr/>
                    <a:lstStyle/>
                    <a:p>
                      <a:pPr algn="ctr"/>
                      <a:r>
                        <a:rPr lang="en-GB" sz="1600" dirty="0" smtClean="0"/>
                        <a:t>No</a:t>
                      </a:r>
                      <a:endParaRPr lang="en-GB" sz="1600" dirty="0"/>
                    </a:p>
                  </a:txBody>
                  <a:tcPr/>
                </a:tc>
                <a:tc>
                  <a:txBody>
                    <a:bodyPr/>
                    <a:lstStyle/>
                    <a:p>
                      <a:r>
                        <a:rPr lang="en-GB" sz="1400" dirty="0" smtClean="0"/>
                        <a:t>You don’t have a right to a view, but the impact on </a:t>
                      </a:r>
                      <a:r>
                        <a:rPr lang="en-GB" sz="1400" u="sng" dirty="0" smtClean="0"/>
                        <a:t>public</a:t>
                      </a:r>
                      <a:r>
                        <a:rPr lang="en-GB" sz="1400" dirty="0" smtClean="0"/>
                        <a:t> views is material. The impact on residential</a:t>
                      </a:r>
                      <a:r>
                        <a:rPr lang="en-GB" sz="1400" baseline="0" dirty="0" smtClean="0"/>
                        <a:t> outlook is relevant</a:t>
                      </a:r>
                      <a:endParaRPr lang="en-GB" sz="1400" dirty="0"/>
                    </a:p>
                  </a:txBody>
                  <a:tcPr/>
                </a:tc>
              </a:tr>
              <a:tr h="529477">
                <a:tc>
                  <a:txBody>
                    <a:bodyPr/>
                    <a:lstStyle/>
                    <a:p>
                      <a:r>
                        <a:rPr lang="en-GB" sz="1600" dirty="0" smtClean="0"/>
                        <a:t>Amount of</a:t>
                      </a:r>
                      <a:r>
                        <a:rPr lang="en-GB" sz="1600" baseline="0" dirty="0" smtClean="0"/>
                        <a:t> renewable energy too small / no need / subsidies</a:t>
                      </a:r>
                      <a:endParaRPr lang="en-GB" sz="1600" dirty="0"/>
                    </a:p>
                  </a:txBody>
                  <a:tcPr/>
                </a:tc>
                <a:tc>
                  <a:txBody>
                    <a:bodyPr/>
                    <a:lstStyle/>
                    <a:p>
                      <a:pPr algn="ctr"/>
                      <a:r>
                        <a:rPr lang="en-GB" sz="1600" dirty="0" smtClean="0"/>
                        <a:t>No</a:t>
                      </a:r>
                      <a:endParaRPr lang="en-GB" sz="1600" dirty="0"/>
                    </a:p>
                  </a:txBody>
                  <a:tcPr/>
                </a:tc>
                <a:tc>
                  <a:txBody>
                    <a:bodyPr/>
                    <a:lstStyle/>
                    <a:p>
                      <a:r>
                        <a:rPr lang="en-GB" sz="1400" dirty="0" smtClean="0"/>
                        <a:t>Even small scale</a:t>
                      </a:r>
                      <a:r>
                        <a:rPr lang="en-GB" sz="1400" baseline="0" dirty="0" smtClean="0"/>
                        <a:t> projects are valuable. Applicants don’t need to demonstrate “need”.  The subsidy regime for renewable energy projects is not a planning consideration.</a:t>
                      </a:r>
                      <a:endParaRPr lang="en-GB" sz="1400" dirty="0"/>
                    </a:p>
                  </a:txBody>
                  <a:tcPr/>
                </a:tc>
              </a:tr>
              <a:tr h="689208">
                <a:tc>
                  <a:txBody>
                    <a:bodyPr/>
                    <a:lstStyle/>
                    <a:p>
                      <a:r>
                        <a:rPr lang="en-GB" sz="1600" dirty="0" smtClean="0"/>
                        <a:t>Impact on openness of Green Belt</a:t>
                      </a:r>
                      <a:endParaRPr lang="en-GB" sz="1600" dirty="0"/>
                    </a:p>
                  </a:txBody>
                  <a:tcPr/>
                </a:tc>
                <a:tc>
                  <a:txBody>
                    <a:bodyPr/>
                    <a:lstStyle/>
                    <a:p>
                      <a:pPr algn="ctr"/>
                      <a:r>
                        <a:rPr lang="en-GB" sz="1600" dirty="0" smtClean="0"/>
                        <a:t>Yes</a:t>
                      </a:r>
                      <a:endParaRPr lang="en-GB" sz="1600" dirty="0"/>
                    </a:p>
                  </a:txBody>
                  <a:tcPr/>
                </a:tc>
                <a:tc>
                  <a:txBody>
                    <a:bodyPr/>
                    <a:lstStyle/>
                    <a:p>
                      <a:r>
                        <a:rPr lang="en-GB" sz="1400" dirty="0" smtClean="0"/>
                        <a:t>“Very special circumstances” needed to justify the development – but may the include wider environmental benefits associated with increased production of energy from renewable sources.</a:t>
                      </a:r>
                      <a:endParaRPr lang="en-GB" sz="1400" dirty="0"/>
                    </a:p>
                  </a:txBody>
                  <a:tcPr/>
                </a:tc>
              </a:tr>
              <a:tr h="576064">
                <a:tc>
                  <a:txBody>
                    <a:bodyPr/>
                    <a:lstStyle/>
                    <a:p>
                      <a:r>
                        <a:rPr lang="en-GB" sz="1600" dirty="0" smtClean="0"/>
                        <a:t>The “Wrong” type</a:t>
                      </a:r>
                      <a:r>
                        <a:rPr lang="en-GB" sz="1600" baseline="0" dirty="0" smtClean="0"/>
                        <a:t> of renewable energy</a:t>
                      </a:r>
                      <a:endParaRPr lang="en-GB" sz="1600" dirty="0"/>
                    </a:p>
                  </a:txBody>
                  <a:tcPr/>
                </a:tc>
                <a:tc>
                  <a:txBody>
                    <a:bodyPr/>
                    <a:lstStyle/>
                    <a:p>
                      <a:pPr algn="ctr"/>
                      <a:r>
                        <a:rPr lang="en-GB" sz="1600" dirty="0" smtClean="0"/>
                        <a:t>No</a:t>
                      </a:r>
                      <a:endParaRPr lang="en-GB" sz="1600" dirty="0"/>
                    </a:p>
                  </a:txBody>
                  <a:tcPr/>
                </a:tc>
                <a:tc>
                  <a:txBody>
                    <a:bodyPr/>
                    <a:lstStyle/>
                    <a:p>
                      <a:r>
                        <a:rPr lang="en-GB" sz="1400" dirty="0" smtClean="0"/>
                        <a:t>The Authority is to consider</a:t>
                      </a:r>
                      <a:r>
                        <a:rPr lang="en-GB" sz="1400" baseline="0" dirty="0" smtClean="0"/>
                        <a:t> the merits / acceptability of the development proposed.</a:t>
                      </a:r>
                      <a:endParaRPr lang="en-GB" sz="1400" dirty="0"/>
                    </a:p>
                  </a:txBody>
                  <a:tcPr/>
                </a:tc>
              </a:tr>
              <a:tr h="531395">
                <a:tc>
                  <a:txBody>
                    <a:bodyPr/>
                    <a:lstStyle/>
                    <a:p>
                      <a:r>
                        <a:rPr lang="en-GB" sz="1600" dirty="0" smtClean="0"/>
                        <a:t>Traffic congestion</a:t>
                      </a:r>
                      <a:endParaRPr lang="en-GB" sz="1600" dirty="0"/>
                    </a:p>
                  </a:txBody>
                  <a:tcPr/>
                </a:tc>
                <a:tc>
                  <a:txBody>
                    <a:bodyPr/>
                    <a:lstStyle/>
                    <a:p>
                      <a:pPr algn="ctr"/>
                      <a:r>
                        <a:rPr lang="en-GB" sz="1600" dirty="0" smtClean="0"/>
                        <a:t>Yes</a:t>
                      </a:r>
                      <a:endParaRPr lang="en-GB" sz="1600" dirty="0"/>
                    </a:p>
                  </a:txBody>
                  <a:tcPr/>
                </a:tc>
                <a:tc>
                  <a:txBody>
                    <a:bodyPr/>
                    <a:lstStyle/>
                    <a:p>
                      <a:r>
                        <a:rPr lang="en-GB" sz="1400" dirty="0" smtClean="0"/>
                        <a:t>Temporary construction impacts can be managed through Construction Management Plan. </a:t>
                      </a:r>
                      <a:endParaRPr lang="en-GB" sz="1400"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GB" dirty="0" smtClean="0">
                <a:effectLst/>
              </a:rPr>
              <a:t>For example: rising </a:t>
            </a:r>
            <a:r>
              <a:rPr lang="en-GB" dirty="0">
                <a:effectLst/>
              </a:rPr>
              <a:t>f</a:t>
            </a:r>
            <a:r>
              <a:rPr lang="en-GB" dirty="0" smtClean="0">
                <a:effectLst/>
              </a:rPr>
              <a:t>uel </a:t>
            </a:r>
            <a:r>
              <a:rPr lang="en-GB" dirty="0">
                <a:effectLst/>
              </a:rPr>
              <a:t>c</a:t>
            </a:r>
            <a:r>
              <a:rPr lang="en-GB" dirty="0" smtClean="0">
                <a:effectLst/>
              </a:rPr>
              <a:t>osts</a:t>
            </a:r>
            <a:endParaRPr lang="en-US" dirty="0">
              <a:effectLst/>
            </a:endParaRPr>
          </a:p>
        </p:txBody>
      </p:sp>
      <p:graphicFrame>
        <p:nvGraphicFramePr>
          <p:cNvPr id="4" name="Chart 3"/>
          <p:cNvGraphicFramePr>
            <a:graphicFrameLocks/>
          </p:cNvGraphicFramePr>
          <p:nvPr>
            <p:extLst>
              <p:ext uri="{D42A27DB-BD31-4B8C-83A1-F6EECF244321}">
                <p14:modId xmlns:p14="http://schemas.microsoft.com/office/powerpoint/2010/main" val="3909547535"/>
              </p:ext>
            </p:extLst>
          </p:nvPr>
        </p:nvGraphicFramePr>
        <p:xfrm>
          <a:off x="395536" y="1268760"/>
          <a:ext cx="7632848"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187624" y="5877272"/>
            <a:ext cx="5112568" cy="584775"/>
          </a:xfrm>
          <a:prstGeom prst="rect">
            <a:avLst/>
          </a:prstGeom>
        </p:spPr>
        <p:txBody>
          <a:bodyPr wrap="square">
            <a:spAutoFit/>
          </a:bodyPr>
          <a:lstStyle/>
          <a:p>
            <a:endParaRPr lang="en-GB" sz="1600" i="1" dirty="0" smtClean="0"/>
          </a:p>
          <a:p>
            <a:r>
              <a:rPr lang="en-GB" sz="1600" i="1" dirty="0" smtClean="0"/>
              <a:t>(Department of Energy &amp; Climate Change, 1990-2010)</a:t>
            </a:r>
            <a:endParaRPr lang="en-GB" sz="1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331177" y="0"/>
            <a:ext cx="8229600" cy="764704"/>
          </a:xfrm>
        </p:spPr>
        <p:txBody>
          <a:bodyPr/>
          <a:lstStyle/>
          <a:p>
            <a:pPr eaLnBrk="1" hangingPunct="1">
              <a:defRPr/>
            </a:pPr>
            <a:r>
              <a:rPr lang="en-GB" dirty="0" smtClean="0">
                <a:effectLst/>
              </a:rPr>
              <a:t>What you can do next</a:t>
            </a:r>
            <a:r>
              <a:rPr lang="en-GB" sz="3200" b="0" dirty="0" smtClean="0">
                <a:effectLst/>
              </a:rPr>
              <a:t> </a:t>
            </a:r>
          </a:p>
        </p:txBody>
      </p:sp>
      <p:sp>
        <p:nvSpPr>
          <p:cNvPr id="35843" name="Rectangle 3"/>
          <p:cNvSpPr>
            <a:spLocks noGrp="1" noChangeArrowheads="1"/>
          </p:cNvSpPr>
          <p:nvPr>
            <p:ph type="body" idx="4294967295"/>
          </p:nvPr>
        </p:nvSpPr>
        <p:spPr>
          <a:xfrm>
            <a:off x="517281" y="908720"/>
            <a:ext cx="7772400" cy="5219031"/>
          </a:xfrm>
        </p:spPr>
        <p:txBody>
          <a:bodyPr/>
          <a:lstStyle/>
          <a:p>
            <a:pPr eaLnBrk="1" hangingPunct="1">
              <a:lnSpc>
                <a:spcPct val="90000"/>
              </a:lnSpc>
            </a:pPr>
            <a:r>
              <a:rPr lang="en-GB" sz="2600" dirty="0" smtClean="0"/>
              <a:t>Talk to your planners and Sustainability Officer</a:t>
            </a:r>
          </a:p>
          <a:p>
            <a:pPr eaLnBrk="1" hangingPunct="1">
              <a:lnSpc>
                <a:spcPct val="90000"/>
              </a:lnSpc>
            </a:pPr>
            <a:r>
              <a:rPr lang="en-GB" sz="2600" dirty="0" smtClean="0"/>
              <a:t>Engage with 3</a:t>
            </a:r>
            <a:r>
              <a:rPr lang="en-GB" sz="2600" baseline="30000" dirty="0" smtClean="0"/>
              <a:t>rd</a:t>
            </a:r>
            <a:r>
              <a:rPr lang="en-GB" sz="2600" dirty="0" smtClean="0"/>
              <a:t> sector bodies, for example local energy groups, Transition Towns network, Parish Councillors</a:t>
            </a:r>
          </a:p>
          <a:p>
            <a:pPr eaLnBrk="1" hangingPunct="1">
              <a:lnSpc>
                <a:spcPct val="90000"/>
              </a:lnSpc>
            </a:pPr>
            <a:r>
              <a:rPr lang="en-GB" sz="2600" dirty="0" smtClean="0"/>
              <a:t>Identify infrastructure needs</a:t>
            </a:r>
          </a:p>
          <a:p>
            <a:pPr eaLnBrk="1" hangingPunct="1">
              <a:lnSpc>
                <a:spcPct val="90000"/>
              </a:lnSpc>
            </a:pPr>
            <a:r>
              <a:rPr lang="en-GB" sz="2600" dirty="0" smtClean="0"/>
              <a:t>Encourage LEP to take an active and regular interest – Are there economic benefits that can result from tacking climate change? Can you target Green / Renewable energy as growth sector in your area?</a:t>
            </a:r>
          </a:p>
          <a:p>
            <a:pPr eaLnBrk="1" hangingPunct="1">
              <a:lnSpc>
                <a:spcPct val="90000"/>
              </a:lnSpc>
            </a:pPr>
            <a:r>
              <a:rPr lang="en-GB" sz="2600" dirty="0" smtClean="0"/>
              <a:t>Share your good practice / promote Neighbourhood Planning groups to take the same approach </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39750" y="0"/>
            <a:ext cx="8229600" cy="1417638"/>
          </a:xfrm>
        </p:spPr>
        <p:txBody>
          <a:bodyPr/>
          <a:lstStyle/>
          <a:p>
            <a:pPr>
              <a:defRPr/>
            </a:pPr>
            <a:r>
              <a:rPr lang="en-GB" dirty="0" smtClean="0">
                <a:effectLst/>
              </a:rPr>
              <a:t>What you can do next (cont.)</a:t>
            </a:r>
          </a:p>
        </p:txBody>
      </p:sp>
      <p:sp>
        <p:nvSpPr>
          <p:cNvPr id="36867" name="Rectangle 3"/>
          <p:cNvSpPr>
            <a:spLocks noGrp="1" noChangeArrowheads="1"/>
          </p:cNvSpPr>
          <p:nvPr>
            <p:ph type="body" idx="1"/>
          </p:nvPr>
        </p:nvSpPr>
        <p:spPr>
          <a:xfrm>
            <a:off x="539262" y="1268760"/>
            <a:ext cx="8229600" cy="5112990"/>
          </a:xfrm>
        </p:spPr>
        <p:txBody>
          <a:bodyPr/>
          <a:lstStyle/>
          <a:p>
            <a:pPr>
              <a:lnSpc>
                <a:spcPct val="80000"/>
              </a:lnSpc>
            </a:pPr>
            <a:r>
              <a:rPr lang="en-US" sz="2800" dirty="0" smtClean="0"/>
              <a:t>show leadership: appoint a cabinet member for sustainability</a:t>
            </a:r>
          </a:p>
          <a:p>
            <a:pPr>
              <a:lnSpc>
                <a:spcPct val="80000"/>
              </a:lnSpc>
            </a:pPr>
            <a:r>
              <a:rPr lang="en-US" sz="2800" dirty="0" smtClean="0"/>
              <a:t>assess if the organisation is ‘fit for purpose’</a:t>
            </a:r>
          </a:p>
          <a:p>
            <a:pPr>
              <a:lnSpc>
                <a:spcPct val="80000"/>
              </a:lnSpc>
            </a:pPr>
            <a:r>
              <a:rPr lang="en-US" sz="2800" dirty="0" smtClean="0"/>
              <a:t>explore the development of joint teams</a:t>
            </a:r>
          </a:p>
          <a:p>
            <a:pPr>
              <a:lnSpc>
                <a:spcPct val="80000"/>
              </a:lnSpc>
            </a:pPr>
            <a:r>
              <a:rPr lang="en-US" sz="2800" dirty="0" err="1" smtClean="0"/>
              <a:t>prioritise</a:t>
            </a:r>
            <a:r>
              <a:rPr lang="en-US" sz="2800" dirty="0" smtClean="0"/>
              <a:t> your goals</a:t>
            </a:r>
          </a:p>
          <a:p>
            <a:pPr>
              <a:lnSpc>
                <a:spcPct val="80000"/>
              </a:lnSpc>
            </a:pPr>
            <a:r>
              <a:rPr lang="en-US" sz="2800" dirty="0" smtClean="0"/>
              <a:t>consider starting small and building in steps</a:t>
            </a:r>
          </a:p>
          <a:p>
            <a:pPr>
              <a:lnSpc>
                <a:spcPct val="80000"/>
              </a:lnSpc>
            </a:pPr>
            <a:r>
              <a:rPr lang="en-US" sz="2800" dirty="0" smtClean="0"/>
              <a:t>broker partnerships </a:t>
            </a:r>
          </a:p>
          <a:p>
            <a:pPr>
              <a:lnSpc>
                <a:spcPct val="80000"/>
              </a:lnSpc>
            </a:pPr>
            <a:r>
              <a:rPr lang="en-US" sz="2800" dirty="0" smtClean="0"/>
              <a:t>ensure consistent decision making</a:t>
            </a:r>
          </a:p>
          <a:p>
            <a:pPr>
              <a:lnSpc>
                <a:spcPct val="80000"/>
              </a:lnSpc>
            </a:pPr>
            <a:r>
              <a:rPr lang="en-US" sz="2800" dirty="0" smtClean="0"/>
              <a:t>promote your approach – sell benefits</a:t>
            </a:r>
          </a:p>
          <a:p>
            <a:pPr>
              <a:lnSpc>
                <a:spcPct val="80000"/>
              </a:lnSpc>
            </a:pPr>
            <a:r>
              <a:rPr lang="en-US" sz="2800" dirty="0" smtClean="0"/>
              <a:t>develop incentives – lower bills</a:t>
            </a:r>
          </a:p>
          <a:p>
            <a:pPr>
              <a:lnSpc>
                <a:spcPct val="80000"/>
              </a:lnSpc>
            </a:pPr>
            <a:r>
              <a:rPr lang="en-US" sz="2800" dirty="0" smtClean="0"/>
              <a:t>show commitment for the ‘long haul’</a:t>
            </a:r>
          </a:p>
          <a:p>
            <a:pPr>
              <a:lnSpc>
                <a:spcPct val="80000"/>
              </a:lnSpc>
            </a:pPr>
            <a:endParaRPr lang="en-GB" sz="28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auto">
          <a:xfrm>
            <a:off x="395654" y="0"/>
            <a:ext cx="8364415" cy="1628800"/>
          </a:xfrm>
          <a:prstGeom prst="rect">
            <a:avLst/>
          </a:prstGeom>
          <a:solidFill>
            <a:schemeClr val="bg1">
              <a:alpha val="96001"/>
            </a:schemeClr>
          </a:solidFill>
          <a:ln w="9525">
            <a:noFill/>
            <a:miter lim="800000"/>
            <a:headEnd/>
            <a:tailEnd/>
          </a:ln>
        </p:spPr>
        <p:txBody>
          <a:bodyPr vert="horz" wrap="square" lIns="360000" tIns="360000" rIns="360000" bIns="360000" numCol="1" anchor="ctr" anchorCtr="0" compatLnSpc="1">
            <a:prstTxWarp prst="textNoShape">
              <a:avLst/>
            </a:prstTxWarp>
          </a:bodyPr>
          <a:lstStyle/>
          <a:p>
            <a:pPr>
              <a:defRPr/>
            </a:pPr>
            <a:r>
              <a:rPr lang="en-US" sz="3600" b="1" dirty="0" smtClean="0">
                <a:solidFill>
                  <a:srgbClr val="669900"/>
                </a:solidFill>
                <a:latin typeface="+mj-lt"/>
                <a:ea typeface="+mj-ea"/>
                <a:cs typeface="Arial" charset="0"/>
              </a:rPr>
              <a:t>Use the General Power of Competence to develop climate change initiatives </a:t>
            </a:r>
            <a:endParaRPr kumimoji="0" lang="en-GB" sz="3600" b="1" i="0" u="none" strike="noStrike" kern="0" cap="none" spc="0" normalizeH="0" baseline="0" noProof="0" dirty="0" smtClean="0">
              <a:ln>
                <a:noFill/>
              </a:ln>
              <a:solidFill>
                <a:srgbClr val="669900"/>
              </a:solidFill>
              <a:effectLst/>
              <a:uLnTx/>
              <a:uFillTx/>
              <a:latin typeface="+mj-lt"/>
              <a:ea typeface="+mj-ea"/>
              <a:cs typeface="Arial" charset="0"/>
            </a:endParaRPr>
          </a:p>
        </p:txBody>
      </p:sp>
      <p:sp>
        <p:nvSpPr>
          <p:cNvPr id="4" name="Rectangle 3"/>
          <p:cNvSpPr/>
          <p:nvPr/>
        </p:nvSpPr>
        <p:spPr>
          <a:xfrm>
            <a:off x="539552" y="1700808"/>
            <a:ext cx="8280920" cy="3046988"/>
          </a:xfrm>
          <a:prstGeom prst="rect">
            <a:avLst/>
          </a:prstGeom>
        </p:spPr>
        <p:txBody>
          <a:bodyPr wrap="square">
            <a:spAutoFit/>
          </a:bodyPr>
          <a:lstStyle/>
          <a:p>
            <a:endParaRPr lang="en-GB" sz="2400" dirty="0" smtClean="0"/>
          </a:p>
          <a:p>
            <a:r>
              <a:rPr lang="en-GB" sz="2400" dirty="0" smtClean="0"/>
              <a:t>Examples:</a:t>
            </a:r>
          </a:p>
          <a:p>
            <a:pPr marL="342900" indent="-342900">
              <a:buFont typeface="Arial" panose="020B0604020202020204" pitchFamily="34" charset="0"/>
              <a:buChar char="•"/>
            </a:pPr>
            <a:r>
              <a:rPr lang="en-GB" sz="2400" dirty="0" smtClean="0"/>
              <a:t>Council owned Wind Turbines - Bristol City Council</a:t>
            </a:r>
          </a:p>
          <a:p>
            <a:pPr marL="342900" indent="-342900">
              <a:buFont typeface="Arial" panose="020B0604020202020204" pitchFamily="34" charset="0"/>
              <a:buChar char="•"/>
            </a:pPr>
            <a:r>
              <a:rPr lang="en-GB" sz="2400" dirty="0" smtClean="0"/>
              <a:t>Partnership for Renewables – Bath and North East Somerset Council and Bath and West Community Energy</a:t>
            </a:r>
          </a:p>
          <a:p>
            <a:pPr marL="342900" indent="-342900">
              <a:buFont typeface="Arial" panose="020B0604020202020204" pitchFamily="34" charset="0"/>
              <a:buChar char="•"/>
            </a:pPr>
            <a:r>
              <a:rPr lang="en-GB" sz="2400" dirty="0" smtClean="0"/>
              <a:t>Energy Supply Companies - Southampton Geothermal Company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9750" y="0"/>
            <a:ext cx="8229600" cy="1417638"/>
          </a:xfrm>
        </p:spPr>
        <p:txBody>
          <a:bodyPr/>
          <a:lstStyle/>
          <a:p>
            <a:r>
              <a:rPr lang="en-GB" dirty="0">
                <a:effectLst/>
              </a:rPr>
              <a:t>Conclusions</a:t>
            </a:r>
          </a:p>
        </p:txBody>
      </p:sp>
      <p:sp>
        <p:nvSpPr>
          <p:cNvPr id="114691" name="Rectangle 3"/>
          <p:cNvSpPr>
            <a:spLocks noGrp="1" noChangeArrowheads="1"/>
          </p:cNvSpPr>
          <p:nvPr>
            <p:ph type="body" idx="1"/>
          </p:nvPr>
        </p:nvSpPr>
        <p:spPr>
          <a:xfrm>
            <a:off x="449263" y="1124744"/>
            <a:ext cx="8243887" cy="5328444"/>
          </a:xfrm>
        </p:spPr>
        <p:txBody>
          <a:bodyPr/>
          <a:lstStyle/>
          <a:p>
            <a:r>
              <a:rPr lang="en-GB" sz="3000" dirty="0" smtClean="0"/>
              <a:t>Climate Change is </a:t>
            </a:r>
            <a:r>
              <a:rPr lang="en-GB" sz="3000" i="1" dirty="0" smtClean="0"/>
              <a:t>the </a:t>
            </a:r>
            <a:r>
              <a:rPr lang="en-GB" sz="3000" dirty="0" smtClean="0"/>
              <a:t>challenge for our generation / age.</a:t>
            </a:r>
          </a:p>
          <a:p>
            <a:r>
              <a:rPr lang="en-GB" sz="3000" dirty="0" smtClean="0"/>
              <a:t>Wholesale changes are needed to mitigate it and adapt to it</a:t>
            </a:r>
            <a:r>
              <a:rPr lang="en-GB" sz="3000" dirty="0"/>
              <a:t>. </a:t>
            </a:r>
            <a:endParaRPr lang="en-GB" sz="3000" dirty="0" smtClean="0"/>
          </a:p>
          <a:p>
            <a:r>
              <a:rPr lang="en-GB" sz="3000" dirty="0" smtClean="0"/>
              <a:t>The </a:t>
            </a:r>
            <a:r>
              <a:rPr lang="en-GB" sz="3000" dirty="0"/>
              <a:t>p</a:t>
            </a:r>
            <a:r>
              <a:rPr lang="en-GB" sz="3000" dirty="0" smtClean="0"/>
              <a:t>lanning system is central to progress. </a:t>
            </a:r>
          </a:p>
          <a:p>
            <a:r>
              <a:rPr lang="en-GB" sz="3000" dirty="0" smtClean="0"/>
              <a:t>Sustainability and climate change adaptation and mitigation should be central to your Local Plan.</a:t>
            </a:r>
          </a:p>
          <a:p>
            <a:endParaRPr lang="en-GB" dirty="0"/>
          </a:p>
          <a:p>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395288" y="274638"/>
            <a:ext cx="8291512" cy="1143000"/>
          </a:xfrm>
        </p:spPr>
        <p:txBody>
          <a:bodyPr/>
          <a:lstStyle/>
          <a:p>
            <a:pPr eaLnBrk="1" hangingPunct="1"/>
            <a:r>
              <a:rPr lang="en-GB" dirty="0">
                <a:effectLst/>
              </a:rPr>
              <a:t>PAS support</a:t>
            </a:r>
            <a:endParaRPr lang="en-US" dirty="0">
              <a:effectLst/>
            </a:endParaRPr>
          </a:p>
        </p:txBody>
      </p:sp>
      <p:sp>
        <p:nvSpPr>
          <p:cNvPr id="118787" name="Rectangle 2"/>
          <p:cNvSpPr>
            <a:spLocks noChangeArrowheads="1"/>
          </p:cNvSpPr>
          <p:nvPr/>
        </p:nvSpPr>
        <p:spPr bwMode="auto">
          <a:xfrm>
            <a:off x="582613" y="1484313"/>
            <a:ext cx="7885112" cy="4451350"/>
          </a:xfrm>
          <a:prstGeom prst="rect">
            <a:avLst/>
          </a:prstGeom>
          <a:noFill/>
          <a:ln w="9525">
            <a:noFill/>
            <a:miter lim="800000"/>
            <a:headEnd/>
            <a:tailEnd/>
          </a:ln>
        </p:spPr>
        <p:txBody>
          <a:bodyPr lIns="0" tIns="0" rIns="0" bIns="0"/>
          <a:lstStyle/>
          <a:p>
            <a:pPr marL="185738" indent="-185738">
              <a:lnSpc>
                <a:spcPts val="3200"/>
              </a:lnSpc>
              <a:spcAft>
                <a:spcPts val="1400"/>
              </a:spcAft>
              <a:buClr>
                <a:schemeClr val="tx1"/>
              </a:buClr>
              <a:buFontTx/>
              <a:buChar char="•"/>
            </a:pPr>
            <a:r>
              <a:rPr lang="en-GB" sz="3200" b="1" dirty="0" smtClean="0">
                <a:solidFill>
                  <a:srgbClr val="292929"/>
                </a:solidFill>
              </a:rPr>
              <a:t>Compare </a:t>
            </a:r>
            <a:r>
              <a:rPr lang="en-GB" sz="3200" b="1" dirty="0">
                <a:solidFill>
                  <a:srgbClr val="292929"/>
                </a:solidFill>
              </a:rPr>
              <a:t>Renewables</a:t>
            </a:r>
            <a:r>
              <a:rPr lang="en-GB" sz="3200" dirty="0">
                <a:solidFill>
                  <a:srgbClr val="292929"/>
                </a:solidFill>
              </a:rPr>
              <a:t> </a:t>
            </a:r>
            <a:r>
              <a:rPr lang="en-GB" sz="3200" dirty="0" smtClean="0">
                <a:solidFill>
                  <a:srgbClr val="292929"/>
                </a:solidFill>
              </a:rPr>
              <a:t>information </a:t>
            </a:r>
            <a:r>
              <a:rPr lang="en-GB" sz="3200" dirty="0">
                <a:solidFill>
                  <a:srgbClr val="292929"/>
                </a:solidFill>
              </a:rPr>
              <a:t>on 8 sustainable energy technologies, 25 case studies, introductory material to energy issues </a:t>
            </a:r>
            <a:r>
              <a:rPr lang="en-GB" sz="3200" b="1" dirty="0" smtClean="0">
                <a:solidFill>
                  <a:srgbClr val="292929"/>
                </a:solidFill>
                <a:hlinkClick r:id="rId3"/>
              </a:rPr>
              <a:t>http://www.local.gov.uk/compare-renewables</a:t>
            </a:r>
            <a:r>
              <a:rPr lang="en-GB" sz="3200" b="1" dirty="0" smtClean="0">
                <a:solidFill>
                  <a:srgbClr val="292929"/>
                </a:solidFill>
              </a:rPr>
              <a:t> </a:t>
            </a:r>
            <a:endParaRPr lang="en-GB" sz="2800" b="1" dirty="0">
              <a:solidFill>
                <a:srgbClr val="292929"/>
              </a:solidFill>
            </a:endParaRPr>
          </a:p>
          <a:p>
            <a:pPr marL="185738" indent="-185738">
              <a:lnSpc>
                <a:spcPts val="3200"/>
              </a:lnSpc>
              <a:spcAft>
                <a:spcPts val="1400"/>
              </a:spcAft>
              <a:buClr>
                <a:schemeClr val="tx1"/>
              </a:buClr>
              <a:buFontTx/>
              <a:buChar char="•"/>
            </a:pPr>
            <a:r>
              <a:rPr lang="en-GB" sz="3200" dirty="0" smtClean="0">
                <a:solidFill>
                  <a:srgbClr val="292929"/>
                </a:solidFill>
              </a:rPr>
              <a:t>And TCPA led Climate Change Coalition – guidance for local authorities </a:t>
            </a:r>
            <a:r>
              <a:rPr lang="en-GB" sz="3200" dirty="0" smtClean="0">
                <a:solidFill>
                  <a:srgbClr val="292929"/>
                </a:solidFill>
                <a:hlinkClick r:id="rId4"/>
              </a:rPr>
              <a:t>http://www.tcpa.org.uk/data/files/PCC_Guide_April_2012.pdf</a:t>
            </a:r>
            <a:endParaRPr lang="en-GB" sz="3200" dirty="0" smtClean="0">
              <a:solidFill>
                <a:srgbClr val="292929"/>
              </a:solidFill>
            </a:endParaRPr>
          </a:p>
          <a:p>
            <a:pPr marL="185738" indent="-185738">
              <a:lnSpc>
                <a:spcPts val="3200"/>
              </a:lnSpc>
              <a:spcAft>
                <a:spcPts val="1400"/>
              </a:spcAft>
              <a:buClr>
                <a:schemeClr val="tx1"/>
              </a:buClr>
              <a:buFontTx/>
              <a:buChar char="•"/>
            </a:pPr>
            <a:endParaRPr lang="en-GB" sz="3200" dirty="0">
              <a:solidFill>
                <a:srgbClr val="292929"/>
              </a:solidFill>
            </a:endParaRPr>
          </a:p>
          <a:p>
            <a:pPr marL="185738" indent="-185738">
              <a:lnSpc>
                <a:spcPts val="2800"/>
              </a:lnSpc>
              <a:spcAft>
                <a:spcPts val="1400"/>
              </a:spcAft>
              <a:buClr>
                <a:schemeClr val="tx1"/>
              </a:buClr>
            </a:pPr>
            <a:endParaRPr lang="en-GB" sz="2800" b="1" i="1" dirty="0">
              <a:solidFill>
                <a:srgbClr val="292929"/>
              </a:solidFill>
              <a:cs typeface="Times New Roman" pitchFamily="18" charset="0"/>
            </a:endParaRPr>
          </a:p>
          <a:p>
            <a:pPr marL="185738" indent="-185738">
              <a:lnSpc>
                <a:spcPts val="2800"/>
              </a:lnSpc>
              <a:spcAft>
                <a:spcPts val="1400"/>
              </a:spcAft>
              <a:buClr>
                <a:schemeClr val="tx1"/>
              </a:buClr>
            </a:pPr>
            <a:endParaRPr lang="en-GB" sz="2800" b="1" i="1" dirty="0">
              <a:solidFill>
                <a:srgbClr val="292929"/>
              </a:solidFill>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GB" sz="3600" b="1" dirty="0" smtClean="0">
                <a:effectLst/>
                <a:cs typeface="Arial"/>
              </a:rPr>
              <a:t>THE 2°C CHALLENGE</a:t>
            </a:r>
            <a:endParaRPr lang="en-GB" sz="3600" b="1" dirty="0">
              <a:effectLst/>
            </a:endParaRPr>
          </a:p>
        </p:txBody>
      </p:sp>
      <p:sp>
        <p:nvSpPr>
          <p:cNvPr id="7" name="Content Placeholder 2"/>
          <p:cNvSpPr txBox="1">
            <a:spLocks/>
          </p:cNvSpPr>
          <p:nvPr/>
        </p:nvSpPr>
        <p:spPr bwMode="auto">
          <a:xfrm>
            <a:off x="282162" y="1556792"/>
            <a:ext cx="8635305" cy="1152723"/>
          </a:xfrm>
          <a:prstGeom prst="rect">
            <a:avLst/>
          </a:prstGeom>
          <a:noFill/>
          <a:ln w="9525">
            <a:noFill/>
            <a:miter lim="800000"/>
            <a:headEnd/>
            <a:tailEnd/>
          </a:ln>
        </p:spPr>
        <p:txBody>
          <a:bodyPr/>
          <a:lstStyle/>
          <a:p>
            <a:pPr marL="342900" indent="-342900" fontAlgn="auto">
              <a:spcBef>
                <a:spcPct val="20000"/>
              </a:spcBef>
              <a:spcAft>
                <a:spcPts val="0"/>
              </a:spcAft>
              <a:buFont typeface="Arial" charset="0"/>
              <a:buChar char="•"/>
              <a:defRPr/>
            </a:pPr>
            <a:r>
              <a:rPr lang="en-GB" sz="2000" dirty="0" smtClean="0">
                <a:solidFill>
                  <a:prstClr val="black"/>
                </a:solidFill>
                <a:latin typeface="Calibri"/>
              </a:rPr>
              <a:t>Limiting global warming </a:t>
            </a:r>
            <a:r>
              <a:rPr lang="en-GB" sz="2000" dirty="0" smtClean="0">
                <a:latin typeface="Calibri"/>
              </a:rPr>
              <a:t>to </a:t>
            </a:r>
            <a:r>
              <a:rPr lang="en-GB" sz="2000" dirty="0">
                <a:latin typeface="Arial"/>
                <a:cs typeface="Arial"/>
              </a:rPr>
              <a:t>2°C</a:t>
            </a:r>
            <a:endParaRPr lang="en-GB" sz="2000" dirty="0" smtClean="0">
              <a:latin typeface="Calibri"/>
            </a:endParaRPr>
          </a:p>
          <a:p>
            <a:pPr marL="342900" indent="-342900" fontAlgn="auto">
              <a:spcBef>
                <a:spcPct val="20000"/>
              </a:spcBef>
              <a:spcAft>
                <a:spcPts val="0"/>
              </a:spcAft>
              <a:buFont typeface="Arial" charset="0"/>
              <a:buChar char="•"/>
              <a:defRPr/>
            </a:pPr>
            <a:r>
              <a:rPr lang="en-GB" sz="2000" dirty="0" smtClean="0">
                <a:solidFill>
                  <a:prstClr val="black"/>
                </a:solidFill>
                <a:latin typeface="Calibri"/>
              </a:rPr>
              <a:t>Existing </a:t>
            </a:r>
            <a:r>
              <a:rPr lang="en-GB" sz="2000" dirty="0">
                <a:solidFill>
                  <a:prstClr val="black"/>
                </a:solidFill>
                <a:latin typeface="Calibri"/>
              </a:rPr>
              <a:t>GHG emissions in the 21st century commit us to </a:t>
            </a:r>
            <a:r>
              <a:rPr lang="en-GB" sz="2000" b="1" dirty="0">
                <a:solidFill>
                  <a:prstClr val="black"/>
                </a:solidFill>
                <a:latin typeface="Calibri"/>
              </a:rPr>
              <a:t>further warming and rising sea </a:t>
            </a:r>
            <a:r>
              <a:rPr lang="en-GB" sz="2000" b="1" dirty="0" smtClean="0">
                <a:solidFill>
                  <a:prstClr val="black"/>
                </a:solidFill>
                <a:latin typeface="Calibri"/>
              </a:rPr>
              <a:t>levels.</a:t>
            </a:r>
            <a:endParaRPr lang="en-GB" sz="2000" b="1" dirty="0">
              <a:solidFill>
                <a:prstClr val="black"/>
              </a:solidFill>
              <a:latin typeface="Calibri"/>
            </a:endParaRPr>
          </a:p>
        </p:txBody>
      </p:sp>
      <p:sp>
        <p:nvSpPr>
          <p:cNvPr id="6" name="Rectangle 5"/>
          <p:cNvSpPr/>
          <p:nvPr/>
        </p:nvSpPr>
        <p:spPr>
          <a:xfrm>
            <a:off x="3226167" y="6320509"/>
            <a:ext cx="2304256" cy="2397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rPr>
              <a:t>Source</a:t>
            </a:r>
            <a:r>
              <a:rPr lang="en-GB" sz="1100" dirty="0">
                <a:solidFill>
                  <a:schemeClr val="tx1"/>
                </a:solidFill>
              </a:rPr>
              <a:t>: </a:t>
            </a:r>
            <a:r>
              <a:rPr lang="en-GB" sz="1100" dirty="0" smtClean="0">
                <a:solidFill>
                  <a:schemeClr val="tx1"/>
                </a:solidFill>
                <a:hlinkClick r:id="rId3"/>
              </a:rPr>
              <a:t>http</a:t>
            </a:r>
            <a:r>
              <a:rPr lang="en-GB" sz="1100" dirty="0">
                <a:solidFill>
                  <a:schemeClr val="tx1"/>
                </a:solidFill>
                <a:hlinkClick r:id="rId3"/>
              </a:rPr>
              <a:t>://</a:t>
            </a:r>
            <a:r>
              <a:rPr lang="en-GB" sz="1100" dirty="0" smtClean="0">
                <a:solidFill>
                  <a:schemeClr val="tx1"/>
                </a:solidFill>
                <a:hlinkClick r:id="rId3"/>
              </a:rPr>
              <a:t>www.cisl.cam.ac.uk</a:t>
            </a:r>
            <a:endParaRPr lang="en-GB" sz="1100" dirty="0">
              <a:solidFill>
                <a:schemeClr val="tx1"/>
              </a:solidFill>
            </a:endParaRPr>
          </a:p>
        </p:txBody>
      </p:sp>
      <p:grpSp>
        <p:nvGrpSpPr>
          <p:cNvPr id="13" name="Group 12"/>
          <p:cNvGrpSpPr/>
          <p:nvPr/>
        </p:nvGrpSpPr>
        <p:grpSpPr>
          <a:xfrm>
            <a:off x="1679462" y="2636912"/>
            <a:ext cx="6204906" cy="3538608"/>
            <a:chOff x="683568" y="1796759"/>
            <a:chExt cx="7992887" cy="4558279"/>
          </a:xfrm>
        </p:grpSpPr>
        <p:pic>
          <p:nvPicPr>
            <p:cNvPr id="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3568" y="1796759"/>
              <a:ext cx="7493843" cy="455827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13"/>
            <p:cNvSpPr/>
            <p:nvPr/>
          </p:nvSpPr>
          <p:spPr>
            <a:xfrm rot="5400000">
              <a:off x="7427990" y="2036520"/>
              <a:ext cx="1488224" cy="1008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11340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288" y="404813"/>
            <a:ext cx="8353176" cy="1143000"/>
          </a:xfrm>
        </p:spPr>
        <p:txBody>
          <a:bodyPr/>
          <a:lstStyle/>
          <a:p>
            <a:pPr algn="l" eaLnBrk="1" hangingPunct="1"/>
            <a:r>
              <a:rPr lang="en-GB" altLang="en-US" sz="3200" b="1" dirty="0" smtClean="0">
                <a:effectLst/>
              </a:rPr>
              <a:t>Extreme weather events in the UK</a:t>
            </a:r>
            <a:endParaRPr lang="en-GB" altLang="en-US" dirty="0" smtClean="0">
              <a:solidFill>
                <a:srgbClr val="FF3399"/>
              </a:solidFill>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4009228920"/>
              </p:ext>
            </p:extLst>
          </p:nvPr>
        </p:nvGraphicFramePr>
        <p:xfrm>
          <a:off x="1907705" y="1588598"/>
          <a:ext cx="6768752" cy="4648714"/>
        </p:xfrm>
        <a:graphic>
          <a:graphicData uri="http://schemas.openxmlformats.org/drawingml/2006/table">
            <a:tbl>
              <a:tblPr bandCol="1">
                <a:tableStyleId>{5C22544A-7EE6-4342-B048-85BDC9FD1C3A}</a:tableStyleId>
              </a:tblPr>
              <a:tblGrid>
                <a:gridCol w="885250"/>
                <a:gridCol w="2260790"/>
                <a:gridCol w="1048680"/>
                <a:gridCol w="2574032"/>
              </a:tblGrid>
              <a:tr h="717645">
                <a:tc>
                  <a:txBody>
                    <a:bodyPr/>
                    <a:lstStyle/>
                    <a:p>
                      <a:pPr>
                        <a:lnSpc>
                          <a:spcPct val="107000"/>
                        </a:lnSpc>
                        <a:spcAft>
                          <a:spcPts val="0"/>
                        </a:spcAft>
                      </a:pPr>
                      <a:r>
                        <a:rPr lang="en-GB" sz="2000" b="1" dirty="0" smtClean="0">
                          <a:effectLst/>
                          <a:latin typeface="Calibri"/>
                          <a:ea typeface="Calibri"/>
                          <a:cs typeface="Times New Roman"/>
                        </a:rPr>
                        <a:t>2003</a:t>
                      </a:r>
                      <a:endParaRPr lang="en-GB" sz="2000" b="1" dirty="0">
                        <a:effectLst/>
                        <a:latin typeface="Calibri"/>
                        <a:ea typeface="Calibri"/>
                        <a:cs typeface="Times New Roman"/>
                      </a:endParaRPr>
                    </a:p>
                  </a:txBody>
                  <a:tcPr marL="68580" marR="68580" marT="0" marB="0"/>
                </a:tc>
                <a:tc>
                  <a:txBody>
                    <a:bodyPr/>
                    <a:lstStyle/>
                    <a:p>
                      <a:pPr marL="0" algn="l" defTabSz="914400" rtl="0" eaLnBrk="1" latinLnBrk="0" hangingPunct="1">
                        <a:lnSpc>
                          <a:spcPct val="107000"/>
                        </a:lnSpc>
                        <a:spcAft>
                          <a:spcPts val="0"/>
                        </a:spcAft>
                      </a:pPr>
                      <a:r>
                        <a:rPr lang="en-GB" sz="2000" kern="1200" dirty="0" smtClean="0">
                          <a:solidFill>
                            <a:schemeClr val="dk1"/>
                          </a:solidFill>
                          <a:effectLst/>
                          <a:latin typeface="+mn-lt"/>
                          <a:ea typeface="+mn-ea"/>
                          <a:cs typeface="+mn-cs"/>
                        </a:rPr>
                        <a:t>Heatwave</a:t>
                      </a:r>
                      <a:endParaRPr lang="en-GB" sz="2000" kern="120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en-GB" sz="2000" b="1" dirty="0" smtClean="0">
                          <a:effectLst/>
                        </a:rPr>
                        <a:t>2009</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smtClean="0">
                          <a:effectLst/>
                        </a:rPr>
                        <a:t>Flooding</a:t>
                      </a:r>
                    </a:p>
                    <a:p>
                      <a:pPr>
                        <a:lnSpc>
                          <a:spcPct val="107000"/>
                        </a:lnSpc>
                        <a:spcAft>
                          <a:spcPts val="0"/>
                        </a:spcAft>
                      </a:pPr>
                      <a:r>
                        <a:rPr lang="en-GB" sz="2000" dirty="0" smtClean="0">
                          <a:effectLst/>
                          <a:latin typeface="+mn-lt"/>
                          <a:ea typeface="Calibri"/>
                          <a:cs typeface="Times New Roman"/>
                        </a:rPr>
                        <a:t>Snow</a:t>
                      </a:r>
                      <a:r>
                        <a:rPr lang="en-GB" sz="2000" baseline="0" dirty="0" smtClean="0">
                          <a:effectLst/>
                          <a:latin typeface="+mn-lt"/>
                          <a:ea typeface="Calibri"/>
                          <a:cs typeface="Times New Roman"/>
                        </a:rPr>
                        <a:t> and ice</a:t>
                      </a:r>
                      <a:endParaRPr lang="en-GB" sz="2000" dirty="0" smtClean="0">
                        <a:effectLst/>
                        <a:latin typeface="+mn-lt"/>
                        <a:ea typeface="Calibri"/>
                        <a:cs typeface="Times New Roman"/>
                      </a:endParaRPr>
                    </a:p>
                  </a:txBody>
                  <a:tcPr marL="68580" marR="68580" marT="0" marB="0"/>
                </a:tc>
              </a:tr>
              <a:tr h="717645">
                <a:tc>
                  <a:txBody>
                    <a:bodyPr/>
                    <a:lstStyle/>
                    <a:p>
                      <a:pPr>
                        <a:lnSpc>
                          <a:spcPct val="107000"/>
                        </a:lnSpc>
                        <a:spcAft>
                          <a:spcPts val="0"/>
                        </a:spcAft>
                      </a:pPr>
                      <a:r>
                        <a:rPr lang="en-GB" sz="2000" b="1" dirty="0" smtClean="0">
                          <a:effectLst/>
                          <a:latin typeface="Calibri"/>
                          <a:ea typeface="Calibri"/>
                          <a:cs typeface="Times New Roman"/>
                        </a:rPr>
                        <a:t>2004</a:t>
                      </a:r>
                      <a:endParaRPr lang="en-GB" sz="2000" b="1" dirty="0">
                        <a:effectLst/>
                        <a:latin typeface="Calibri"/>
                        <a:ea typeface="Calibri"/>
                        <a:cs typeface="Times New Roman"/>
                      </a:endParaRPr>
                    </a:p>
                  </a:txBody>
                  <a:tcPr marL="68580" marR="68580" marT="0" marB="0"/>
                </a:tc>
                <a:tc>
                  <a:txBody>
                    <a:bodyPr/>
                    <a:lstStyle/>
                    <a:p>
                      <a:pPr marL="0" algn="l" defTabSz="914400" rtl="0" eaLnBrk="1" latinLnBrk="0" hangingPunct="1">
                        <a:lnSpc>
                          <a:spcPct val="107000"/>
                        </a:lnSpc>
                        <a:spcAft>
                          <a:spcPts val="0"/>
                        </a:spcAft>
                      </a:pPr>
                      <a:r>
                        <a:rPr lang="en-GB" sz="2000" kern="1200" dirty="0" smtClean="0">
                          <a:solidFill>
                            <a:schemeClr val="dk1"/>
                          </a:solidFill>
                          <a:effectLst/>
                          <a:latin typeface="+mn-lt"/>
                          <a:ea typeface="+mn-ea"/>
                          <a:cs typeface="+mn-cs"/>
                        </a:rPr>
                        <a:t>Flooding</a:t>
                      </a:r>
                      <a:endParaRPr lang="en-GB" sz="2000" kern="120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en-GB" sz="2000" b="1" dirty="0" smtClean="0">
                          <a:effectLst/>
                        </a:rPr>
                        <a:t>2010</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smtClean="0">
                          <a:effectLst/>
                        </a:rPr>
                        <a:t>Flooding</a:t>
                      </a:r>
                    </a:p>
                    <a:p>
                      <a:pPr>
                        <a:lnSpc>
                          <a:spcPct val="107000"/>
                        </a:lnSpc>
                        <a:spcAft>
                          <a:spcPts val="0"/>
                        </a:spcAft>
                      </a:pPr>
                      <a:r>
                        <a:rPr lang="en-GB" sz="2000" dirty="0" smtClean="0">
                          <a:effectLst/>
                          <a:latin typeface="+mn-lt"/>
                          <a:ea typeface="Calibri"/>
                          <a:cs typeface="Times New Roman"/>
                        </a:rPr>
                        <a:t>Snow</a:t>
                      </a:r>
                      <a:r>
                        <a:rPr lang="en-GB" sz="2000" baseline="0" dirty="0" smtClean="0">
                          <a:effectLst/>
                          <a:latin typeface="+mn-lt"/>
                          <a:ea typeface="Calibri"/>
                          <a:cs typeface="Times New Roman"/>
                        </a:rPr>
                        <a:t> and ice</a:t>
                      </a:r>
                      <a:endParaRPr lang="en-GB" sz="2000" dirty="0" smtClean="0">
                        <a:effectLst/>
                        <a:latin typeface="+mn-lt"/>
                        <a:ea typeface="Calibri"/>
                        <a:cs typeface="Times New Roman"/>
                      </a:endParaRPr>
                    </a:p>
                  </a:txBody>
                  <a:tcPr marL="68580" marR="68580" marT="0" marB="0"/>
                </a:tc>
              </a:tr>
              <a:tr h="717645">
                <a:tc>
                  <a:txBody>
                    <a:bodyPr/>
                    <a:lstStyle/>
                    <a:p>
                      <a:pPr>
                        <a:lnSpc>
                          <a:spcPct val="107000"/>
                        </a:lnSpc>
                        <a:spcAft>
                          <a:spcPts val="0"/>
                        </a:spcAft>
                      </a:pPr>
                      <a:r>
                        <a:rPr lang="en-GB" sz="2000" b="1" dirty="0" smtClean="0">
                          <a:effectLst/>
                          <a:latin typeface="Calibri"/>
                          <a:ea typeface="Calibri"/>
                          <a:cs typeface="Times New Roman"/>
                        </a:rPr>
                        <a:t>2005</a:t>
                      </a:r>
                    </a:p>
                  </a:txBody>
                  <a:tcPr marL="68580" marR="68580" marT="0" marB="0"/>
                </a:tc>
                <a:tc>
                  <a:txBody>
                    <a:bodyPr/>
                    <a:lstStyle/>
                    <a:p>
                      <a:pPr marL="0" algn="l" defTabSz="914400" rtl="0" eaLnBrk="1" latinLnBrk="0" hangingPunct="1">
                        <a:lnSpc>
                          <a:spcPct val="107000"/>
                        </a:lnSpc>
                        <a:spcAft>
                          <a:spcPts val="0"/>
                        </a:spcAft>
                      </a:pPr>
                      <a:r>
                        <a:rPr lang="en-GB" sz="2000" kern="1200" dirty="0" smtClean="0">
                          <a:solidFill>
                            <a:schemeClr val="dk1"/>
                          </a:solidFill>
                          <a:effectLst/>
                          <a:latin typeface="+mn-lt"/>
                          <a:ea typeface="+mn-ea"/>
                          <a:cs typeface="+mn-cs"/>
                        </a:rPr>
                        <a:t>Flooding</a:t>
                      </a:r>
                      <a:endParaRPr lang="en-GB" sz="2000" kern="120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en-GB" sz="2000" b="1" dirty="0" smtClean="0">
                          <a:effectLst/>
                        </a:rPr>
                        <a:t>2012</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smtClean="0">
                          <a:effectLst/>
                          <a:latin typeface="+mn-lt"/>
                          <a:ea typeface="+mn-ea"/>
                          <a:cs typeface="+mn-cs"/>
                        </a:rPr>
                        <a:t>Drought</a:t>
                      </a:r>
                    </a:p>
                    <a:p>
                      <a:pPr>
                        <a:lnSpc>
                          <a:spcPct val="107000"/>
                        </a:lnSpc>
                        <a:spcAft>
                          <a:spcPts val="0"/>
                        </a:spcAft>
                      </a:pPr>
                      <a:r>
                        <a:rPr lang="en-GB" sz="2000" dirty="0" smtClean="0">
                          <a:effectLst/>
                          <a:latin typeface="+mn-lt"/>
                          <a:ea typeface="+mn-ea"/>
                          <a:cs typeface="+mn-cs"/>
                        </a:rPr>
                        <a:t>Flooding</a:t>
                      </a:r>
                      <a:endParaRPr lang="en-GB" sz="2000" dirty="0">
                        <a:effectLst/>
                        <a:latin typeface="Calibri"/>
                        <a:ea typeface="Calibri"/>
                        <a:cs typeface="Times New Roman"/>
                      </a:endParaRPr>
                    </a:p>
                  </a:txBody>
                  <a:tcPr marL="68580" marR="68580" marT="0" marB="0"/>
                </a:tc>
              </a:tr>
              <a:tr h="1076469">
                <a:tc>
                  <a:txBody>
                    <a:bodyPr/>
                    <a:lstStyle/>
                    <a:p>
                      <a:pPr>
                        <a:lnSpc>
                          <a:spcPct val="107000"/>
                        </a:lnSpc>
                        <a:spcAft>
                          <a:spcPts val="0"/>
                        </a:spcAft>
                      </a:pPr>
                      <a:r>
                        <a:rPr lang="en-GB" sz="2000" b="1" dirty="0" smtClean="0">
                          <a:effectLst/>
                        </a:rPr>
                        <a:t>2006</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smtClean="0">
                          <a:effectLst/>
                        </a:rPr>
                        <a:t>Drought</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b="1" dirty="0" smtClean="0">
                          <a:effectLst/>
                          <a:latin typeface="Calibri"/>
                          <a:ea typeface="Calibri"/>
                          <a:cs typeface="Times New Roman"/>
                        </a:rPr>
                        <a:t>2013</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kern="1200" dirty="0" smtClean="0">
                          <a:solidFill>
                            <a:schemeClr val="dk1"/>
                          </a:solidFill>
                          <a:effectLst/>
                          <a:latin typeface="+mn-lt"/>
                          <a:ea typeface="+mn-ea"/>
                          <a:cs typeface="+mn-cs"/>
                        </a:rPr>
                        <a:t>Hot weather</a:t>
                      </a:r>
                    </a:p>
                    <a:p>
                      <a:pPr>
                        <a:lnSpc>
                          <a:spcPct val="107000"/>
                        </a:lnSpc>
                        <a:spcAft>
                          <a:spcPts val="0"/>
                        </a:spcAft>
                      </a:pPr>
                      <a:r>
                        <a:rPr lang="en-GB" sz="2000" kern="1200" dirty="0" smtClean="0">
                          <a:solidFill>
                            <a:schemeClr val="dk1"/>
                          </a:solidFill>
                          <a:effectLst/>
                          <a:latin typeface="+mn-lt"/>
                          <a:ea typeface="+mn-ea"/>
                          <a:cs typeface="+mn-cs"/>
                        </a:rPr>
                        <a:t>Storms</a:t>
                      </a:r>
                    </a:p>
                    <a:p>
                      <a:pPr>
                        <a:lnSpc>
                          <a:spcPct val="107000"/>
                        </a:lnSpc>
                        <a:spcAft>
                          <a:spcPts val="0"/>
                        </a:spcAft>
                      </a:pPr>
                      <a:r>
                        <a:rPr lang="en-GB" sz="2000" kern="1200" dirty="0" smtClean="0">
                          <a:solidFill>
                            <a:schemeClr val="dk1"/>
                          </a:solidFill>
                          <a:effectLst/>
                          <a:latin typeface="+mn-lt"/>
                          <a:ea typeface="+mn-ea"/>
                          <a:cs typeface="+mn-cs"/>
                        </a:rPr>
                        <a:t>Flooding</a:t>
                      </a:r>
                      <a:endParaRPr lang="en-GB" sz="2000" kern="1200" dirty="0">
                        <a:solidFill>
                          <a:schemeClr val="dk1"/>
                        </a:solidFill>
                        <a:effectLst/>
                        <a:latin typeface="+mn-lt"/>
                        <a:ea typeface="+mn-ea"/>
                        <a:cs typeface="+mn-cs"/>
                      </a:endParaRPr>
                    </a:p>
                  </a:txBody>
                  <a:tcPr marL="68580" marR="68580" marT="0" marB="0"/>
                </a:tc>
              </a:tr>
              <a:tr h="717645">
                <a:tc>
                  <a:txBody>
                    <a:bodyPr/>
                    <a:lstStyle/>
                    <a:p>
                      <a:pPr>
                        <a:lnSpc>
                          <a:spcPct val="107000"/>
                        </a:lnSpc>
                        <a:spcAft>
                          <a:spcPts val="0"/>
                        </a:spcAft>
                      </a:pPr>
                      <a:r>
                        <a:rPr lang="en-GB" sz="2000" b="1" dirty="0" smtClean="0">
                          <a:effectLst/>
                        </a:rPr>
                        <a:t>2007</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smtClean="0">
                          <a:effectLst/>
                        </a:rPr>
                        <a:t>Flooding</a:t>
                      </a:r>
                    </a:p>
                    <a:p>
                      <a:pPr>
                        <a:lnSpc>
                          <a:spcPct val="107000"/>
                        </a:lnSpc>
                        <a:spcAft>
                          <a:spcPts val="0"/>
                        </a:spcAft>
                      </a:pPr>
                      <a:r>
                        <a:rPr lang="en-GB" sz="2000" dirty="0" err="1" smtClean="0">
                          <a:effectLst/>
                        </a:rPr>
                        <a:t>Heatwave</a:t>
                      </a:r>
                      <a:r>
                        <a:rPr lang="en-GB" sz="2000" dirty="0">
                          <a:effectLst/>
                        </a:rPr>
                        <a:t> </a:t>
                      </a:r>
                      <a:endParaRPr lang="en-GB" sz="20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b="1" dirty="0" smtClean="0">
                          <a:effectLst/>
                          <a:latin typeface="Calibri"/>
                          <a:ea typeface="Calibri"/>
                          <a:cs typeface="Times New Roman"/>
                        </a:rPr>
                        <a:t>2014</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kern="1200" dirty="0" smtClean="0">
                          <a:solidFill>
                            <a:schemeClr val="dk1"/>
                          </a:solidFill>
                          <a:effectLst/>
                          <a:latin typeface="+mn-lt"/>
                          <a:ea typeface="+mn-ea"/>
                          <a:cs typeface="+mn-cs"/>
                        </a:rPr>
                        <a:t>Storms</a:t>
                      </a:r>
                    </a:p>
                    <a:p>
                      <a:pPr>
                        <a:lnSpc>
                          <a:spcPct val="107000"/>
                        </a:lnSpc>
                        <a:spcAft>
                          <a:spcPts val="0"/>
                        </a:spcAft>
                      </a:pPr>
                      <a:r>
                        <a:rPr lang="en-GB" sz="2000" kern="1200" dirty="0" smtClean="0">
                          <a:solidFill>
                            <a:schemeClr val="dk1"/>
                          </a:solidFill>
                          <a:effectLst/>
                          <a:latin typeface="+mn-lt"/>
                          <a:ea typeface="+mn-ea"/>
                          <a:cs typeface="+mn-cs"/>
                        </a:rPr>
                        <a:t>Flooding</a:t>
                      </a:r>
                      <a:endParaRPr lang="en-GB" sz="2000" kern="1200" dirty="0">
                        <a:solidFill>
                          <a:schemeClr val="dk1"/>
                        </a:solidFill>
                        <a:effectLst/>
                        <a:latin typeface="+mn-lt"/>
                        <a:ea typeface="+mn-ea"/>
                        <a:cs typeface="+mn-cs"/>
                      </a:endParaRPr>
                    </a:p>
                  </a:txBody>
                  <a:tcPr marL="68580" marR="68580" marT="0" marB="0"/>
                </a:tc>
              </a:tr>
              <a:tr h="701665">
                <a:tc>
                  <a:txBody>
                    <a:bodyPr/>
                    <a:lstStyle/>
                    <a:p>
                      <a:pPr>
                        <a:lnSpc>
                          <a:spcPct val="107000"/>
                        </a:lnSpc>
                        <a:spcAft>
                          <a:spcPts val="0"/>
                        </a:spcAft>
                      </a:pPr>
                      <a:r>
                        <a:rPr lang="en-GB" sz="2000" b="1" dirty="0" smtClean="0">
                          <a:effectLst/>
                        </a:rPr>
                        <a:t>2008</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dirty="0" smtClean="0">
                          <a:effectLst/>
                        </a:rPr>
                        <a:t>Flooding</a:t>
                      </a:r>
                    </a:p>
                    <a:p>
                      <a:pPr>
                        <a:lnSpc>
                          <a:spcPct val="107000"/>
                        </a:lnSpc>
                        <a:spcAft>
                          <a:spcPts val="0"/>
                        </a:spcAft>
                      </a:pPr>
                      <a:r>
                        <a:rPr lang="en-GB" sz="2000" kern="1200" dirty="0" smtClean="0">
                          <a:solidFill>
                            <a:schemeClr val="dk1"/>
                          </a:solidFill>
                          <a:effectLst/>
                          <a:latin typeface="+mn-lt"/>
                          <a:ea typeface="+mn-ea"/>
                          <a:cs typeface="+mn-cs"/>
                        </a:rPr>
                        <a:t>Snow and ice</a:t>
                      </a:r>
                      <a:endParaRPr lang="en-GB" sz="2000" kern="1200" dirty="0">
                        <a:solidFill>
                          <a:schemeClr val="dk1"/>
                        </a:solidFill>
                        <a:effectLst/>
                        <a:latin typeface="+mn-lt"/>
                        <a:ea typeface="+mn-ea"/>
                        <a:cs typeface="+mn-cs"/>
                      </a:endParaRPr>
                    </a:p>
                  </a:txBody>
                  <a:tcPr marL="68580" marR="68580" marT="0" marB="0"/>
                </a:tc>
                <a:tc>
                  <a:txBody>
                    <a:bodyPr/>
                    <a:lstStyle/>
                    <a:p>
                      <a:pPr>
                        <a:lnSpc>
                          <a:spcPct val="107000"/>
                        </a:lnSpc>
                        <a:spcAft>
                          <a:spcPts val="0"/>
                        </a:spcAft>
                      </a:pPr>
                      <a:r>
                        <a:rPr lang="en-GB" sz="2000" b="1" dirty="0" smtClean="0">
                          <a:effectLst/>
                          <a:latin typeface="Calibri"/>
                          <a:ea typeface="Calibri"/>
                          <a:cs typeface="Times New Roman"/>
                        </a:rPr>
                        <a:t>2015</a:t>
                      </a:r>
                      <a:endParaRPr lang="en-GB" sz="2000" b="1" dirty="0">
                        <a:effectLst/>
                        <a:latin typeface="Calibri"/>
                        <a:ea typeface="Calibri"/>
                        <a:cs typeface="Times New Roman"/>
                      </a:endParaRPr>
                    </a:p>
                  </a:txBody>
                  <a:tcPr marL="68580" marR="68580" marT="0" marB="0"/>
                </a:tc>
                <a:tc>
                  <a:txBody>
                    <a:bodyPr/>
                    <a:lstStyle/>
                    <a:p>
                      <a:pPr>
                        <a:lnSpc>
                          <a:spcPct val="107000"/>
                        </a:lnSpc>
                        <a:spcAft>
                          <a:spcPts val="0"/>
                        </a:spcAft>
                      </a:pPr>
                      <a:r>
                        <a:rPr lang="en-GB" sz="2000" kern="1200" dirty="0" smtClean="0">
                          <a:solidFill>
                            <a:schemeClr val="dk1"/>
                          </a:solidFill>
                          <a:effectLst/>
                          <a:latin typeface="+mn-lt"/>
                          <a:ea typeface="+mn-ea"/>
                          <a:cs typeface="+mn-cs"/>
                        </a:rPr>
                        <a:t>??</a:t>
                      </a:r>
                      <a:endParaRPr lang="en-GB" sz="2000" kern="1200" dirty="0">
                        <a:solidFill>
                          <a:schemeClr val="dk1"/>
                        </a:solidFill>
                        <a:effectLst/>
                        <a:latin typeface="+mn-lt"/>
                        <a:ea typeface="+mn-ea"/>
                        <a:cs typeface="+mn-cs"/>
                      </a:endParaRPr>
                    </a:p>
                  </a:txBody>
                  <a:tcPr marL="68580" marR="68580" marT="0" marB="0"/>
                </a:tc>
              </a:tr>
            </a:tbl>
          </a:graphicData>
        </a:graphic>
      </p:graphicFrame>
      <p:sp>
        <p:nvSpPr>
          <p:cNvPr id="5" name="Content Placeholder 4"/>
          <p:cNvSpPr>
            <a:spLocks noGrp="1"/>
          </p:cNvSpPr>
          <p:nvPr>
            <p:ph idx="1"/>
          </p:nvPr>
        </p:nvSpPr>
        <p:spPr>
          <a:xfrm>
            <a:off x="539750" y="1600201"/>
            <a:ext cx="8229600" cy="4349080"/>
          </a:xfrm>
        </p:spPr>
        <p:txBody>
          <a:bodyPr/>
          <a:lstStyle/>
          <a:p>
            <a:pPr marL="0" indent="0">
              <a:buNone/>
            </a:pPr>
            <a:r>
              <a:rPr lang="en-GB" sz="1200" dirty="0" smtClean="0"/>
              <a:t>TCPA table</a:t>
            </a:r>
            <a:endParaRPr lang="en-GB" sz="1200" dirty="0"/>
          </a:p>
        </p:txBody>
      </p:sp>
    </p:spTree>
    <p:extLst>
      <p:ext uri="{BB962C8B-B14F-4D97-AF65-F5344CB8AC3E}">
        <p14:creationId xmlns:p14="http://schemas.microsoft.com/office/powerpoint/2010/main" val="348000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effectLst/>
              </a:rPr>
              <a:t>2007 floods</a:t>
            </a:r>
            <a:endParaRPr lang="en-GB" dirty="0">
              <a:effectLst/>
            </a:endParaRPr>
          </a:p>
        </p:txBody>
      </p:sp>
      <p:sp>
        <p:nvSpPr>
          <p:cNvPr id="3" name="Content Placeholder 2"/>
          <p:cNvSpPr>
            <a:spLocks noGrp="1"/>
          </p:cNvSpPr>
          <p:nvPr>
            <p:ph idx="1"/>
          </p:nvPr>
        </p:nvSpPr>
        <p:spPr/>
        <p:txBody>
          <a:bodyPr/>
          <a:lstStyle/>
          <a:p>
            <a:r>
              <a:rPr lang="en-GB" b="1" dirty="0"/>
              <a:t>13 deaths</a:t>
            </a:r>
          </a:p>
          <a:p>
            <a:r>
              <a:rPr lang="en-GB" b="1" dirty="0" smtClean="0"/>
              <a:t>7,000 </a:t>
            </a:r>
            <a:r>
              <a:rPr lang="en-GB" b="1" dirty="0"/>
              <a:t>rescued by emergency services</a:t>
            </a:r>
          </a:p>
          <a:p>
            <a:r>
              <a:rPr lang="en-GB" b="1" dirty="0"/>
              <a:t>55,000 properties flooded</a:t>
            </a:r>
          </a:p>
          <a:p>
            <a:r>
              <a:rPr lang="en-GB" b="1" dirty="0"/>
              <a:t>Half a million people without mains water or electricity</a:t>
            </a:r>
          </a:p>
          <a:p>
            <a:r>
              <a:rPr lang="en-GB" b="1" dirty="0"/>
              <a:t>£3.2 </a:t>
            </a:r>
            <a:r>
              <a:rPr lang="en-GB" b="1" dirty="0" err="1"/>
              <a:t>bn</a:t>
            </a:r>
            <a:r>
              <a:rPr lang="en-GB" b="1" dirty="0"/>
              <a:t> cost to the economy</a:t>
            </a:r>
          </a:p>
          <a:p>
            <a:endParaRPr lang="en-GB" dirty="0"/>
          </a:p>
        </p:txBody>
      </p:sp>
    </p:spTree>
    <p:extLst>
      <p:ext uri="{BB962C8B-B14F-4D97-AF65-F5344CB8AC3E}">
        <p14:creationId xmlns:p14="http://schemas.microsoft.com/office/powerpoint/2010/main" val="421148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BedzedUK credit telex4 at flickr"/>
          <p:cNvPicPr>
            <a:picLocks noChangeAspect="1" noChangeArrowheads="1"/>
          </p:cNvPicPr>
          <p:nvPr/>
        </p:nvPicPr>
        <p:blipFill>
          <a:blip r:embed="rId3" cstate="print"/>
          <a:srcRect/>
          <a:stretch>
            <a:fillRect/>
          </a:stretch>
        </p:blipFill>
        <p:spPr bwMode="auto">
          <a:xfrm>
            <a:off x="0" y="0"/>
            <a:ext cx="9756531" cy="7034213"/>
          </a:xfrm>
          <a:prstGeom prst="rect">
            <a:avLst/>
          </a:prstGeom>
          <a:noFill/>
          <a:ln w="9525">
            <a:noFill/>
            <a:miter lim="800000"/>
            <a:headEnd/>
            <a:tailEnd/>
          </a:ln>
        </p:spPr>
      </p:pic>
      <p:sp>
        <p:nvSpPr>
          <p:cNvPr id="17" name="Title 16"/>
          <p:cNvSpPr>
            <a:spLocks noGrp="1"/>
          </p:cNvSpPr>
          <p:nvPr>
            <p:ph type="title" idx="4294967295"/>
          </p:nvPr>
        </p:nvSpPr>
        <p:spPr>
          <a:xfrm>
            <a:off x="0" y="0"/>
            <a:ext cx="9756576" cy="2278063"/>
          </a:xfrm>
          <a:solidFill>
            <a:schemeClr val="bg1">
              <a:alpha val="76000"/>
            </a:schemeClr>
          </a:solidFill>
        </p:spPr>
        <p:txBody>
          <a:bodyPr lIns="360000" tIns="360000" rIns="360000" bIns="360000"/>
          <a:lstStyle/>
          <a:p>
            <a:pPr algn="ctr" eaLnBrk="1" hangingPunct="1">
              <a:defRPr/>
            </a:pPr>
            <a:r>
              <a:rPr lang="en-GB" dirty="0" smtClean="0">
                <a:effectLst/>
                <a:cs typeface="Arial" charset="0"/>
              </a:rPr>
              <a:t>How can planning adapt to and mitigate against climate change?</a:t>
            </a:r>
          </a:p>
        </p:txBody>
      </p:sp>
      <p:sp>
        <p:nvSpPr>
          <p:cNvPr id="11268" name="Text Box 13"/>
          <p:cNvSpPr txBox="1">
            <a:spLocks noChangeArrowheads="1"/>
          </p:cNvSpPr>
          <p:nvPr/>
        </p:nvSpPr>
        <p:spPr bwMode="auto">
          <a:xfrm>
            <a:off x="52754" y="6437313"/>
            <a:ext cx="3056792" cy="304800"/>
          </a:xfrm>
          <a:prstGeom prst="rect">
            <a:avLst/>
          </a:prstGeom>
          <a:solidFill>
            <a:schemeClr val="bg1">
              <a:alpha val="0"/>
            </a:schemeClr>
          </a:solidFill>
          <a:ln w="9525" algn="ctr">
            <a:noFill/>
            <a:miter lim="800000"/>
            <a:headEnd/>
            <a:tailEnd/>
          </a:ln>
          <a:effectLst/>
        </p:spPr>
        <p:txBody>
          <a:bodyPr>
            <a:spAutoFit/>
          </a:bodyPr>
          <a:lstStyle/>
          <a:p>
            <a:pPr>
              <a:spcBef>
                <a:spcPct val="50000"/>
              </a:spcBef>
            </a:pPr>
            <a:r>
              <a:rPr lang="en-GB" sz="1400">
                <a:solidFill>
                  <a:schemeClr val="bg1"/>
                </a:solidFill>
              </a:rPr>
              <a:t>Photo credit: telex4</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LG Group 2">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G Group 2">
  <a:themeElements>
    <a:clrScheme name="1_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LG Group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6630</TotalTime>
  <Words>8149</Words>
  <Application>Microsoft Office PowerPoint</Application>
  <PresentationFormat>On-screen Show (4:3)</PresentationFormat>
  <Paragraphs>688</Paragraphs>
  <Slides>54</Slides>
  <Notes>51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54</vt:i4>
      </vt:variant>
    </vt:vector>
  </HeadingPairs>
  <TitlesOfParts>
    <vt:vector size="62" baseType="lpstr">
      <vt:lpstr>ＭＳ Ｐゴシック</vt:lpstr>
      <vt:lpstr>Arial</vt:lpstr>
      <vt:lpstr>Calibri</vt:lpstr>
      <vt:lpstr>Courier New</vt:lpstr>
      <vt:lpstr>Frutiger 45 Light</vt:lpstr>
      <vt:lpstr>Times New Roman</vt:lpstr>
      <vt:lpstr>LG Group 2</vt:lpstr>
      <vt:lpstr>1_LG Group 2</vt:lpstr>
      <vt:lpstr>“Keeping the lights on….”  How planning can help</vt:lpstr>
      <vt:lpstr>Aim of this briefing</vt:lpstr>
      <vt:lpstr>Why bother?</vt:lpstr>
      <vt:lpstr>Issues for residents?</vt:lpstr>
      <vt:lpstr>For example: rising fuel costs</vt:lpstr>
      <vt:lpstr>THE 2°C CHALLENGE</vt:lpstr>
      <vt:lpstr>Extreme weather events in the UK</vt:lpstr>
      <vt:lpstr>2007 floods</vt:lpstr>
      <vt:lpstr>How can planning adapt to and mitigate against climate change?</vt:lpstr>
      <vt:lpstr>Financial as well as climate change incentive</vt:lpstr>
      <vt:lpstr>National policy</vt:lpstr>
      <vt:lpstr>NPPF: Sustainable energy principles</vt:lpstr>
      <vt:lpstr>PowerPoint Presentation</vt:lpstr>
      <vt:lpstr>Deliver via local plan policies</vt:lpstr>
      <vt:lpstr>Adaptation example: green roofs can:-</vt:lpstr>
      <vt:lpstr>Local Plans: Mitigating Climate Change</vt:lpstr>
      <vt:lpstr>Provide guidance to developers</vt:lpstr>
      <vt:lpstr>Housing Standards Review</vt:lpstr>
      <vt:lpstr>Building Regulations</vt:lpstr>
      <vt:lpstr>PowerPoint Presentation</vt:lpstr>
      <vt:lpstr>Sustainable Urban Drainage Schemes (SUDs)</vt:lpstr>
      <vt:lpstr>So for an LPA</vt:lpstr>
      <vt:lpstr>PowerPoint Presentation</vt:lpstr>
      <vt:lpstr>Renewable Energy</vt:lpstr>
      <vt:lpstr>PowerPoint Presentation</vt:lpstr>
      <vt:lpstr>What does renewable energy offer?</vt:lpstr>
      <vt:lpstr>What are Renewable / Low Carbon energy technologies?</vt:lpstr>
      <vt:lpstr>Two scales of energy projects</vt:lpstr>
      <vt:lpstr>Types of renewable energy: Commercial or Community Scale: anaerobic digestion</vt:lpstr>
      <vt:lpstr>wind</vt:lpstr>
      <vt:lpstr>Types of renewable energy: Field based solar farm</vt:lpstr>
      <vt:lpstr>Types of renewable energy: Micro-hydro </vt:lpstr>
      <vt:lpstr>Types of renewable energy: District Heating Networks</vt:lpstr>
      <vt:lpstr>Types of renewable energy   Building integrated:  Solar PV</vt:lpstr>
      <vt:lpstr>Types of renewable energy heat pumps</vt:lpstr>
      <vt:lpstr>Renewables: size matters!</vt:lpstr>
      <vt:lpstr>The cost of renewable energy is falling</vt:lpstr>
      <vt:lpstr>PowerPoint Presentation</vt:lpstr>
      <vt:lpstr>PowerPoint Presentation</vt:lpstr>
      <vt:lpstr>PowerPoint Presentation</vt:lpstr>
      <vt:lpstr>Fintry Wind Farm, (shared ownership) </vt:lpstr>
      <vt:lpstr>Lessons from Germany</vt:lpstr>
      <vt:lpstr>PowerPoint Presentation</vt:lpstr>
      <vt:lpstr>1. Wind power 2. Solar power 3. Biomass 4. Geothermal power 5. Methane gas</vt:lpstr>
      <vt:lpstr>Swindon – Local Development Orders</vt:lpstr>
      <vt:lpstr>Cornwall – renewable energy policies</vt:lpstr>
      <vt:lpstr>Renewable Energy applications</vt:lpstr>
      <vt:lpstr>Who deals with what?</vt:lpstr>
      <vt:lpstr>Renewable Energy applications – Legitimate Planning considerations? </vt:lpstr>
      <vt:lpstr>What you can do next </vt:lpstr>
      <vt:lpstr>What you can do next (cont.)</vt:lpstr>
      <vt:lpstr>PowerPoint Presentation</vt:lpstr>
      <vt:lpstr>Conclusions</vt:lpstr>
      <vt:lpstr>PAS support</vt:lpstr>
    </vt:vector>
  </TitlesOfParts>
  <Company>LG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Councillor briefing on sustainable energy planning applications</dc:title>
  <dc:creator>Planning Advisory Service</dc:creator>
  <cp:lastModifiedBy>Richard Crawley</cp:lastModifiedBy>
  <cp:revision>434</cp:revision>
  <cp:lastPrinted>2013-02-25T12:27:09Z</cp:lastPrinted>
  <dcterms:created xsi:type="dcterms:W3CDTF">2011-06-17T13:12:52Z</dcterms:created>
  <dcterms:modified xsi:type="dcterms:W3CDTF">2016-02-15T11:42:17Z</dcterms:modified>
</cp:coreProperties>
</file>