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886D-C11C-4B7C-89F3-2699357FF1A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45A8-56B2-46AC-AA83-1EFDCA512F7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2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A76D-CDCB-486F-B5A8-A6408BE2F53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6C67-BEA9-4850-A638-9578EA582FE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DDDC-BBB6-4510-A2FF-40099E24D00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9E19-40C6-4A0E-B0A4-E244D65ACC2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5CDC-8DAC-4F81-8BCD-830C64D8BB2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0767-BADA-474F-A4C4-DA681BE18FB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0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AB39-05EF-422F-9504-F85F1EBFB8C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FD8F-4171-481B-B2CB-78C75310400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64B1-8A6D-4CE2-A3BF-B2C72AFB7C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E0C6-BDE1-4EC6-8B98-7442B2EC437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2946-04DD-467B-AE71-DB460D34673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9687-CA93-4FEE-876F-ABCE4C7CCD0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3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B7A2-4093-4C28-A3A9-3905032F6B1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32E7-0F18-49BF-9D3C-96266BEED7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1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8DF1-623E-4222-A95C-98154C9EF8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230B-A566-4A71-B03A-BFDEC7F5DC2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7ADE-F3D7-4D94-AEF9-0C5E4B6E5C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6142-AE30-4428-9CAE-2734AA3B27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7FD0-5E9D-4DFF-AC14-E55A5D8F188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BAD4-5C9D-433D-B401-2AE50BC6B54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B7210-33F0-495B-83AF-850DEB12689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C136FF-8B57-4931-97C4-4E9ADAF8AB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7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orporate ppt 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2852936"/>
            <a:ext cx="9036050" cy="23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</a:rPr>
              <a:t/>
            </a:r>
            <a:br>
              <a:rPr lang="en-GB" sz="3600" b="1" dirty="0">
                <a:solidFill>
                  <a:prstClr val="black"/>
                </a:solidFill>
              </a:rPr>
            </a:br>
            <a:r>
              <a:rPr lang="en-GB" sz="3600" b="1" dirty="0">
                <a:solidFill>
                  <a:prstClr val="black"/>
                </a:solidFill>
              </a:rPr>
              <a:t/>
            </a:r>
            <a:br>
              <a:rPr lang="en-GB" sz="3600" b="1" dirty="0">
                <a:solidFill>
                  <a:prstClr val="black"/>
                </a:solidFill>
              </a:rPr>
            </a:br>
            <a:r>
              <a:rPr lang="en-GB" sz="3600" b="1" dirty="0">
                <a:solidFill>
                  <a:srgbClr val="1F497D"/>
                </a:solidFill>
              </a:rPr>
              <a:t>Planning </a:t>
            </a:r>
            <a:r>
              <a:rPr lang="en-GB" sz="3600" b="1" dirty="0">
                <a:solidFill>
                  <a:srgbClr val="1F497D"/>
                </a:solidFill>
              </a:rPr>
              <a:t>Performance </a:t>
            </a:r>
            <a:r>
              <a:rPr lang="en-GB" sz="3600" b="1" dirty="0">
                <a:solidFill>
                  <a:srgbClr val="1F497D"/>
                </a:solidFill>
              </a:rPr>
              <a:t>Agreements in Camden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1F497D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1F497D"/>
                </a:solidFill>
              </a:rPr>
              <a:t>PAS </a:t>
            </a:r>
            <a:r>
              <a:rPr lang="en-GB" sz="2800" dirty="0">
                <a:solidFill>
                  <a:srgbClr val="1F497D"/>
                </a:solidFill>
              </a:rPr>
              <a:t>Pre- Application Services </a:t>
            </a:r>
            <a:r>
              <a:rPr lang="en-GB" sz="2800" dirty="0">
                <a:solidFill>
                  <a:srgbClr val="1F497D"/>
                </a:solidFill>
              </a:rPr>
              <a:t>Workshop - 10 </a:t>
            </a:r>
            <a:r>
              <a:rPr lang="en-GB" sz="2800" dirty="0">
                <a:solidFill>
                  <a:srgbClr val="1F497D"/>
                </a:solidFill>
              </a:rPr>
              <a:t>June 2014</a:t>
            </a:r>
            <a:endParaRPr lang="en-GB" sz="2800" dirty="0">
              <a:solidFill>
                <a:srgbClr val="1F497D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1F497D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1F497D"/>
                </a:solidFill>
              </a:rPr>
              <a:t>Frances Wheat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1F497D"/>
                </a:solidFill>
              </a:rPr>
              <a:t>Head of Development Management</a:t>
            </a:r>
            <a:r>
              <a:rPr lang="en-GB" sz="3600" dirty="0">
                <a:solidFill>
                  <a:prstClr val="black"/>
                </a:solidFill>
              </a:rPr>
              <a:t/>
            </a:r>
            <a:br>
              <a:rPr lang="en-GB" sz="3600" dirty="0">
                <a:solidFill>
                  <a:prstClr val="black"/>
                </a:solidFill>
              </a:rPr>
            </a:br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5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>
                <a:solidFill>
                  <a:srgbClr val="1F497D"/>
                </a:solidFill>
              </a:rPr>
              <a:t>Success so far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5289" y="981075"/>
            <a:ext cx="8280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dirty="0">
                <a:solidFill>
                  <a:srgbClr val="1F497D"/>
                </a:solidFill>
              </a:rPr>
              <a:t>Steady increase in use of PPA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2010: 4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2011: 5 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2012: 12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2013: </a:t>
            </a:r>
            <a:r>
              <a:rPr lang="en-GB" dirty="0">
                <a:solidFill>
                  <a:srgbClr val="1F497D"/>
                </a:solidFill>
              </a:rPr>
              <a:t>18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dirty="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dirty="0">
                <a:solidFill>
                  <a:srgbClr val="1F497D"/>
                </a:solidFill>
              </a:rPr>
              <a:t>Some examples :</a:t>
            </a:r>
            <a:endParaRPr lang="en-GB" dirty="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Kings Cross Central </a:t>
            </a:r>
            <a:r>
              <a:rPr lang="en-GB" dirty="0" err="1">
                <a:solidFill>
                  <a:srgbClr val="1F497D"/>
                </a:solidFill>
              </a:rPr>
              <a:t>masterplan</a:t>
            </a:r>
            <a:r>
              <a:rPr lang="en-GB" dirty="0">
                <a:solidFill>
                  <a:srgbClr val="1F497D"/>
                </a:solidFill>
              </a:rPr>
              <a:t> </a:t>
            </a:r>
            <a:r>
              <a:rPr lang="en-GB" dirty="0">
                <a:solidFill>
                  <a:srgbClr val="1F497D"/>
                </a:solidFill>
              </a:rPr>
              <a:t>site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Housing Service’s Community Investment Programme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Francis </a:t>
            </a:r>
            <a:r>
              <a:rPr lang="en-GB" dirty="0">
                <a:solidFill>
                  <a:srgbClr val="1F497D"/>
                </a:solidFill>
              </a:rPr>
              <a:t>Crick Centre (UKCRMI) - Kings Cross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Hawley Wharf - Camden Town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West </a:t>
            </a:r>
            <a:r>
              <a:rPr lang="en-GB" dirty="0">
                <a:solidFill>
                  <a:srgbClr val="1F497D"/>
                </a:solidFill>
              </a:rPr>
              <a:t>End Lane development - West Hampstead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Kings College London Campus – Finchley </a:t>
            </a:r>
            <a:r>
              <a:rPr lang="en-GB" dirty="0">
                <a:solidFill>
                  <a:srgbClr val="1F497D"/>
                </a:solidFill>
              </a:rPr>
              <a:t>Road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North East Quadrant – Regents Estate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79 Camden Rd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>
                <a:solidFill>
                  <a:srgbClr val="1F497D"/>
                </a:solidFill>
              </a:rPr>
              <a:t>SAATCHI site - </a:t>
            </a:r>
            <a:r>
              <a:rPr lang="en-GB" dirty="0" err="1">
                <a:solidFill>
                  <a:srgbClr val="1F497D"/>
                </a:solidFill>
              </a:rPr>
              <a:t>F</a:t>
            </a:r>
            <a:r>
              <a:rPr lang="en-GB" dirty="0" err="1">
                <a:solidFill>
                  <a:srgbClr val="1F497D"/>
                </a:solidFill>
              </a:rPr>
              <a:t>itzrovia</a:t>
            </a:r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8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188915"/>
            <a:ext cx="8785225" cy="503237"/>
          </a:xfrm>
          <a:ln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en-US" sz="3100" b="1" smtClean="0"/>
              <a:t>Development Zones</a:t>
            </a:r>
            <a:r>
              <a:rPr lang="en-GB" altLang="en-US" sz="3200" b="1" smtClean="0"/>
              <a:t> 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18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4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191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>
                <a:solidFill>
                  <a:srgbClr val="1F497D"/>
                </a:solidFill>
              </a:rPr>
              <a:t>Case Study: Hawley Wharf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95289" y="1268415"/>
            <a:ext cx="8280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>
                <a:solidFill>
                  <a:srgbClr val="1F497D"/>
                </a:solidFill>
              </a:rPr>
              <a:t>Mixed use scheme comprising 180 flats, school, commercial and town centre uses. EIA development and referable to the GLA. 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>
                <a:solidFill>
                  <a:srgbClr val="1F497D"/>
                </a:solidFill>
              </a:rPr>
              <a:t>This was a re-submission after a committee overturn 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b="1" u="sng">
                <a:solidFill>
                  <a:srgbClr val="1F497D"/>
                </a:solidFill>
              </a:rPr>
              <a:t>Screening:</a:t>
            </a:r>
            <a:r>
              <a:rPr lang="en-GB" sz="2200">
                <a:solidFill>
                  <a:srgbClr val="1F497D"/>
                </a:solidFill>
              </a:rPr>
              <a:t> PPA was necessary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b="1" u="sng">
                <a:solidFill>
                  <a:srgbClr val="1F497D"/>
                </a:solidFill>
              </a:rPr>
              <a:t>Scoping:</a:t>
            </a:r>
            <a:r>
              <a:rPr lang="en-GB" sz="2200">
                <a:solidFill>
                  <a:srgbClr val="1F497D"/>
                </a:solidFill>
              </a:rPr>
              <a:t> Timetable of meetings agreed - including 2 x Member Briefings, a Development Management Forum for local community.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>
                <a:solidFill>
                  <a:srgbClr val="1F497D"/>
                </a:solidFill>
              </a:rPr>
              <a:t>Vision and objectives, key stakeholders, policy position, procedural arrangements and committee date all agreed. 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b="1" u="sng">
                <a:solidFill>
                  <a:srgbClr val="1F497D"/>
                </a:solidFill>
              </a:rPr>
              <a:t>Implementation</a:t>
            </a:r>
            <a:r>
              <a:rPr lang="en-GB" sz="2200" b="1">
                <a:solidFill>
                  <a:srgbClr val="1F497D"/>
                </a:solidFill>
              </a:rPr>
              <a:t>: </a:t>
            </a:r>
            <a:r>
              <a:rPr lang="en-GB" sz="2200">
                <a:solidFill>
                  <a:srgbClr val="1F497D"/>
                </a:solidFill>
              </a:rPr>
              <a:t>First of 25 agreed meetings held in May 2012, with application presented at agreed Committee in November.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b="1" u="sng">
                <a:solidFill>
                  <a:srgbClr val="1F497D"/>
                </a:solidFill>
              </a:rPr>
              <a:t>Key benefits: </a:t>
            </a:r>
            <a:r>
              <a:rPr lang="en-GB" sz="2200">
                <a:solidFill>
                  <a:srgbClr val="1F497D"/>
                </a:solidFill>
              </a:rPr>
              <a:t>Community engagement resulted in only 30 objections (previously 170), Member involvement allowed more certainty and understanding of a very complex proposal.</a:t>
            </a: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>
                <a:solidFill>
                  <a:srgbClr val="1F497D"/>
                </a:solidFill>
              </a:rPr>
              <a:t>Decision was to unanimously approve</a:t>
            </a:r>
            <a:endParaRPr lang="en-GB" sz="2200" b="1" u="sng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2200" b="1" u="sng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220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220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220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5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50826" y="980728"/>
            <a:ext cx="88931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1F497D"/>
                </a:solidFill>
              </a:rPr>
              <a:t>So for Camden a PPA is not just about removing the time constraints…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95288" y="2492896"/>
            <a:ext cx="8256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2400" u="sng" dirty="0">
                <a:solidFill>
                  <a:srgbClr val="1F497D"/>
                </a:solidFill>
              </a:rPr>
              <a:t>a </a:t>
            </a:r>
            <a:r>
              <a:rPr lang="en-GB" sz="2400" u="sng" dirty="0">
                <a:solidFill>
                  <a:srgbClr val="1F497D"/>
                </a:solidFill>
              </a:rPr>
              <a:t>PPA will: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limit bureaucratic approach</a:t>
            </a:r>
            <a:endParaRPr lang="en-GB" sz="2400" dirty="0">
              <a:solidFill>
                <a:srgbClr val="1F497D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promote </a:t>
            </a:r>
            <a:r>
              <a:rPr lang="en-GB" sz="2400" dirty="0">
                <a:solidFill>
                  <a:srgbClr val="1F497D"/>
                </a:solidFill>
              </a:rPr>
              <a:t>shared objectives , </a:t>
            </a:r>
            <a:r>
              <a:rPr lang="en-GB" sz="2400" dirty="0">
                <a:solidFill>
                  <a:srgbClr val="1F497D"/>
                </a:solidFill>
              </a:rPr>
              <a:t>visions, </a:t>
            </a:r>
            <a:r>
              <a:rPr lang="en-GB" sz="2400" dirty="0">
                <a:solidFill>
                  <a:srgbClr val="1F497D"/>
                </a:solidFill>
              </a:rPr>
              <a:t>goals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allows </a:t>
            </a:r>
            <a:r>
              <a:rPr lang="en-GB" sz="2400" dirty="0">
                <a:solidFill>
                  <a:srgbClr val="1F497D"/>
                </a:solidFill>
              </a:rPr>
              <a:t>flexibility </a:t>
            </a:r>
            <a:endParaRPr lang="en-GB" sz="2400" dirty="0">
              <a:solidFill>
                <a:srgbClr val="1F497D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build </a:t>
            </a:r>
            <a:r>
              <a:rPr lang="en-GB" sz="2400" dirty="0">
                <a:solidFill>
                  <a:srgbClr val="1F497D"/>
                </a:solidFill>
              </a:rPr>
              <a:t>trust and strong partnerships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give </a:t>
            </a:r>
            <a:r>
              <a:rPr lang="en-GB" sz="2400" dirty="0">
                <a:solidFill>
                  <a:srgbClr val="1F497D"/>
                </a:solidFill>
              </a:rPr>
              <a:t>genuine voice to local communities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establish transparency and more certainty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result </a:t>
            </a:r>
            <a:r>
              <a:rPr lang="en-GB" sz="2400" dirty="0">
                <a:solidFill>
                  <a:srgbClr val="1F497D"/>
                </a:solidFill>
              </a:rPr>
              <a:t>in </a:t>
            </a:r>
            <a:r>
              <a:rPr lang="en-GB" sz="2400" dirty="0">
                <a:solidFill>
                  <a:srgbClr val="1F497D"/>
                </a:solidFill>
              </a:rPr>
              <a:t>well </a:t>
            </a:r>
            <a:r>
              <a:rPr lang="en-GB" sz="2400" dirty="0">
                <a:solidFill>
                  <a:srgbClr val="1F497D"/>
                </a:solidFill>
              </a:rPr>
              <a:t>informed and robust </a:t>
            </a:r>
            <a:r>
              <a:rPr lang="en-GB" sz="2400" dirty="0">
                <a:solidFill>
                  <a:srgbClr val="1F497D"/>
                </a:solidFill>
              </a:rPr>
              <a:t>decision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Ensures staff resource is available for discretionary service</a:t>
            </a:r>
            <a:endParaRPr lang="en-GB" sz="2400" dirty="0">
              <a:solidFill>
                <a:srgbClr val="1F497D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GB" sz="2800" dirty="0">
              <a:solidFill>
                <a:srgbClr val="1F497D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GB" sz="2800" dirty="0">
              <a:solidFill>
                <a:srgbClr val="1F497D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GB" sz="2800" dirty="0">
              <a:solidFill>
                <a:srgbClr val="1F497D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2800" dirty="0">
              <a:solidFill>
                <a:srgbClr val="1F497D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GB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50825" y="1557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>
                <a:solidFill>
                  <a:srgbClr val="1F497D"/>
                </a:solidFill>
              </a:rPr>
              <a:t>Structure of presentation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5288" y="2852738"/>
            <a:ext cx="82565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Why Camden encourages PPAs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When we encourage PPAs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Camden’s service offer</a:t>
            </a: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Success so far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Examples</a:t>
            </a: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How Camden benefits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GB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9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-107949" y="836613"/>
            <a:ext cx="9072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>
                <a:solidFill>
                  <a:srgbClr val="1F497D"/>
                </a:solidFill>
              </a:rPr>
              <a:t>Why Camden encourages PPAs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95288" y="1989138"/>
            <a:ext cx="83534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2800" u="sng" dirty="0">
                <a:solidFill>
                  <a:srgbClr val="1F497D"/>
                </a:solidFill>
              </a:rPr>
              <a:t>1: </a:t>
            </a:r>
            <a:r>
              <a:rPr lang="en-GB" sz="2800" u="sng" dirty="0">
                <a:solidFill>
                  <a:srgbClr val="1F497D"/>
                </a:solidFill>
              </a:rPr>
              <a:t>Improves </a:t>
            </a:r>
            <a:r>
              <a:rPr lang="en-GB" sz="2800" u="sng" dirty="0">
                <a:solidFill>
                  <a:srgbClr val="1F497D"/>
                </a:solidFill>
              </a:rPr>
              <a:t>quality of </a:t>
            </a:r>
            <a:r>
              <a:rPr lang="en-GB" sz="2800" u="sng" dirty="0">
                <a:solidFill>
                  <a:srgbClr val="1F497D"/>
                </a:solidFill>
              </a:rPr>
              <a:t>planning process</a:t>
            </a: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Shared vision and policy objectives </a:t>
            </a:r>
            <a:r>
              <a:rPr lang="en-GB" sz="2800" dirty="0">
                <a:solidFill>
                  <a:srgbClr val="1F497D"/>
                </a:solidFill>
              </a:rPr>
              <a:t>identified</a:t>
            </a: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Effective stakeholder involvement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Collaborative working </a:t>
            </a:r>
            <a:r>
              <a:rPr lang="en-GB" sz="2800" dirty="0">
                <a:solidFill>
                  <a:srgbClr val="1F497D"/>
                </a:solidFill>
              </a:rPr>
              <a:t>				</a:t>
            </a: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Fosters strong and productive </a:t>
            </a:r>
            <a:endParaRPr lang="en-GB" sz="2800" dirty="0">
              <a:solidFill>
                <a:srgbClr val="1F497D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solidFill>
                  <a:srgbClr val="1F497D"/>
                </a:solidFill>
              </a:rPr>
              <a:t>    partnerships </a:t>
            </a: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An improved customer service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Better value in long term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Removal of 13/16-week time constraint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GB" sz="2800" dirty="0">
              <a:solidFill>
                <a:srgbClr val="1F497D"/>
              </a:solidFill>
            </a:endParaRPr>
          </a:p>
        </p:txBody>
      </p:sp>
      <p:pic>
        <p:nvPicPr>
          <p:cNvPr id="5" name="Picture 8" descr="working_together_teamwork_puzzle_concept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92" y="3501008"/>
            <a:ext cx="332992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8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-107949" y="836613"/>
            <a:ext cx="9072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1F497D"/>
                </a:solidFill>
              </a:rPr>
              <a:t>Why </a:t>
            </a:r>
            <a:r>
              <a:rPr lang="en-GB" sz="4400" dirty="0">
                <a:solidFill>
                  <a:srgbClr val="1F497D"/>
                </a:solidFill>
              </a:rPr>
              <a:t>Camden </a:t>
            </a:r>
            <a:r>
              <a:rPr lang="en-GB" sz="4400" dirty="0">
                <a:solidFill>
                  <a:srgbClr val="1F497D"/>
                </a:solidFill>
              </a:rPr>
              <a:t>encourages PPAs</a:t>
            </a:r>
            <a:endParaRPr lang="en-GB" sz="4400" dirty="0">
              <a:solidFill>
                <a:srgbClr val="1F497D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1989138"/>
            <a:ext cx="82565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2800" u="sng" dirty="0">
                <a:solidFill>
                  <a:srgbClr val="1F497D"/>
                </a:solidFill>
              </a:rPr>
              <a:t>2: </a:t>
            </a:r>
            <a:r>
              <a:rPr lang="en-GB" sz="2400" u="sng" dirty="0">
                <a:solidFill>
                  <a:srgbClr val="1F497D"/>
                </a:solidFill>
              </a:rPr>
              <a:t>Facilitates well </a:t>
            </a:r>
            <a:r>
              <a:rPr lang="en-GB" sz="2400" u="sng" dirty="0">
                <a:solidFill>
                  <a:srgbClr val="1F497D"/>
                </a:solidFill>
              </a:rPr>
              <a:t>informed, robust decision making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Effective </a:t>
            </a:r>
            <a:r>
              <a:rPr lang="en-GB" sz="2400" dirty="0">
                <a:solidFill>
                  <a:srgbClr val="1F497D"/>
                </a:solidFill>
              </a:rPr>
              <a:t>transparent </a:t>
            </a:r>
            <a:r>
              <a:rPr lang="en-GB" sz="2400" dirty="0">
                <a:solidFill>
                  <a:srgbClr val="1F497D"/>
                </a:solidFill>
              </a:rPr>
              <a:t>community engagement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Community empowerment and ownership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Building trust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Less objection, more </a:t>
            </a:r>
            <a:r>
              <a:rPr lang="en-GB" sz="2400" dirty="0">
                <a:solidFill>
                  <a:srgbClr val="1F497D"/>
                </a:solidFill>
              </a:rPr>
              <a:t>support				</a:t>
            </a:r>
            <a:endParaRPr lang="en-GB" sz="24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Certainty through Member involvement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Avoidance of refusal and lengthy appeals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1F497D"/>
                </a:solidFill>
              </a:rPr>
              <a:t>More sustainable and higher quality developments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24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GB" sz="2800" dirty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31358"/>
            <a:ext cx="2376264" cy="25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-107949" y="1196754"/>
            <a:ext cx="9072563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1F497D"/>
                </a:solidFill>
              </a:rPr>
              <a:t>Why </a:t>
            </a:r>
            <a:r>
              <a:rPr lang="en-GB" sz="4400" dirty="0">
                <a:solidFill>
                  <a:srgbClr val="1F497D"/>
                </a:solidFill>
              </a:rPr>
              <a:t>Camden </a:t>
            </a:r>
            <a:r>
              <a:rPr lang="en-GB" sz="4400" dirty="0">
                <a:solidFill>
                  <a:srgbClr val="1F497D"/>
                </a:solidFill>
              </a:rPr>
              <a:t>encourages PPAs</a:t>
            </a:r>
            <a:endParaRPr lang="en-GB" sz="4400" dirty="0">
              <a:solidFill>
                <a:srgbClr val="1F497D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2420888"/>
            <a:ext cx="8256587" cy="38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2800" u="sng" dirty="0">
                <a:solidFill>
                  <a:srgbClr val="1F497D"/>
                </a:solidFill>
              </a:rPr>
              <a:t>3</a:t>
            </a:r>
            <a:r>
              <a:rPr lang="en-GB" sz="2800" u="sng" dirty="0">
                <a:solidFill>
                  <a:srgbClr val="1F497D"/>
                </a:solidFill>
              </a:rPr>
              <a:t>: Facilitates workload planning</a:t>
            </a:r>
            <a:endParaRPr lang="en-GB" sz="2800" u="sng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Core and ‘flexible </a:t>
            </a:r>
            <a:r>
              <a:rPr lang="en-GB" sz="2800" dirty="0" err="1">
                <a:solidFill>
                  <a:srgbClr val="1F497D"/>
                </a:solidFill>
              </a:rPr>
              <a:t>workpool</a:t>
            </a:r>
            <a:r>
              <a:rPr lang="en-GB" sz="2800" dirty="0">
                <a:solidFill>
                  <a:srgbClr val="1F497D"/>
                </a:solidFill>
              </a:rPr>
              <a:t>’ model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Discretionary pre-application advice paid for by those who benefit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Service can respond to development pressures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800" dirty="0">
                <a:solidFill>
                  <a:srgbClr val="1F497D"/>
                </a:solidFill>
              </a:rPr>
              <a:t>Fixed </a:t>
            </a:r>
            <a:r>
              <a:rPr lang="en-GB" sz="2800" dirty="0">
                <a:solidFill>
                  <a:srgbClr val="1F497D"/>
                </a:solidFill>
              </a:rPr>
              <a:t>term </a:t>
            </a:r>
            <a:r>
              <a:rPr lang="en-GB" sz="2800" dirty="0">
                <a:solidFill>
                  <a:srgbClr val="1F497D"/>
                </a:solidFill>
              </a:rPr>
              <a:t>contracts for additional staff</a:t>
            </a: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GB" sz="2800" dirty="0">
              <a:solidFill>
                <a:srgbClr val="1F497D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GB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19100" y="1268760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1F497D"/>
                </a:solidFill>
              </a:rPr>
              <a:t>What sort of PPAs do Camden offer?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19101" y="2492896"/>
            <a:ext cx="85455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3600" dirty="0">
                <a:solidFill>
                  <a:srgbClr val="1F497D"/>
                </a:solidFill>
              </a:rPr>
              <a:t>Pre-application</a:t>
            </a: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3600" dirty="0">
                <a:solidFill>
                  <a:srgbClr val="1F497D"/>
                </a:solidFill>
              </a:rPr>
              <a:t>A</a:t>
            </a:r>
            <a:r>
              <a:rPr lang="en-GB" sz="3600" dirty="0">
                <a:solidFill>
                  <a:srgbClr val="1F497D"/>
                </a:solidFill>
              </a:rPr>
              <a:t>pplication stage</a:t>
            </a: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3600" dirty="0">
                <a:solidFill>
                  <a:srgbClr val="1F497D"/>
                </a:solidFill>
              </a:rPr>
              <a:t>Post decision</a:t>
            </a:r>
            <a:endParaRPr lang="en-GB" sz="3600" dirty="0">
              <a:solidFill>
                <a:srgbClr val="1F497D"/>
              </a:solidFill>
            </a:endParaRP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3600" dirty="0">
                <a:solidFill>
                  <a:srgbClr val="1F497D"/>
                </a:solidFill>
              </a:rPr>
              <a:t>Significant clients who submit a number of applications and enquiries each year</a:t>
            </a:r>
            <a:endParaRPr lang="en-GB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3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19100" y="1268760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1F497D"/>
                </a:solidFill>
              </a:rPr>
              <a:t>When do we encourage a PPA</a:t>
            </a:r>
            <a:r>
              <a:rPr lang="en-GB" sz="4400" dirty="0">
                <a:solidFill>
                  <a:prstClr val="black"/>
                </a:solidFill>
              </a:rPr>
              <a:t> 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19101" y="2492896"/>
            <a:ext cx="85455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2200" b="1" dirty="0">
                <a:solidFill>
                  <a:srgbClr val="1F497D"/>
                </a:solidFill>
              </a:rPr>
              <a:t>planning </a:t>
            </a:r>
            <a:r>
              <a:rPr lang="en-GB" sz="2200" b="1" dirty="0">
                <a:solidFill>
                  <a:srgbClr val="1F497D"/>
                </a:solidFill>
              </a:rPr>
              <a:t>proposals that</a:t>
            </a:r>
            <a:r>
              <a:rPr lang="en-GB" sz="2200" b="1" dirty="0">
                <a:solidFill>
                  <a:srgbClr val="1F497D"/>
                </a:solidFill>
              </a:rPr>
              <a:t>: </a:t>
            </a: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are </a:t>
            </a:r>
            <a:r>
              <a:rPr lang="en-GB" sz="2200" dirty="0">
                <a:solidFill>
                  <a:srgbClr val="1F497D"/>
                </a:solidFill>
              </a:rPr>
              <a:t>strategic </a:t>
            </a: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require Environmental </a:t>
            </a:r>
            <a:r>
              <a:rPr lang="en-GB" sz="2200" dirty="0">
                <a:solidFill>
                  <a:srgbClr val="1F497D"/>
                </a:solidFill>
              </a:rPr>
              <a:t>Impact </a:t>
            </a:r>
            <a:r>
              <a:rPr lang="en-GB" sz="2200" dirty="0">
                <a:solidFill>
                  <a:srgbClr val="1F497D"/>
                </a:solidFill>
              </a:rPr>
              <a:t>Assessment </a:t>
            </a:r>
            <a:endParaRPr lang="en-GB" sz="2200" dirty="0">
              <a:solidFill>
                <a:srgbClr val="1F497D"/>
              </a:solidFill>
            </a:endParaRP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on larger sites that include a variety of land </a:t>
            </a:r>
            <a:r>
              <a:rPr lang="en-GB" sz="2200" dirty="0">
                <a:solidFill>
                  <a:srgbClr val="1F497D"/>
                </a:solidFill>
              </a:rPr>
              <a:t>uses</a:t>
            </a:r>
            <a:endParaRPr lang="en-GB" sz="2200" dirty="0">
              <a:solidFill>
                <a:srgbClr val="1F497D"/>
              </a:solidFill>
            </a:endParaRP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have </a:t>
            </a:r>
            <a:r>
              <a:rPr lang="en-GB" sz="2200" dirty="0">
                <a:solidFill>
                  <a:srgbClr val="1F497D"/>
                </a:solidFill>
              </a:rPr>
              <a:t>impact </a:t>
            </a:r>
            <a:r>
              <a:rPr lang="en-GB" sz="2200" dirty="0">
                <a:solidFill>
                  <a:srgbClr val="1F497D"/>
                </a:solidFill>
              </a:rPr>
              <a:t>on strategic areas of environmental </a:t>
            </a:r>
            <a:r>
              <a:rPr lang="en-GB" sz="2200" dirty="0">
                <a:solidFill>
                  <a:srgbClr val="1F497D"/>
                </a:solidFill>
              </a:rPr>
              <a:t>sensitivity</a:t>
            </a:r>
            <a:endParaRPr lang="en-GB" sz="2200" dirty="0">
              <a:solidFill>
                <a:srgbClr val="1F497D"/>
              </a:solidFill>
            </a:endParaRP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on sites </a:t>
            </a:r>
            <a:r>
              <a:rPr lang="en-GB" sz="2200" dirty="0">
                <a:solidFill>
                  <a:srgbClr val="1F497D"/>
                </a:solidFill>
              </a:rPr>
              <a:t>with many </a:t>
            </a:r>
            <a:r>
              <a:rPr lang="en-GB" sz="2200" dirty="0">
                <a:solidFill>
                  <a:srgbClr val="1F497D"/>
                </a:solidFill>
              </a:rPr>
              <a:t>constraints to be resolved </a:t>
            </a:r>
            <a:endParaRPr lang="en-GB" sz="2200" dirty="0">
              <a:solidFill>
                <a:srgbClr val="1F497D"/>
              </a:solidFill>
            </a:endParaRP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involve </a:t>
            </a:r>
            <a:r>
              <a:rPr lang="en-GB" sz="2200" dirty="0">
                <a:solidFill>
                  <a:srgbClr val="1F497D"/>
                </a:solidFill>
              </a:rPr>
              <a:t>significant non-standard planning obligations </a:t>
            </a:r>
            <a:endParaRPr lang="en-GB" sz="2200" dirty="0">
              <a:solidFill>
                <a:srgbClr val="1F497D"/>
              </a:solidFill>
            </a:endParaRP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referable </a:t>
            </a:r>
            <a:r>
              <a:rPr lang="en-GB" sz="2200" dirty="0">
                <a:solidFill>
                  <a:srgbClr val="1F497D"/>
                </a:solidFill>
              </a:rPr>
              <a:t>to </a:t>
            </a:r>
            <a:r>
              <a:rPr lang="en-GB" sz="2200" dirty="0">
                <a:solidFill>
                  <a:srgbClr val="1F497D"/>
                </a:solidFill>
              </a:rPr>
              <a:t>GLA </a:t>
            </a:r>
            <a:r>
              <a:rPr lang="en-GB" sz="2200" dirty="0">
                <a:solidFill>
                  <a:srgbClr val="1F497D"/>
                </a:solidFill>
              </a:rPr>
              <a:t>or Secretary of State;</a:t>
            </a: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significant </a:t>
            </a:r>
            <a:r>
              <a:rPr lang="en-GB" sz="2200" dirty="0">
                <a:solidFill>
                  <a:srgbClr val="1F497D"/>
                </a:solidFill>
              </a:rPr>
              <a:t>impact on existing communities </a:t>
            </a:r>
            <a:r>
              <a:rPr lang="en-GB" sz="2200" dirty="0">
                <a:solidFill>
                  <a:srgbClr val="1F497D"/>
                </a:solidFill>
              </a:rPr>
              <a:t>which require wide consultation/ </a:t>
            </a:r>
            <a:r>
              <a:rPr lang="en-GB" sz="2200" dirty="0">
                <a:solidFill>
                  <a:srgbClr val="1F497D"/>
                </a:solidFill>
              </a:rPr>
              <a:t>involvement </a:t>
            </a:r>
            <a:r>
              <a:rPr lang="en-GB" sz="2200" dirty="0">
                <a:solidFill>
                  <a:srgbClr val="1F497D"/>
                </a:solidFill>
              </a:rPr>
              <a:t>with stakeholders</a:t>
            </a:r>
          </a:p>
          <a:p>
            <a:pPr marL="533400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2200" dirty="0">
                <a:solidFill>
                  <a:srgbClr val="1F497D"/>
                </a:solidFill>
              </a:rPr>
              <a:t>unique </a:t>
            </a:r>
            <a:r>
              <a:rPr lang="en-GB" sz="2200" dirty="0">
                <a:solidFill>
                  <a:srgbClr val="1F497D"/>
                </a:solidFill>
              </a:rPr>
              <a:t>to a local authority’s experience.</a:t>
            </a:r>
          </a:p>
        </p:txBody>
      </p:sp>
    </p:spTree>
    <p:extLst>
      <p:ext uri="{BB962C8B-B14F-4D97-AF65-F5344CB8AC3E}">
        <p14:creationId xmlns:p14="http://schemas.microsoft.com/office/powerpoint/2010/main" val="146049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0"/>
            <a:ext cx="4919662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484315"/>
            <a:ext cx="3276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>
                <a:solidFill>
                  <a:srgbClr val="1F497D"/>
                </a:solidFill>
              </a:rPr>
              <a:t>Camden’s PPA process</a:t>
            </a:r>
          </a:p>
        </p:txBody>
      </p:sp>
    </p:spTree>
    <p:extLst>
      <p:ext uri="{BB962C8B-B14F-4D97-AF65-F5344CB8AC3E}">
        <p14:creationId xmlns:p14="http://schemas.microsoft.com/office/powerpoint/2010/main" val="27028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hoto curve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80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1F497D"/>
                </a:solidFill>
              </a:rPr>
              <a:t>Camden’s charges</a:t>
            </a:r>
            <a:endParaRPr lang="en-GB" sz="4400" dirty="0">
              <a:solidFill>
                <a:srgbClr val="1F497D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2276475"/>
            <a:ext cx="89646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1F497D"/>
              </a:solidFill>
              <a:latin typeface="Arial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1F497D"/>
                </a:solidFill>
              </a:rPr>
              <a:t>For a flat rate of </a:t>
            </a:r>
            <a:r>
              <a:rPr lang="en-GB" sz="2000" dirty="0">
                <a:solidFill>
                  <a:srgbClr val="1F497D"/>
                </a:solidFill>
              </a:rPr>
              <a:t>£6,000 </a:t>
            </a:r>
            <a:r>
              <a:rPr lang="en-GB" sz="2000" dirty="0">
                <a:solidFill>
                  <a:srgbClr val="1F497D"/>
                </a:solidFill>
              </a:rPr>
              <a:t>(exclusive of meeting costs), 2 types of PPA are offered: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F497D"/>
                </a:solidFill>
              </a:rPr>
              <a:t>Type 1</a:t>
            </a:r>
            <a:r>
              <a:rPr lang="en-GB" sz="2000" dirty="0">
                <a:solidFill>
                  <a:srgbClr val="1F497D"/>
                </a:solidFill>
              </a:rPr>
              <a:t>: Pre-application through to decision PPA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F497D"/>
                </a:solidFill>
              </a:rPr>
              <a:t>Type 2: </a:t>
            </a:r>
            <a:r>
              <a:rPr lang="en-GB" sz="2000" dirty="0">
                <a:solidFill>
                  <a:srgbClr val="1F497D"/>
                </a:solidFill>
              </a:rPr>
              <a:t>Post decision PPA to consider Approval of Details and s106 discharge of obligations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1F497D"/>
                </a:solidFill>
              </a:rPr>
              <a:t>E.g. of meeting costs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F497D"/>
                </a:solidFill>
              </a:rPr>
              <a:t>Large major</a:t>
            </a:r>
            <a:r>
              <a:rPr lang="en-GB" sz="2000" dirty="0">
                <a:solidFill>
                  <a:srgbClr val="1F497D"/>
                </a:solidFill>
              </a:rPr>
              <a:t> </a:t>
            </a:r>
            <a:r>
              <a:rPr lang="en-GB" sz="2000" dirty="0">
                <a:solidFill>
                  <a:srgbClr val="1F497D"/>
                </a:solidFill>
              </a:rPr>
              <a:t>£4,000 </a:t>
            </a:r>
            <a:r>
              <a:rPr lang="en-GB" sz="2000" dirty="0">
                <a:solidFill>
                  <a:srgbClr val="1F497D"/>
                </a:solidFill>
              </a:rPr>
              <a:t>for full pre-app meeting, </a:t>
            </a:r>
            <a:r>
              <a:rPr lang="en-GB" sz="2000" dirty="0">
                <a:solidFill>
                  <a:srgbClr val="1F497D"/>
                </a:solidFill>
              </a:rPr>
              <a:t>£2,000 </a:t>
            </a:r>
            <a:r>
              <a:rPr lang="en-GB" sz="2000" dirty="0">
                <a:solidFill>
                  <a:srgbClr val="1F497D"/>
                </a:solidFill>
              </a:rPr>
              <a:t>for breakout meeting/workshop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F497D"/>
                </a:solidFill>
              </a:rPr>
              <a:t>Development Management Forum</a:t>
            </a:r>
            <a:r>
              <a:rPr lang="en-GB" sz="2000" dirty="0">
                <a:solidFill>
                  <a:srgbClr val="1F497D"/>
                </a:solidFill>
              </a:rPr>
              <a:t> £</a:t>
            </a:r>
            <a:r>
              <a:rPr lang="en-GB" sz="2000" dirty="0">
                <a:solidFill>
                  <a:srgbClr val="1F497D"/>
                </a:solidFill>
              </a:rPr>
              <a:t>1,500 + cost of venue</a:t>
            </a:r>
            <a:endParaRPr lang="en-GB" sz="2000" dirty="0">
              <a:solidFill>
                <a:srgbClr val="1F497D"/>
              </a:solidFill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1F497D"/>
                </a:solidFill>
                <a:latin typeface="Arial" charset="0"/>
              </a:rPr>
              <a:t>Developers Briefing</a:t>
            </a:r>
            <a:r>
              <a:rPr lang="en-GB" dirty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en-GB" dirty="0">
                <a:solidFill>
                  <a:srgbClr val="1F497D"/>
                </a:solidFill>
                <a:latin typeface="Arial" charset="0"/>
              </a:rPr>
              <a:t>£1,000</a:t>
            </a:r>
            <a:endParaRPr lang="en-GB" dirty="0">
              <a:solidFill>
                <a:srgbClr val="1F497D"/>
              </a:solidFill>
              <a:latin typeface="Arial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287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Zones </vt:lpstr>
      <vt:lpstr>PowerPoint Presentation</vt:lpstr>
      <vt:lpstr>PowerPoint Presentation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Silcock</dc:creator>
  <cp:lastModifiedBy>Phillipa Silcock</cp:lastModifiedBy>
  <cp:revision>1</cp:revision>
  <dcterms:created xsi:type="dcterms:W3CDTF">2014-06-20T13:01:23Z</dcterms:created>
  <dcterms:modified xsi:type="dcterms:W3CDTF">2014-06-20T13:02:05Z</dcterms:modified>
</cp:coreProperties>
</file>