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E95C3-2880-4118-B4C9-EBEDD309A1B9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12ED5-01ED-4F89-B150-70EEFEFF2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D121B2-B5EF-47DE-920F-FB20856E65AF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C148AF-9B40-4EF7-9B29-A70613B74195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9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D99653-0F41-4962-B23F-0BE3A3858150}" type="slidenum">
              <a:rPr lang="en-US" altLang="en-US">
                <a:solidFill>
                  <a:prstClr val="black"/>
                </a:solidFill>
              </a:rPr>
              <a:pPr eaLnBrk="1" hangingPunct="1"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74A4C5-3A0F-48AE-880F-3B8893A0EFAF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61F068-19B1-4FFD-86B1-FD72E347236E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8114F2-D6ED-4D4F-BF72-6ED5EAB2F484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28AA73-0E79-4783-B50A-50BA369E7F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525D86-DA73-412F-9F1D-827F35F9A365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9A6BAD-ABA9-461F-9DC5-F15464C1056F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353A46-B492-4A61-8838-C9D3714E3BE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74D83F-5B95-4EBE-94DC-9A25DFC7E5F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688FB3-E161-47AB-B234-4D8CF7C47847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DF18ED-6FE2-46DB-A00A-1D2AE6E69CA7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C81202-D4F6-4DF4-B9C6-DED44294F8E8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9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26CB1C-D579-4229-806D-6097A45D7AB7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0F0E15-1B4D-4712-9D4A-BDA55A87FAB4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B2AC0A-69B0-44A0-9877-62D74C9A58D7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6E79FA-7D50-4DA9-B320-FF37DCC6C43E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4AD934-FB7C-4D98-83EC-5B7C2E7B9D44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3C77B-92E1-460D-A270-94648292495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0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48DA-8F59-4263-8D73-5D0B55C2539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8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447CD-5548-4CE1-A8D4-55D793DF545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0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51E29-FC1D-4AA8-8046-5260534BFB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7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3CC22-2980-4269-A316-276A7322BF1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1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AFA9D-BB7A-4161-852E-1FB778C8AA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32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FA8FF-27F8-48C0-8287-C75649CBCF4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BFB61-C6C5-41AB-BC3B-5A88E13B57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7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F53F2-EDA9-4151-931A-9395F788D3C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1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7CA9C-4360-4FA6-AC26-3F08B9D9CF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22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E0950-EF14-4947-B552-137536C2F8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0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http://izzi/intra_images/branding/thread/thread_standard_col_screen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A7CA80-BB9A-40A5-9B23-CBD02DC6FFF6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1031" name="Picture 7" descr="http://izzi/intra_images/branding/thread/thread_standard_col_screen.jpg"/>
          <p:cNvPicPr>
            <a:picLocks noChangeAspect="1" noChangeArrowheads="1"/>
          </p:cNvPicPr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3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izzi/intra_images/branding/thread/thread_standard_col_screen.jpg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http://izzi/intra_images/branding/thread/thread_standard_col_screen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http://izzi/intra_images/branding/thread/thread_standard_col_screen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zzi/intra_images/branding/thread/thread_standard_col_screen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http://izzi/intra_images/branding/thread/thread_standard_col_screen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981075"/>
            <a:ext cx="8229600" cy="46799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n-US" sz="4000" dirty="0" smtClean="0"/>
              <a:t>Planning Performance Agreements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n-US" sz="4000" dirty="0" smtClean="0"/>
              <a:t>in Islington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40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PAS Pre-Application Services Workshop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19</a:t>
            </a:r>
            <a:r>
              <a:rPr lang="en-GB" altLang="en-US" sz="2400" baseline="30000" dirty="0" smtClean="0"/>
              <a:t>th</a:t>
            </a:r>
            <a:r>
              <a:rPr lang="en-GB" altLang="en-US" sz="2400" dirty="0" smtClean="0"/>
              <a:t> June 2014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smtClean="0"/>
              <a:t>Victoria </a:t>
            </a:r>
            <a:r>
              <a:rPr lang="en-GB" altLang="en-US" sz="2000" dirty="0" err="1" smtClean="0"/>
              <a:t>Geoghegan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smtClean="0"/>
              <a:t>Head of Development Management &amp; Building Control</a:t>
            </a:r>
            <a:endParaRPr lang="en-US" altLang="en-US" sz="2000" dirty="0" smtClean="0"/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33375"/>
            <a:ext cx="29527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Islington’s charges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/>
              <a:t>Normal pre-application charging regimes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GB" altLang="en-US" sz="240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/>
              <a:t>For a flat fee of £6000 we offer 2 types of PPA: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2400" smtClean="0"/>
              <a:t>Pre-app and Application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2400" smtClean="0"/>
              <a:t>Application phase only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GB" altLang="en-US" sz="240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/>
              <a:t>Post decision fee of £1500 offer 1 type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/>
              <a:t>1.	AOD/s73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GB" altLang="en-US" sz="240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/>
              <a:t>Also included as part of the PPA process: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GB" altLang="en-US" sz="2400" smtClean="0"/>
              <a:t>Design Review Panel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GB" altLang="en-US" sz="2400" smtClean="0"/>
              <a:t>Members’ Pre-application Forum</a:t>
            </a: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44079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Success so far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chemeClr val="tx2"/>
                </a:solidFill>
              </a:rPr>
              <a:t>Steady increase in use of PPA –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chemeClr val="tx2"/>
                </a:solidFill>
              </a:rPr>
              <a:t>			Pre-application 		Application Stage</a:t>
            </a:r>
            <a:endParaRPr lang="en-GB" alt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2011:  		0				0/52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2012: 		8				2/33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2013: 		19				17/40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2014			23				8/10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chemeClr val="tx2"/>
                </a:solidFill>
              </a:rPr>
              <a:t>Some examples :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Mount Pleasant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City Forum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City University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Housing Service’s Major Applications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London Metropolitan University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Old street office development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</p:txBody>
      </p:sp>
      <p:pic>
        <p:nvPicPr>
          <p:cNvPr id="12292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3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Case Study: City Forum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6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800" smtClean="0">
                <a:solidFill>
                  <a:schemeClr val="tx2"/>
                </a:solidFill>
              </a:rPr>
              <a:t>Mixed use scheme comprising 995 flats, 190 bed hotel, B1 office and affordable workspace, town centre uses, crèche and open space. EIA development and referable to the GLA.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smtClean="0">
                <a:solidFill>
                  <a:schemeClr val="tx2"/>
                </a:solidFill>
              </a:rPr>
              <a:t>The application site has an extant permission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b="1" u="sng" smtClean="0">
                <a:solidFill>
                  <a:schemeClr val="tx2"/>
                </a:solidFill>
              </a:rPr>
              <a:t>Screening:</a:t>
            </a:r>
            <a:r>
              <a:rPr lang="en-GB" altLang="en-US" sz="1800" smtClean="0">
                <a:solidFill>
                  <a:schemeClr val="tx2"/>
                </a:solidFill>
              </a:rPr>
              <a:t> PPA was necessary. Funded an officer.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b="1" u="sng" smtClean="0">
                <a:solidFill>
                  <a:schemeClr val="tx2"/>
                </a:solidFill>
              </a:rPr>
              <a:t>Scoping:</a:t>
            </a:r>
            <a:r>
              <a:rPr lang="en-GB" altLang="en-US" sz="1800" smtClean="0">
                <a:solidFill>
                  <a:schemeClr val="tx2"/>
                </a:solidFill>
              </a:rPr>
              <a:t> Timetable of meetings agreed - including 2 x CABE DRP reviews, 2 x Pre-Application Members’ Forum.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smtClean="0">
                <a:solidFill>
                  <a:schemeClr val="tx2"/>
                </a:solidFill>
              </a:rPr>
              <a:t>Vision and objectives, key stakeholders, policy position, procedural arrangements and committee date all agreed.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b="1" u="sng" smtClean="0">
                <a:solidFill>
                  <a:schemeClr val="tx2"/>
                </a:solidFill>
              </a:rPr>
              <a:t>Implementation</a:t>
            </a:r>
            <a:r>
              <a:rPr lang="en-GB" altLang="en-US" sz="1800" b="1" smtClean="0">
                <a:solidFill>
                  <a:schemeClr val="tx2"/>
                </a:solidFill>
              </a:rPr>
              <a:t>: </a:t>
            </a:r>
            <a:r>
              <a:rPr lang="en-GB" altLang="en-US" sz="1800" smtClean="0">
                <a:solidFill>
                  <a:schemeClr val="tx2"/>
                </a:solidFill>
              </a:rPr>
              <a:t>First of 50 agreed meetings April 2012 +.  Extended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b="1" u="sng" smtClean="0">
                <a:solidFill>
                  <a:schemeClr val="tx2"/>
                </a:solidFill>
              </a:rPr>
              <a:t>Key benefits: </a:t>
            </a:r>
            <a:r>
              <a:rPr lang="en-GB" altLang="en-US" sz="1800" smtClean="0">
                <a:solidFill>
                  <a:schemeClr val="tx2"/>
                </a:solidFill>
              </a:rPr>
              <a:t> Member involvement allowed more certainty and understanding of a very complex proposal and ensured the applicant knew what the main issues were.  Allowed key viability and design issues to be resolved  – CABE DRP twice.  Timeframe extended to accommodate negotiations.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smtClean="0">
                <a:solidFill>
                  <a:schemeClr val="tx2"/>
                </a:solidFill>
              </a:rPr>
              <a:t>Decision was to refuse under delegated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b="1" u="sng" smtClean="0">
                <a:solidFill>
                  <a:schemeClr val="tx2"/>
                </a:solidFill>
              </a:rPr>
              <a:t>Call in by GLA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7194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Case Study: City University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Redevelopment of part of the site for Graduate School.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b="1" u="sng" smtClean="0">
                <a:solidFill>
                  <a:schemeClr val="tx2"/>
                </a:solidFill>
              </a:rPr>
              <a:t>Screening:</a:t>
            </a:r>
            <a:r>
              <a:rPr lang="en-GB" altLang="en-US" sz="2000" smtClean="0">
                <a:solidFill>
                  <a:schemeClr val="tx2"/>
                </a:solidFill>
              </a:rPr>
              <a:t> PPA was necessary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b="1" u="sng" smtClean="0">
                <a:solidFill>
                  <a:schemeClr val="tx2"/>
                </a:solidFill>
              </a:rPr>
              <a:t>Scoping:</a:t>
            </a:r>
            <a:r>
              <a:rPr lang="en-GB" altLang="en-US" sz="2000" smtClean="0">
                <a:solidFill>
                  <a:schemeClr val="tx2"/>
                </a:solidFill>
              </a:rPr>
              <a:t> Timetable of meetings agreed - including 2 x DRP reviews, 1 x Pre-Application Members’ Forum.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Vision and objectives, key stakeholders, policy position, procedural arrangements and committee date all agreed.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b="1" u="sng" smtClean="0">
                <a:solidFill>
                  <a:schemeClr val="tx2"/>
                </a:solidFill>
              </a:rPr>
              <a:t>Implementation</a:t>
            </a:r>
            <a:r>
              <a:rPr lang="en-GB" altLang="en-US" sz="2000" b="1" smtClean="0">
                <a:solidFill>
                  <a:schemeClr val="tx2"/>
                </a:solidFill>
              </a:rPr>
              <a:t>: </a:t>
            </a:r>
            <a:r>
              <a:rPr lang="en-GB" altLang="en-US" sz="2000" smtClean="0">
                <a:solidFill>
                  <a:schemeClr val="tx2"/>
                </a:solidFill>
              </a:rPr>
              <a:t>Nov 2012 onwards.  Extended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b="1" u="sng" smtClean="0">
                <a:solidFill>
                  <a:schemeClr val="tx2"/>
                </a:solidFill>
              </a:rPr>
              <a:t>Key benefits: </a:t>
            </a:r>
            <a:r>
              <a:rPr lang="en-GB" altLang="en-US" sz="2000" smtClean="0">
                <a:solidFill>
                  <a:schemeClr val="tx2"/>
                </a:solidFill>
              </a:rPr>
              <a:t> Sensitive heritage area/switched on community.</a:t>
            </a:r>
            <a:br>
              <a:rPr lang="en-GB" altLang="en-US" sz="2000" smtClean="0">
                <a:solidFill>
                  <a:schemeClr val="tx2"/>
                </a:solidFill>
              </a:rPr>
            </a:br>
            <a:r>
              <a:rPr lang="en-GB" altLang="en-US" sz="2000" smtClean="0">
                <a:solidFill>
                  <a:schemeClr val="tx2"/>
                </a:solidFill>
              </a:rPr>
              <a:t>Community /member involvement allowed more certainty and understanding of a very complex proposal and ensured the applicant knew what the main issues were.  </a:t>
            </a:r>
            <a:br>
              <a:rPr lang="en-GB" altLang="en-US" sz="2000" smtClean="0">
                <a:solidFill>
                  <a:schemeClr val="tx2"/>
                </a:solidFill>
              </a:rPr>
            </a:br>
            <a:r>
              <a:rPr lang="en-GB" altLang="en-US" sz="2000" smtClean="0">
                <a:solidFill>
                  <a:schemeClr val="tx2"/>
                </a:solidFill>
              </a:rPr>
              <a:t>Timeframe extended to accommodate negotiations.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>
                <a:solidFill>
                  <a:schemeClr val="tx2"/>
                </a:solidFill>
              </a:rPr>
              <a:t>Approved subject to a s106</a:t>
            </a:r>
            <a:endParaRPr lang="en-US" altLang="en-US" sz="2000" smtClean="0"/>
          </a:p>
        </p:txBody>
      </p:sp>
      <p:pic>
        <p:nvPicPr>
          <p:cNvPr id="14340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286000" y="225425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5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PPA Survey 2012</a:t>
            </a:r>
            <a:endParaRPr lang="en-US" altLang="en-US" smtClean="0"/>
          </a:p>
        </p:txBody>
      </p:sp>
      <p:pic>
        <p:nvPicPr>
          <p:cNvPr id="15363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557338"/>
            <a:ext cx="6624638" cy="3959225"/>
          </a:xfrm>
          <a:noFill/>
        </p:spPr>
      </p:pic>
    </p:spTree>
    <p:extLst>
      <p:ext uri="{BB962C8B-B14F-4D97-AF65-F5344CB8AC3E}">
        <p14:creationId xmlns:p14="http://schemas.microsoft.com/office/powerpoint/2010/main" val="18005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Survey’s Positive Comments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Benefits both parties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Creates a positive working relationship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Accountability and focus on timescales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Provides results and dedicated offices makes a difference</a:t>
            </a:r>
            <a:endParaRPr lang="en-US" altLang="en-US" smtClean="0"/>
          </a:p>
        </p:txBody>
      </p:sp>
      <p:pic>
        <p:nvPicPr>
          <p:cNvPr id="16388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1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Survey’s Neutral Comments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Doesn’t make a difference</a:t>
            </a:r>
          </a:p>
          <a:p>
            <a:pPr eaLnBrk="1" hangingPunct="1"/>
            <a:r>
              <a:rPr lang="en-GB" altLang="en-US" smtClean="0"/>
              <a:t>Time consuming to put in place</a:t>
            </a:r>
          </a:p>
          <a:p>
            <a:pPr eaLnBrk="1" hangingPunct="1"/>
            <a:r>
              <a:rPr lang="en-GB" altLang="en-US" smtClean="0"/>
              <a:t>When paying a fee they expect a certain level of service</a:t>
            </a:r>
          </a:p>
          <a:p>
            <a:pPr eaLnBrk="1" hangingPunct="1"/>
            <a:r>
              <a:rPr lang="en-GB" altLang="en-US" smtClean="0"/>
              <a:t>Don’t always stick to targets</a:t>
            </a:r>
          </a:p>
          <a:p>
            <a:pPr eaLnBrk="1" hangingPunct="1"/>
            <a:r>
              <a:rPr lang="en-GB" altLang="en-US" smtClean="0"/>
              <a:t>LPA use to justify longer determination period</a:t>
            </a:r>
            <a:endParaRPr lang="en-US" altLang="en-US" smtClean="0"/>
          </a:p>
        </p:txBody>
      </p:sp>
      <p:pic>
        <p:nvPicPr>
          <p:cNvPr id="17412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5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Survey’s Negative Comments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Ignore timescales</a:t>
            </a:r>
          </a:p>
          <a:p>
            <a:pPr eaLnBrk="1" hangingPunct="1"/>
            <a:r>
              <a:rPr lang="en-GB" altLang="en-US" smtClean="0"/>
              <a:t>Just another cost</a:t>
            </a:r>
          </a:p>
          <a:p>
            <a:pPr eaLnBrk="1" hangingPunct="1"/>
            <a:r>
              <a:rPr lang="en-GB" altLang="en-US" smtClean="0"/>
              <a:t>Time consuming to negotiate</a:t>
            </a:r>
            <a:endParaRPr lang="en-US" altLang="en-US" smtClean="0"/>
          </a:p>
        </p:txBody>
      </p:sp>
      <p:pic>
        <p:nvPicPr>
          <p:cNvPr id="18436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2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So for Islington a PPA is not just about removing the time constraints</a:t>
            </a:r>
            <a:r>
              <a:rPr lang="en-GB" altLang="en-US" sz="4000" smtClean="0"/>
              <a:t>…</a:t>
            </a:r>
            <a:br>
              <a:rPr lang="en-GB" altLang="en-US" sz="4000" smtClean="0"/>
            </a:br>
            <a:endParaRPr lang="en-US" altLang="en-US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800" u="sng" smtClean="0">
                <a:solidFill>
                  <a:schemeClr val="tx2"/>
                </a:solidFill>
              </a:rPr>
              <a:t>a PPA will: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limit bureaucratic approach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promote shared objectives , visions, goals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allows flexibility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build trust and strong partnerships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give genuine voice to local communities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establish transparency and more certainty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result in well informed and robust decision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Ensures staff resource is available for discretionary service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</p:txBody>
      </p:sp>
      <p:pic>
        <p:nvPicPr>
          <p:cNvPr id="19460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01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 smtClean="0"/>
          </a:p>
          <a:p>
            <a:pPr eaLnBrk="1" hangingPunct="1">
              <a:buFontTx/>
              <a:buNone/>
            </a:pPr>
            <a:endParaRPr lang="en-GB" altLang="en-US" smtClean="0"/>
          </a:p>
          <a:p>
            <a:pPr eaLnBrk="1" hangingPunct="1">
              <a:buFontTx/>
              <a:buNone/>
            </a:pPr>
            <a:endParaRPr lang="en-GB" altLang="en-US" smtClean="0"/>
          </a:p>
          <a:p>
            <a:pPr eaLnBrk="1" hangingPunct="1">
              <a:buFontTx/>
              <a:buNone/>
            </a:pPr>
            <a:r>
              <a:rPr lang="en-GB" altLang="en-US" smtClean="0"/>
              <a:t>       Questions?</a:t>
            </a:r>
            <a:endParaRPr lang="en-US" altLang="en-US" smtClean="0"/>
          </a:p>
        </p:txBody>
      </p:sp>
      <p:pic>
        <p:nvPicPr>
          <p:cNvPr id="20484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060575"/>
            <a:ext cx="32162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0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Structure of Presentation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Why Islington using PPAs</a:t>
            </a:r>
          </a:p>
          <a:p>
            <a:pPr eaLnBrk="1" hangingPunct="1"/>
            <a:r>
              <a:rPr lang="en-GB" altLang="en-US" smtClean="0"/>
              <a:t>When we encourage the use of PPAs</a:t>
            </a:r>
          </a:p>
          <a:p>
            <a:pPr eaLnBrk="1" hangingPunct="1"/>
            <a:r>
              <a:rPr lang="en-GB" altLang="en-US" smtClean="0"/>
              <a:t>Islington’s service offer</a:t>
            </a:r>
          </a:p>
          <a:p>
            <a:pPr eaLnBrk="1" hangingPunct="1"/>
            <a:r>
              <a:rPr lang="en-GB" altLang="en-US" smtClean="0"/>
              <a:t>Success so far </a:t>
            </a:r>
          </a:p>
          <a:p>
            <a:pPr eaLnBrk="1" hangingPunct="1"/>
            <a:r>
              <a:rPr lang="en-GB" altLang="en-US" smtClean="0"/>
              <a:t>Examples</a:t>
            </a:r>
          </a:p>
          <a:p>
            <a:pPr eaLnBrk="1" hangingPunct="1"/>
            <a:r>
              <a:rPr lang="en-GB" altLang="en-US" smtClean="0"/>
              <a:t>Survey</a:t>
            </a:r>
          </a:p>
          <a:p>
            <a:pPr eaLnBrk="1" hangingPunct="1"/>
            <a:r>
              <a:rPr lang="en-GB" altLang="en-US" smtClean="0"/>
              <a:t>How Islington benefits?</a:t>
            </a:r>
            <a:endParaRPr lang="en-US" altLang="en-US" smtClean="0"/>
          </a:p>
        </p:txBody>
      </p:sp>
      <p:pic>
        <p:nvPicPr>
          <p:cNvPr id="3076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7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Why Islington encourages PPA?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 smtClean="0"/>
          </a:p>
          <a:p>
            <a:pPr eaLnBrk="1" hangingPunct="1">
              <a:buFontTx/>
              <a:buNone/>
            </a:pPr>
            <a:r>
              <a:rPr lang="en-GB" altLang="en-US" smtClean="0"/>
              <a:t>Lots of reasons……</a:t>
            </a:r>
          </a:p>
          <a:p>
            <a:pPr eaLnBrk="1" hangingPunct="1">
              <a:buFontTx/>
              <a:buNone/>
            </a:pPr>
            <a:endParaRPr lang="en-GB" altLang="en-US" smtClean="0"/>
          </a:p>
          <a:p>
            <a:pPr eaLnBrk="1" hangingPunct="1">
              <a:buFontTx/>
              <a:buChar char="-"/>
            </a:pPr>
            <a:r>
              <a:rPr lang="en-GB" altLang="en-US" smtClean="0"/>
              <a:t>Timeframes</a:t>
            </a:r>
          </a:p>
          <a:p>
            <a:pPr eaLnBrk="1" hangingPunct="1">
              <a:buFontTx/>
              <a:buChar char="-"/>
            </a:pPr>
            <a:r>
              <a:rPr lang="en-GB" altLang="en-US" smtClean="0"/>
              <a:t>Resources</a:t>
            </a:r>
            <a:endParaRPr lang="en-US" altLang="en-US" smtClean="0"/>
          </a:p>
        </p:txBody>
      </p:sp>
      <p:pic>
        <p:nvPicPr>
          <p:cNvPr id="4100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Why Islington encourages PPA?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u="sng" smtClean="0">
                <a:solidFill>
                  <a:schemeClr val="tx2"/>
                </a:solidFill>
              </a:rPr>
              <a:t>1: Improves quality of planning process</a:t>
            </a:r>
            <a:endParaRPr lang="en-GB" altLang="en-US" sz="28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Shared vision and policy objectives identified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Effective stakeholder involvement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Collaborative working 				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Fosters strong and productive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    partnerships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An improved customer service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Better value in long term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Removal of 13/16-week time constraint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pic>
        <p:nvPicPr>
          <p:cNvPr id="5124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8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Why Islington encourages PPA?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u="sng" smtClean="0">
                <a:solidFill>
                  <a:schemeClr val="tx2"/>
                </a:solidFill>
              </a:rPr>
              <a:t>2: Facilitates well informed, robust decision making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Effective transparent community engagement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Community empowerment and ownership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Building trust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Less objection, more support			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Certainty through Member involvement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Avoidance of refusal and lengthy appeals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solidFill>
                  <a:schemeClr val="tx2"/>
                </a:solidFill>
              </a:rPr>
              <a:t>More sustainable and higher quality developments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pic>
        <p:nvPicPr>
          <p:cNvPr id="6148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43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Why Islington encourages PPA?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u="sng" smtClean="0">
                <a:solidFill>
                  <a:schemeClr val="tx2"/>
                </a:solidFill>
              </a:rPr>
              <a:t>3: Facilitates workload planning</a:t>
            </a:r>
          </a:p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Core and ‘flexible workpool’ model</a:t>
            </a:r>
          </a:p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Discretionary pre-application advice paid for by those who benefit</a:t>
            </a:r>
          </a:p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Service can respond to development pressures</a:t>
            </a:r>
          </a:p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Fixed term contracts for additional staff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7172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2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What sort of PPAs do Islington offer?</a:t>
            </a:r>
            <a:endParaRPr lang="en-US" alt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Pre-application</a:t>
            </a:r>
          </a:p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Application stage</a:t>
            </a:r>
          </a:p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Post decision – AOD, s73</a:t>
            </a:r>
          </a:p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Significant clients who submit a number of applications and enquiries each year</a:t>
            </a:r>
          </a:p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One off PPA covering the end to end process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8196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78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When do we encourage a PPA</a:t>
            </a:r>
            <a:r>
              <a:rPr lang="en-GB" altLang="en-US" sz="4000" smtClean="0">
                <a:solidFill>
                  <a:schemeClr val="tx1"/>
                </a:solidFill>
              </a:rPr>
              <a:t> </a:t>
            </a:r>
            <a:br>
              <a:rPr lang="en-GB" altLang="en-US" sz="4000" smtClean="0">
                <a:solidFill>
                  <a:schemeClr val="tx1"/>
                </a:solidFill>
              </a:rPr>
            </a:br>
            <a:endParaRPr lang="en-US" altLang="en-US" sz="400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>
                <a:solidFill>
                  <a:schemeClr val="tx2"/>
                </a:solidFill>
              </a:rPr>
              <a:t>Planning proposals that: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>
                <a:solidFill>
                  <a:schemeClr val="tx2"/>
                </a:solidFill>
              </a:rPr>
              <a:t>are strategic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>
                <a:solidFill>
                  <a:schemeClr val="tx2"/>
                </a:solidFill>
              </a:rPr>
              <a:t>require Environmental Impact Assessment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>
                <a:solidFill>
                  <a:schemeClr val="tx2"/>
                </a:solidFill>
              </a:rPr>
              <a:t>on larger sites that include a variety of land uses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>
                <a:solidFill>
                  <a:schemeClr val="tx2"/>
                </a:solidFill>
              </a:rPr>
              <a:t>have impact on strategic areas of environmental sensitivity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>
                <a:solidFill>
                  <a:schemeClr val="tx2"/>
                </a:solidFill>
              </a:rPr>
              <a:t>on sites with many constraints to be resolved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>
                <a:solidFill>
                  <a:schemeClr val="tx2"/>
                </a:solidFill>
              </a:rPr>
              <a:t>involve significant non-standard planning obligations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>
                <a:solidFill>
                  <a:schemeClr val="tx2"/>
                </a:solidFill>
              </a:rPr>
              <a:t>referable to GLA or Secretary of State;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>
                <a:solidFill>
                  <a:schemeClr val="tx2"/>
                </a:solidFill>
              </a:rPr>
              <a:t>significant impact on existing communities which require wide consultation/ involvement with stakeholders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>
                <a:solidFill>
                  <a:schemeClr val="tx2"/>
                </a:solidFill>
              </a:rPr>
              <a:t>unique to a local authority’s experience.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pic>
        <p:nvPicPr>
          <p:cNvPr id="9220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5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44463"/>
          </a:xfrm>
        </p:spPr>
        <p:txBody>
          <a:bodyPr/>
          <a:lstStyle/>
          <a:p>
            <a:pPr eaLnBrk="1" hangingPunct="1"/>
            <a:endParaRPr lang="en-US" alt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57610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en-GB" altLang="en-US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en-GB" altLang="en-US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tx2"/>
                </a:solidFill>
              </a:rPr>
              <a:t>Islington’s 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tx2"/>
                </a:solidFill>
              </a:rPr>
              <a:t>PPA process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pic>
        <p:nvPicPr>
          <p:cNvPr id="10244" name="Picture 4" descr="http://izzi/intra_images/branding/thread/thread_standard_col_scree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22250"/>
            <a:ext cx="5640387" cy="663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7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705</Words>
  <Application>Microsoft Office PowerPoint</Application>
  <PresentationFormat>On-screen Show (4:3)</PresentationFormat>
  <Paragraphs>171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Structure of Presentation</vt:lpstr>
      <vt:lpstr>Why Islington encourages PPA?</vt:lpstr>
      <vt:lpstr>Why Islington encourages PPA?</vt:lpstr>
      <vt:lpstr>Why Islington encourages PPA?</vt:lpstr>
      <vt:lpstr>Why Islington encourages PPA?</vt:lpstr>
      <vt:lpstr>What sort of PPAs do Islington offer?</vt:lpstr>
      <vt:lpstr>When do we encourage a PPA  </vt:lpstr>
      <vt:lpstr>PowerPoint Presentation</vt:lpstr>
      <vt:lpstr>Islington’s charges</vt:lpstr>
      <vt:lpstr>Success so far</vt:lpstr>
      <vt:lpstr>Case Study: City Forum</vt:lpstr>
      <vt:lpstr>Case Study: City University</vt:lpstr>
      <vt:lpstr>PPA Survey 2012</vt:lpstr>
      <vt:lpstr>Survey’s Positive Comments</vt:lpstr>
      <vt:lpstr>Survey’s Neutral Comments</vt:lpstr>
      <vt:lpstr>Survey’s Negative Comments</vt:lpstr>
      <vt:lpstr>So for Islington a PPA is not just about removing the time constraints… </vt:lpstr>
      <vt:lpstr>PowerPoint Presentation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Phillipa Silcock</dc:creator>
  <cp:lastModifiedBy>Phillipa Silcock</cp:lastModifiedBy>
  <cp:revision>1</cp:revision>
  <dcterms:created xsi:type="dcterms:W3CDTF">2014-06-20T12:44:38Z</dcterms:created>
  <dcterms:modified xsi:type="dcterms:W3CDTF">2014-06-20T12:51:36Z</dcterms:modified>
</cp:coreProperties>
</file>