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sancifs\Highways\Home%20Drives\simontaylor\Development%20Management\Team%20Leaders\Performance\Majors%20and%20Couny%20matters%20performance-%20201415%20version.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Work%20Plan\Majors%20and%20Couny%20matters%20performance.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sancifs\Highways\Home%20Drives\simontaylor\Development%20Management\Team%20Leaders\Performance\Majors%20and%20Couny%20matters%20performance-%20201415%20version.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4682852143482534E-2"/>
          <c:y val="0.10232648002333058"/>
          <c:w val="0.89402473956660833"/>
          <c:h val="0.67658172936716243"/>
        </c:manualLayout>
      </c:layout>
      <c:barChart>
        <c:barDir val="col"/>
        <c:grouping val="clustered"/>
        <c:varyColors val="0"/>
        <c:ser>
          <c:idx val="0"/>
          <c:order val="0"/>
          <c:tx>
            <c:strRef>
              <c:f>'PS1 and 2 data'!$G$4</c:f>
              <c:strCache>
                <c:ptCount val="1"/>
                <c:pt idx="0">
                  <c:v>% in Time </c:v>
                </c:pt>
              </c:strCache>
            </c:strRef>
          </c:tx>
          <c:invertIfNegative val="0"/>
          <c:cat>
            <c:multiLvlStrRef>
              <c:f>'PS1 and 2 data'!$B$5:$C$16</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2011-12</c:v>
                  </c:pt>
                  <c:pt idx="4">
                    <c:v>2012-13</c:v>
                  </c:pt>
                  <c:pt idx="8">
                    <c:v>2013-14</c:v>
                  </c:pt>
                </c:lvl>
              </c:multiLvlStrCache>
            </c:multiLvlStrRef>
          </c:cat>
          <c:val>
            <c:numRef>
              <c:f>'PS1 and 2 data'!$G$5:$G$16</c:f>
              <c:numCache>
                <c:formatCode>0</c:formatCode>
                <c:ptCount val="12"/>
                <c:pt idx="0">
                  <c:v>28.571428571428569</c:v>
                </c:pt>
                <c:pt idx="1">
                  <c:v>42.105263157894726</c:v>
                </c:pt>
                <c:pt idx="2">
                  <c:v>50</c:v>
                </c:pt>
                <c:pt idx="3">
                  <c:v>36.842105263157912</c:v>
                </c:pt>
                <c:pt idx="4">
                  <c:v>52.380952380952387</c:v>
                </c:pt>
                <c:pt idx="5">
                  <c:v>30</c:v>
                </c:pt>
                <c:pt idx="6">
                  <c:v>37.5</c:v>
                </c:pt>
                <c:pt idx="7">
                  <c:v>58.333333333333336</c:v>
                </c:pt>
                <c:pt idx="8">
                  <c:v>66.666666666666657</c:v>
                </c:pt>
                <c:pt idx="9">
                  <c:v>60</c:v>
                </c:pt>
                <c:pt idx="10">
                  <c:v>47.826086956521763</c:v>
                </c:pt>
                <c:pt idx="11">
                  <c:v>70</c:v>
                </c:pt>
              </c:numCache>
            </c:numRef>
          </c:val>
        </c:ser>
        <c:ser>
          <c:idx val="1"/>
          <c:order val="1"/>
          <c:tx>
            <c:strRef>
              <c:f>'PS1 and 2 data'!$H$4</c:f>
              <c:strCache>
                <c:ptCount val="1"/>
                <c:pt idx="0">
                  <c:v>With Extn of Time Agreement</c:v>
                </c:pt>
              </c:strCache>
            </c:strRef>
          </c:tx>
          <c:invertIfNegative val="0"/>
          <c:cat>
            <c:strRef>
              <c:f>'PS1 and 2 data'!$C$5:$C$16</c:f>
              <c:strCache>
                <c:ptCount val="12"/>
                <c:pt idx="0">
                  <c:v>Q1</c:v>
                </c:pt>
                <c:pt idx="1">
                  <c:v>Q2</c:v>
                </c:pt>
                <c:pt idx="2">
                  <c:v>Q3</c:v>
                </c:pt>
                <c:pt idx="3">
                  <c:v>Q4</c:v>
                </c:pt>
                <c:pt idx="4">
                  <c:v>Q1</c:v>
                </c:pt>
                <c:pt idx="5">
                  <c:v>Q2</c:v>
                </c:pt>
                <c:pt idx="6">
                  <c:v>Q3</c:v>
                </c:pt>
                <c:pt idx="7">
                  <c:v>Q4</c:v>
                </c:pt>
                <c:pt idx="8">
                  <c:v>Q1</c:v>
                </c:pt>
                <c:pt idx="9">
                  <c:v>Q2</c:v>
                </c:pt>
                <c:pt idx="10">
                  <c:v>Q3</c:v>
                </c:pt>
                <c:pt idx="11">
                  <c:v>Q4</c:v>
                </c:pt>
              </c:strCache>
            </c:strRef>
          </c:cat>
          <c:val>
            <c:numRef>
              <c:f>'PS1 and 2 data'!$H$5:$H$16</c:f>
              <c:numCache>
                <c:formatCode>General</c:formatCode>
                <c:ptCount val="12"/>
                <c:pt idx="9" formatCode="0">
                  <c:v>68.421052631578945</c:v>
                </c:pt>
                <c:pt idx="10" formatCode="0">
                  <c:v>82.608695652173878</c:v>
                </c:pt>
                <c:pt idx="11" formatCode="0">
                  <c:v>95</c:v>
                </c:pt>
              </c:numCache>
            </c:numRef>
          </c:val>
        </c:ser>
        <c:dLbls>
          <c:showLegendKey val="0"/>
          <c:showVal val="0"/>
          <c:showCatName val="0"/>
          <c:showSerName val="0"/>
          <c:showPercent val="0"/>
          <c:showBubbleSize val="0"/>
        </c:dLbls>
        <c:gapWidth val="150"/>
        <c:axId val="71587328"/>
        <c:axId val="71588864"/>
      </c:barChart>
      <c:catAx>
        <c:axId val="71587328"/>
        <c:scaling>
          <c:orientation val="minMax"/>
        </c:scaling>
        <c:delete val="0"/>
        <c:axPos val="b"/>
        <c:majorTickMark val="out"/>
        <c:minorTickMark val="none"/>
        <c:tickLblPos val="nextTo"/>
        <c:crossAx val="71588864"/>
        <c:crosses val="autoZero"/>
        <c:auto val="1"/>
        <c:lblAlgn val="ctr"/>
        <c:lblOffset val="100"/>
        <c:noMultiLvlLbl val="0"/>
      </c:catAx>
      <c:valAx>
        <c:axId val="71588864"/>
        <c:scaling>
          <c:orientation val="minMax"/>
        </c:scaling>
        <c:delete val="0"/>
        <c:axPos val="l"/>
        <c:majorGridlines/>
        <c:numFmt formatCode="0" sourceLinked="1"/>
        <c:majorTickMark val="out"/>
        <c:minorTickMark val="none"/>
        <c:tickLblPos val="nextTo"/>
        <c:crossAx val="71587328"/>
        <c:crosses val="autoZero"/>
        <c:crossBetween val="between"/>
      </c:valAx>
      <c:spPr>
        <a:solidFill>
          <a:schemeClr val="accent2">
            <a:lumMod val="40000"/>
            <a:lumOff val="60000"/>
          </a:schemeClr>
        </a:solidFill>
      </c:spPr>
    </c:plotArea>
    <c:legend>
      <c:legendPos val="r"/>
      <c:layout>
        <c:manualLayout>
          <c:xMode val="edge"/>
          <c:yMode val="edge"/>
          <c:x val="0.15254807986967367"/>
          <c:y val="0.14499704344369352"/>
          <c:w val="0.2992811053593839"/>
          <c:h val="0.16743438320210038"/>
        </c:manualLayout>
      </c:layout>
      <c:overlay val="0"/>
    </c:legend>
    <c:plotVisOnly val="1"/>
    <c:dispBlanksAs val="gap"/>
    <c:showDLblsOverMax val="0"/>
  </c:chart>
  <c:spPr>
    <a:solidFill>
      <a:schemeClr val="accent1"/>
    </a:solid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GB"/>
              <a:t>Positive Outcomes</a:t>
            </a:r>
          </a:p>
        </c:rich>
      </c:tx>
      <c:layout>
        <c:manualLayout>
          <c:xMode val="edge"/>
          <c:yMode val="edge"/>
          <c:x val="0.44214707729435132"/>
          <c:y val="2.1333438847782198E-2"/>
        </c:manualLayout>
      </c:layout>
      <c:overlay val="0"/>
    </c:title>
    <c:autoTitleDeleted val="0"/>
    <c:plotArea>
      <c:layout>
        <c:manualLayout>
          <c:layoutTarget val="inner"/>
          <c:xMode val="edge"/>
          <c:yMode val="edge"/>
          <c:x val="5.3350394111613977E-2"/>
          <c:y val="0.12969661338036714"/>
          <c:w val="0.94784666960878106"/>
          <c:h val="0.70607138367138966"/>
        </c:manualLayout>
      </c:layout>
      <c:barChart>
        <c:barDir val="col"/>
        <c:grouping val="clustered"/>
        <c:varyColors val="0"/>
        <c:ser>
          <c:idx val="0"/>
          <c:order val="0"/>
          <c:tx>
            <c:strRef>
              <c:f>'Positive Outcomes'!$H$5</c:f>
              <c:strCache>
                <c:ptCount val="1"/>
                <c:pt idx="0">
                  <c:v>% Approvals</c:v>
                </c:pt>
              </c:strCache>
            </c:strRef>
          </c:tx>
          <c:spPr>
            <a:ln w="53975"/>
          </c:spPr>
          <c:invertIfNegative val="0"/>
          <c:dLbls>
            <c:txPr>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multiLvlStrRef>
              <c:f>'Positive Outcomes'!$D$6:$E$25</c:f>
              <c:multiLvlStrCache>
                <c:ptCount val="20"/>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lvl>
                <c:lvl>
                  <c:pt idx="0">
                    <c:v>2009-10</c:v>
                  </c:pt>
                  <c:pt idx="4">
                    <c:v>2010-11</c:v>
                  </c:pt>
                  <c:pt idx="8">
                    <c:v>2011-12</c:v>
                  </c:pt>
                  <c:pt idx="12">
                    <c:v>2012-13</c:v>
                  </c:pt>
                  <c:pt idx="16">
                    <c:v>2013-14</c:v>
                  </c:pt>
                </c:lvl>
              </c:multiLvlStrCache>
            </c:multiLvlStrRef>
          </c:cat>
          <c:val>
            <c:numRef>
              <c:f>'Positive Outcomes'!$H$6:$H$25</c:f>
              <c:numCache>
                <c:formatCode>0.0</c:formatCode>
                <c:ptCount val="20"/>
                <c:pt idx="0">
                  <c:v>82.85302593659884</c:v>
                </c:pt>
                <c:pt idx="1">
                  <c:v>79.564691656590085</c:v>
                </c:pt>
                <c:pt idx="2">
                  <c:v>81.952662721893503</c:v>
                </c:pt>
                <c:pt idx="3">
                  <c:v>83.743842364532014</c:v>
                </c:pt>
                <c:pt idx="4">
                  <c:v>85.377358490565541</c:v>
                </c:pt>
                <c:pt idx="5">
                  <c:v>81.224489795918757</c:v>
                </c:pt>
                <c:pt idx="6">
                  <c:v>82.763337893296239</c:v>
                </c:pt>
                <c:pt idx="7">
                  <c:v>84.300341296927755</c:v>
                </c:pt>
                <c:pt idx="8">
                  <c:v>84.937888198757719</c:v>
                </c:pt>
                <c:pt idx="9">
                  <c:v>85.754189944134097</c:v>
                </c:pt>
                <c:pt idx="10">
                  <c:v>86.909581646423689</c:v>
                </c:pt>
                <c:pt idx="11">
                  <c:v>83.820998278828995</c:v>
                </c:pt>
                <c:pt idx="12">
                  <c:v>90.526315789473685</c:v>
                </c:pt>
                <c:pt idx="13">
                  <c:v>89.078014184397162</c:v>
                </c:pt>
                <c:pt idx="14">
                  <c:v>90.516039051603912</c:v>
                </c:pt>
                <c:pt idx="15">
                  <c:v>90.294117647058826</c:v>
                </c:pt>
                <c:pt idx="16">
                  <c:v>86.610878661087852</c:v>
                </c:pt>
                <c:pt idx="17">
                  <c:v>89.602446483180358</c:v>
                </c:pt>
                <c:pt idx="18">
                  <c:v>90.1</c:v>
                </c:pt>
                <c:pt idx="19">
                  <c:v>90.1</c:v>
                </c:pt>
              </c:numCache>
            </c:numRef>
          </c:val>
        </c:ser>
        <c:dLbls>
          <c:showLegendKey val="0"/>
          <c:showVal val="0"/>
          <c:showCatName val="0"/>
          <c:showSerName val="0"/>
          <c:showPercent val="0"/>
          <c:showBubbleSize val="0"/>
        </c:dLbls>
        <c:gapWidth val="150"/>
        <c:axId val="150366080"/>
        <c:axId val="150367616"/>
      </c:barChart>
      <c:catAx>
        <c:axId val="150366080"/>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50367616"/>
        <c:crosses val="autoZero"/>
        <c:auto val="1"/>
        <c:lblAlgn val="ctr"/>
        <c:lblOffset val="100"/>
        <c:noMultiLvlLbl val="0"/>
      </c:catAx>
      <c:valAx>
        <c:axId val="150367616"/>
        <c:scaling>
          <c:orientation val="minMax"/>
        </c:scaling>
        <c:delete val="0"/>
        <c:axPos val="l"/>
        <c:majorGridlines/>
        <c:numFmt formatCode="0.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50366080"/>
        <c:crosses val="autoZero"/>
        <c:crossBetween val="between"/>
      </c:valAx>
      <c:spPr>
        <a:solidFill>
          <a:schemeClr val="accent2">
            <a:lumMod val="40000"/>
            <a:lumOff val="60000"/>
          </a:schemeClr>
        </a:solidFill>
      </c:spPr>
    </c:plotArea>
    <c:legend>
      <c:legendPos val="r"/>
      <c:layout>
        <c:manualLayout>
          <c:xMode val="edge"/>
          <c:yMode val="edge"/>
          <c:x val="9.0961265840181826E-2"/>
          <c:y val="0.24317092366029908"/>
          <c:w val="0.11625401810597365"/>
          <c:h val="0.12637228135427797"/>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tx2">
        <a:lumMod val="40000"/>
        <a:lumOff val="60000"/>
      </a:schemeClr>
    </a:solidFill>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xPr>
        <a:bodyPr/>
        <a:lstStyle/>
        <a:p>
          <a:pPr>
            <a:defRPr sz="1800" b="1" i="0" u="none" strike="noStrike" baseline="0">
              <a:solidFill>
                <a:srgbClr val="000000"/>
              </a:solidFill>
              <a:latin typeface="Calibri"/>
              <a:ea typeface="Calibri"/>
              <a:cs typeface="Calibri"/>
            </a:defRPr>
          </a:pPr>
          <a:endParaRPr lang="en-US"/>
        </a:p>
      </c:txPr>
    </c:title>
    <c:autoTitleDeleted val="0"/>
    <c:plotArea>
      <c:layout>
        <c:manualLayout>
          <c:layoutTarget val="inner"/>
          <c:xMode val="edge"/>
          <c:yMode val="edge"/>
          <c:x val="8.3981037254064153E-2"/>
          <c:y val="0.19480351414406533"/>
          <c:w val="0.88885340495228748"/>
          <c:h val="0.64369750155765193"/>
        </c:manualLayout>
      </c:layout>
      <c:lineChart>
        <c:grouping val="standard"/>
        <c:varyColors val="0"/>
        <c:ser>
          <c:idx val="0"/>
          <c:order val="0"/>
          <c:tx>
            <c:strRef>
              <c:f>'Peapplication Information'!$E$3</c:f>
              <c:strCache>
                <c:ptCount val="1"/>
                <c:pt idx="0">
                  <c:v>Pre-Application Fees Collected (£)</c:v>
                </c:pt>
              </c:strCache>
            </c:strRef>
          </c:tx>
          <c:marker>
            <c:symbol val="none"/>
          </c:marker>
          <c:cat>
            <c:numRef>
              <c:f>'Peapplication Information'!$C$4:$C$26</c:f>
              <c:numCache>
                <c:formatCode>mmm\-yy</c:formatCode>
                <c:ptCount val="23"/>
                <c:pt idx="0">
                  <c:v>41091</c:v>
                </c:pt>
                <c:pt idx="1">
                  <c:v>41122</c:v>
                </c:pt>
                <c:pt idx="2">
                  <c:v>41153</c:v>
                </c:pt>
                <c:pt idx="3">
                  <c:v>41183</c:v>
                </c:pt>
                <c:pt idx="4">
                  <c:v>41214</c:v>
                </c:pt>
                <c:pt idx="5">
                  <c:v>41244</c:v>
                </c:pt>
                <c:pt idx="6">
                  <c:v>41275</c:v>
                </c:pt>
                <c:pt idx="7">
                  <c:v>41306</c:v>
                </c:pt>
                <c:pt idx="8">
                  <c:v>41334</c:v>
                </c:pt>
                <c:pt idx="9">
                  <c:v>41365</c:v>
                </c:pt>
                <c:pt idx="10">
                  <c:v>41395</c:v>
                </c:pt>
                <c:pt idx="11">
                  <c:v>41426</c:v>
                </c:pt>
                <c:pt idx="12">
                  <c:v>41456</c:v>
                </c:pt>
                <c:pt idx="13">
                  <c:v>41487</c:v>
                </c:pt>
                <c:pt idx="14">
                  <c:v>41518</c:v>
                </c:pt>
                <c:pt idx="15">
                  <c:v>41548</c:v>
                </c:pt>
                <c:pt idx="16">
                  <c:v>41579</c:v>
                </c:pt>
                <c:pt idx="17">
                  <c:v>41609</c:v>
                </c:pt>
                <c:pt idx="18">
                  <c:v>41640</c:v>
                </c:pt>
                <c:pt idx="19">
                  <c:v>41671</c:v>
                </c:pt>
                <c:pt idx="20">
                  <c:v>41699</c:v>
                </c:pt>
                <c:pt idx="21">
                  <c:v>41730</c:v>
                </c:pt>
                <c:pt idx="22">
                  <c:v>41760</c:v>
                </c:pt>
              </c:numCache>
            </c:numRef>
          </c:cat>
          <c:val>
            <c:numRef>
              <c:f>'Peapplication Information'!$E$4:$E$26</c:f>
              <c:numCache>
                <c:formatCode>General</c:formatCode>
                <c:ptCount val="23"/>
                <c:pt idx="0">
                  <c:v>2760</c:v>
                </c:pt>
                <c:pt idx="1">
                  <c:v>5520</c:v>
                </c:pt>
                <c:pt idx="2">
                  <c:v>6120</c:v>
                </c:pt>
                <c:pt idx="3">
                  <c:v>9120</c:v>
                </c:pt>
                <c:pt idx="4">
                  <c:v>9720</c:v>
                </c:pt>
                <c:pt idx="5">
                  <c:v>10320</c:v>
                </c:pt>
                <c:pt idx="6">
                  <c:v>12120</c:v>
                </c:pt>
                <c:pt idx="7">
                  <c:v>12720</c:v>
                </c:pt>
                <c:pt idx="8">
                  <c:v>14280</c:v>
                </c:pt>
                <c:pt idx="9">
                  <c:v>15480</c:v>
                </c:pt>
                <c:pt idx="10">
                  <c:v>16680</c:v>
                </c:pt>
                <c:pt idx="11">
                  <c:v>19680</c:v>
                </c:pt>
                <c:pt idx="12">
                  <c:v>20982</c:v>
                </c:pt>
                <c:pt idx="13">
                  <c:v>22182</c:v>
                </c:pt>
                <c:pt idx="14">
                  <c:v>23382</c:v>
                </c:pt>
                <c:pt idx="15">
                  <c:v>24582</c:v>
                </c:pt>
                <c:pt idx="16">
                  <c:v>27942</c:v>
                </c:pt>
                <c:pt idx="17">
                  <c:v>27942</c:v>
                </c:pt>
                <c:pt idx="18">
                  <c:v>30342</c:v>
                </c:pt>
                <c:pt idx="19">
                  <c:v>33462</c:v>
                </c:pt>
                <c:pt idx="20">
                  <c:v>35622</c:v>
                </c:pt>
                <c:pt idx="21">
                  <c:v>37422</c:v>
                </c:pt>
                <c:pt idx="22">
                  <c:v>40782</c:v>
                </c:pt>
              </c:numCache>
            </c:numRef>
          </c:val>
          <c:smooth val="0"/>
        </c:ser>
        <c:dLbls>
          <c:showLegendKey val="0"/>
          <c:showVal val="0"/>
          <c:showCatName val="0"/>
          <c:showSerName val="0"/>
          <c:showPercent val="0"/>
          <c:showBubbleSize val="0"/>
        </c:dLbls>
        <c:marker val="1"/>
        <c:smooth val="0"/>
        <c:axId val="71828992"/>
        <c:axId val="71830528"/>
      </c:lineChart>
      <c:dateAx>
        <c:axId val="71828992"/>
        <c:scaling>
          <c:orientation val="minMax"/>
        </c:scaling>
        <c:delete val="0"/>
        <c:axPos val="b"/>
        <c:numFmt formatCode="mmm\-yy"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71830528"/>
        <c:crosses val="autoZero"/>
        <c:auto val="1"/>
        <c:lblOffset val="100"/>
        <c:baseTimeUnit val="months"/>
      </c:dateAx>
      <c:valAx>
        <c:axId val="71830528"/>
        <c:scaling>
          <c:orientation val="minMax"/>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71828992"/>
        <c:crosses val="autoZero"/>
        <c:crossBetween val="between"/>
      </c:valAx>
      <c:spPr>
        <a:solidFill>
          <a:schemeClr val="accent2">
            <a:lumMod val="40000"/>
            <a:lumOff val="60000"/>
          </a:schemeClr>
        </a:solidFill>
      </c:spPr>
    </c:plotArea>
    <c:legend>
      <c:legendPos val="r"/>
      <c:layout>
        <c:manualLayout>
          <c:xMode val="edge"/>
          <c:yMode val="edge"/>
          <c:x val="0.6346636646820587"/>
          <c:y val="0.63034868835847646"/>
          <c:w val="0.34209550419100843"/>
          <c:h val="0.13965672054151118"/>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tx2">
        <a:lumMod val="40000"/>
        <a:lumOff val="60000"/>
      </a:schemeClr>
    </a:solidFill>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26" y="2130951"/>
            <a:ext cx="7773156" cy="1469331"/>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0848" y="3885752"/>
            <a:ext cx="6402312" cy="1753122"/>
          </a:xfrm>
        </p:spPr>
        <p:txBody>
          <a:bodyPr/>
          <a:lstStyle>
            <a:lvl1pPr marL="0" indent="0" algn="ctr">
              <a:buNone/>
              <a:defRPr/>
            </a:lvl1pPr>
            <a:lvl2pPr marL="483595" indent="0" algn="ctr">
              <a:buNone/>
              <a:defRPr/>
            </a:lvl2pPr>
            <a:lvl3pPr marL="967191" indent="0" algn="ctr">
              <a:buNone/>
              <a:defRPr/>
            </a:lvl3pPr>
            <a:lvl4pPr marL="1450786" indent="0" algn="ctr">
              <a:buNone/>
              <a:defRPr/>
            </a:lvl4pPr>
            <a:lvl5pPr marL="1934382" indent="0" algn="ctr">
              <a:buNone/>
              <a:defRPr/>
            </a:lvl5pPr>
            <a:lvl6pPr marL="2417979" indent="0" algn="ctr">
              <a:buNone/>
              <a:defRPr/>
            </a:lvl6pPr>
            <a:lvl7pPr marL="2901572" indent="0" algn="ctr">
              <a:buNone/>
              <a:defRPr/>
            </a:lvl7pPr>
            <a:lvl8pPr marL="3385168" indent="0" algn="ctr">
              <a:buNone/>
              <a:defRPr/>
            </a:lvl8pPr>
            <a:lvl9pPr marL="3868763"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799AE0-32D4-4D71-8799-4A00DCA2A8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074682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C9B6A2-BE47-4C7A-A5DD-DBAE612A0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467890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549" y="609563"/>
            <a:ext cx="1942029" cy="548606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85426" y="609563"/>
            <a:ext cx="5669851" cy="548606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8B3823-C206-4393-AA72-79C82B9867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02437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954DC3-5161-4271-9E14-CA375D46D8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6092430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85" y="4406319"/>
            <a:ext cx="7773156" cy="1361861"/>
          </a:xfrm>
        </p:spPr>
        <p:txBody>
          <a:bodyPr anchor="t"/>
          <a:lstStyle>
            <a:lvl1pPr algn="l">
              <a:defRPr sz="4200" b="1" cap="all"/>
            </a:lvl1pPr>
          </a:lstStyle>
          <a:p>
            <a:r>
              <a:rPr lang="en-GB" smtClean="0"/>
              <a:t>Click to edit Master title style</a:t>
            </a:r>
            <a:endParaRPr lang="en-US"/>
          </a:p>
        </p:txBody>
      </p:sp>
      <p:sp>
        <p:nvSpPr>
          <p:cNvPr id="3" name="Text Placeholder 2"/>
          <p:cNvSpPr>
            <a:spLocks noGrp="1"/>
          </p:cNvSpPr>
          <p:nvPr>
            <p:ph type="body" idx="1"/>
          </p:nvPr>
        </p:nvSpPr>
        <p:spPr>
          <a:xfrm>
            <a:off x="722385" y="2906762"/>
            <a:ext cx="7773156" cy="1499557"/>
          </a:xfrm>
        </p:spPr>
        <p:txBody>
          <a:bodyPr anchor="b"/>
          <a:lstStyle>
            <a:lvl1pPr marL="0" indent="0">
              <a:buNone/>
              <a:defRPr sz="2100"/>
            </a:lvl1pPr>
            <a:lvl2pPr marL="483595" indent="0">
              <a:buNone/>
              <a:defRPr sz="1900"/>
            </a:lvl2pPr>
            <a:lvl3pPr marL="967191" indent="0">
              <a:buNone/>
              <a:defRPr sz="1700"/>
            </a:lvl3pPr>
            <a:lvl4pPr marL="1450786" indent="0">
              <a:buNone/>
              <a:defRPr sz="1500"/>
            </a:lvl4pPr>
            <a:lvl5pPr marL="1934382" indent="0">
              <a:buNone/>
              <a:defRPr sz="1500"/>
            </a:lvl5pPr>
            <a:lvl6pPr marL="2417979" indent="0">
              <a:buNone/>
              <a:defRPr sz="1500"/>
            </a:lvl6pPr>
            <a:lvl7pPr marL="2901572" indent="0">
              <a:buNone/>
              <a:defRPr sz="1500"/>
            </a:lvl7pPr>
            <a:lvl8pPr marL="3385168" indent="0">
              <a:buNone/>
              <a:defRPr sz="1500"/>
            </a:lvl8pPr>
            <a:lvl9pPr marL="3868763" indent="0">
              <a:buNone/>
              <a:defRPr sz="15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91DBED-DDF1-4237-BF57-E61B9D2FB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63393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85422" y="1981499"/>
            <a:ext cx="3805100" cy="4114128"/>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51802" y="1981499"/>
            <a:ext cx="3806780" cy="4114128"/>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A600A9-331C-47A0-9C6C-9104D50190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8637875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952" y="275394"/>
            <a:ext cx="8230104" cy="1141881"/>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6948" y="1534822"/>
            <a:ext cx="4040294" cy="639789"/>
          </a:xfrm>
        </p:spPr>
        <p:txBody>
          <a:bodyPr anchor="b"/>
          <a:lstStyle>
            <a:lvl1pPr marL="0" indent="0">
              <a:buNone/>
              <a:defRPr sz="2500" b="1"/>
            </a:lvl1pPr>
            <a:lvl2pPr marL="483595" indent="0">
              <a:buNone/>
              <a:defRPr sz="2100" b="1"/>
            </a:lvl2pPr>
            <a:lvl3pPr marL="967191" indent="0">
              <a:buNone/>
              <a:defRPr sz="1900" b="1"/>
            </a:lvl3pPr>
            <a:lvl4pPr marL="1450786" indent="0">
              <a:buNone/>
              <a:defRPr sz="1700" b="1"/>
            </a:lvl4pPr>
            <a:lvl5pPr marL="1934382" indent="0">
              <a:buNone/>
              <a:defRPr sz="1700" b="1"/>
            </a:lvl5pPr>
            <a:lvl6pPr marL="2417979" indent="0">
              <a:buNone/>
              <a:defRPr sz="1700" b="1"/>
            </a:lvl6pPr>
            <a:lvl7pPr marL="2901572" indent="0">
              <a:buNone/>
              <a:defRPr sz="1700" b="1"/>
            </a:lvl7pPr>
            <a:lvl8pPr marL="3385168" indent="0">
              <a:buNone/>
              <a:defRPr sz="1700" b="1"/>
            </a:lvl8pPr>
            <a:lvl9pPr marL="3868763" indent="0">
              <a:buNone/>
              <a:defRPr sz="1700" b="1"/>
            </a:lvl9pPr>
          </a:lstStyle>
          <a:p>
            <a:pPr lvl="0"/>
            <a:r>
              <a:rPr lang="en-GB" smtClean="0"/>
              <a:t>Click to edit Master text styles</a:t>
            </a:r>
          </a:p>
        </p:txBody>
      </p:sp>
      <p:sp>
        <p:nvSpPr>
          <p:cNvPr id="4" name="Content Placeholder 3"/>
          <p:cNvSpPr>
            <a:spLocks noGrp="1"/>
          </p:cNvSpPr>
          <p:nvPr>
            <p:ph sz="half" idx="2"/>
          </p:nvPr>
        </p:nvSpPr>
        <p:spPr>
          <a:xfrm>
            <a:off x="456948" y="2174615"/>
            <a:ext cx="4040294" cy="395124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82" y="1534822"/>
            <a:ext cx="4041974" cy="639789"/>
          </a:xfrm>
        </p:spPr>
        <p:txBody>
          <a:bodyPr anchor="b"/>
          <a:lstStyle>
            <a:lvl1pPr marL="0" indent="0">
              <a:buNone/>
              <a:defRPr sz="2500" b="1"/>
            </a:lvl1pPr>
            <a:lvl2pPr marL="483595" indent="0">
              <a:buNone/>
              <a:defRPr sz="2100" b="1"/>
            </a:lvl2pPr>
            <a:lvl3pPr marL="967191" indent="0">
              <a:buNone/>
              <a:defRPr sz="1900" b="1"/>
            </a:lvl3pPr>
            <a:lvl4pPr marL="1450786" indent="0">
              <a:buNone/>
              <a:defRPr sz="1700" b="1"/>
            </a:lvl4pPr>
            <a:lvl5pPr marL="1934382" indent="0">
              <a:buNone/>
              <a:defRPr sz="1700" b="1"/>
            </a:lvl5pPr>
            <a:lvl6pPr marL="2417979" indent="0">
              <a:buNone/>
              <a:defRPr sz="1700" b="1"/>
            </a:lvl6pPr>
            <a:lvl7pPr marL="2901572" indent="0">
              <a:buNone/>
              <a:defRPr sz="1700" b="1"/>
            </a:lvl7pPr>
            <a:lvl8pPr marL="3385168" indent="0">
              <a:buNone/>
              <a:defRPr sz="1700" b="1"/>
            </a:lvl8pPr>
            <a:lvl9pPr marL="3868763" indent="0">
              <a:buNone/>
              <a:defRPr sz="1700" b="1"/>
            </a:lvl9pPr>
          </a:lstStyle>
          <a:p>
            <a:pPr lvl="0"/>
            <a:r>
              <a:rPr lang="en-GB" smtClean="0"/>
              <a:t>Click to edit Master text styles</a:t>
            </a:r>
          </a:p>
        </p:txBody>
      </p:sp>
      <p:sp>
        <p:nvSpPr>
          <p:cNvPr id="6" name="Content Placeholder 5"/>
          <p:cNvSpPr>
            <a:spLocks noGrp="1"/>
          </p:cNvSpPr>
          <p:nvPr>
            <p:ph sz="quarter" idx="4"/>
          </p:nvPr>
        </p:nvSpPr>
        <p:spPr>
          <a:xfrm>
            <a:off x="4645082" y="2174615"/>
            <a:ext cx="4041974" cy="395124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0A40F8D-CD8D-4F7A-8F85-4D3CE0EDF6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43411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29C1B16-3FF3-4D9F-B083-1AB4CD4B6C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972218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CF8C01-A753-4CF0-8B92-CFEAF1D62F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942126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952" y="273716"/>
            <a:ext cx="3008801" cy="1162031"/>
          </a:xfrm>
        </p:spPr>
        <p:txBody>
          <a:bodyPr anchor="b"/>
          <a:lstStyle>
            <a:lvl1pPr algn="l">
              <a:defRPr sz="2100" b="1"/>
            </a:lvl1pPr>
          </a:lstStyle>
          <a:p>
            <a:r>
              <a:rPr lang="en-GB" smtClean="0"/>
              <a:t>Click to edit Master title style</a:t>
            </a:r>
            <a:endParaRPr lang="en-US"/>
          </a:p>
        </p:txBody>
      </p:sp>
      <p:sp>
        <p:nvSpPr>
          <p:cNvPr id="3" name="Content Placeholder 2"/>
          <p:cNvSpPr>
            <a:spLocks noGrp="1"/>
          </p:cNvSpPr>
          <p:nvPr>
            <p:ph idx="1"/>
          </p:nvPr>
        </p:nvSpPr>
        <p:spPr>
          <a:xfrm>
            <a:off x="3574950" y="273720"/>
            <a:ext cx="5112106" cy="5852137"/>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6952" y="1435751"/>
            <a:ext cx="3008801" cy="4690106"/>
          </a:xfrm>
        </p:spPr>
        <p:txBody>
          <a:bodyPr/>
          <a:lstStyle>
            <a:lvl1pPr marL="0" indent="0">
              <a:buNone/>
              <a:defRPr sz="1500"/>
            </a:lvl1pPr>
            <a:lvl2pPr marL="483595" indent="0">
              <a:buNone/>
              <a:defRPr sz="1300"/>
            </a:lvl2pPr>
            <a:lvl3pPr marL="967191" indent="0">
              <a:buNone/>
              <a:defRPr sz="1100"/>
            </a:lvl3pPr>
            <a:lvl4pPr marL="1450786" indent="0">
              <a:buNone/>
              <a:defRPr sz="1000"/>
            </a:lvl4pPr>
            <a:lvl5pPr marL="1934382" indent="0">
              <a:buNone/>
              <a:defRPr sz="1000"/>
            </a:lvl5pPr>
            <a:lvl6pPr marL="2417979" indent="0">
              <a:buNone/>
              <a:defRPr sz="1000"/>
            </a:lvl6pPr>
            <a:lvl7pPr marL="2901572" indent="0">
              <a:buNone/>
              <a:defRPr sz="1000"/>
            </a:lvl7pPr>
            <a:lvl8pPr marL="3385168" indent="0">
              <a:buNone/>
              <a:defRPr sz="1000"/>
            </a:lvl8pPr>
            <a:lvl9pPr marL="3868763" indent="0">
              <a:buNone/>
              <a:defRPr sz="10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A3F090-1910-4557-AD42-60A668A2A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826435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517" y="4800939"/>
            <a:ext cx="5486736" cy="565902"/>
          </a:xfrm>
        </p:spPr>
        <p:txBody>
          <a:bodyPr anchor="b"/>
          <a:lstStyle>
            <a:lvl1pPr algn="l">
              <a:defRPr sz="2100" b="1"/>
            </a:lvl1pPr>
          </a:lstStyle>
          <a:p>
            <a:r>
              <a:rPr lang="en-GB" smtClean="0"/>
              <a:t>Click to edit Master title style</a:t>
            </a:r>
            <a:endParaRPr lang="en-US"/>
          </a:p>
        </p:txBody>
      </p:sp>
      <p:sp>
        <p:nvSpPr>
          <p:cNvPr id="3" name="Picture Placeholder 2"/>
          <p:cNvSpPr>
            <a:spLocks noGrp="1"/>
          </p:cNvSpPr>
          <p:nvPr>
            <p:ph type="pic" idx="1"/>
          </p:nvPr>
        </p:nvSpPr>
        <p:spPr>
          <a:xfrm>
            <a:off x="1792517" y="612922"/>
            <a:ext cx="5486736" cy="4114128"/>
          </a:xfrm>
        </p:spPr>
        <p:txBody>
          <a:bodyPr/>
          <a:lstStyle>
            <a:lvl1pPr marL="0" indent="0">
              <a:buNone/>
              <a:defRPr sz="3400"/>
            </a:lvl1pPr>
            <a:lvl2pPr marL="483595" indent="0">
              <a:buNone/>
              <a:defRPr sz="3000"/>
            </a:lvl2pPr>
            <a:lvl3pPr marL="967191" indent="0">
              <a:buNone/>
              <a:defRPr sz="2500"/>
            </a:lvl3pPr>
            <a:lvl4pPr marL="1450786" indent="0">
              <a:buNone/>
              <a:defRPr sz="2100"/>
            </a:lvl4pPr>
            <a:lvl5pPr marL="1934382" indent="0">
              <a:buNone/>
              <a:defRPr sz="2100"/>
            </a:lvl5pPr>
            <a:lvl6pPr marL="2417979" indent="0">
              <a:buNone/>
              <a:defRPr sz="2100"/>
            </a:lvl6pPr>
            <a:lvl7pPr marL="2901572" indent="0">
              <a:buNone/>
              <a:defRPr sz="2100"/>
            </a:lvl7pPr>
            <a:lvl8pPr marL="3385168" indent="0">
              <a:buNone/>
              <a:defRPr sz="2100"/>
            </a:lvl8pPr>
            <a:lvl9pPr marL="3868763" indent="0">
              <a:buNone/>
              <a:defRPr sz="2100"/>
            </a:lvl9pPr>
          </a:lstStyle>
          <a:p>
            <a:pPr lvl="0"/>
            <a:endParaRPr lang="en-US" noProof="0" smtClean="0"/>
          </a:p>
        </p:txBody>
      </p:sp>
      <p:sp>
        <p:nvSpPr>
          <p:cNvPr id="4" name="Text Placeholder 3"/>
          <p:cNvSpPr>
            <a:spLocks noGrp="1"/>
          </p:cNvSpPr>
          <p:nvPr>
            <p:ph type="body" sz="half" idx="2"/>
          </p:nvPr>
        </p:nvSpPr>
        <p:spPr>
          <a:xfrm>
            <a:off x="1792517" y="5366842"/>
            <a:ext cx="5486736" cy="806033"/>
          </a:xfrm>
        </p:spPr>
        <p:txBody>
          <a:bodyPr/>
          <a:lstStyle>
            <a:lvl1pPr marL="0" indent="0">
              <a:buNone/>
              <a:defRPr sz="1500"/>
            </a:lvl1pPr>
            <a:lvl2pPr marL="483595" indent="0">
              <a:buNone/>
              <a:defRPr sz="1300"/>
            </a:lvl2pPr>
            <a:lvl3pPr marL="967191" indent="0">
              <a:buNone/>
              <a:defRPr sz="1100"/>
            </a:lvl3pPr>
            <a:lvl4pPr marL="1450786" indent="0">
              <a:buNone/>
              <a:defRPr sz="1000"/>
            </a:lvl4pPr>
            <a:lvl5pPr marL="1934382" indent="0">
              <a:buNone/>
              <a:defRPr sz="1000"/>
            </a:lvl5pPr>
            <a:lvl6pPr marL="2417979" indent="0">
              <a:buNone/>
              <a:defRPr sz="1000"/>
            </a:lvl6pPr>
            <a:lvl7pPr marL="2901572" indent="0">
              <a:buNone/>
              <a:defRPr sz="1000"/>
            </a:lvl7pPr>
            <a:lvl8pPr marL="3385168" indent="0">
              <a:buNone/>
              <a:defRPr sz="1000"/>
            </a:lvl8pPr>
            <a:lvl9pPr marL="3868763" indent="0">
              <a:buNone/>
              <a:defRPr sz="10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A65BBA-7490-46F5-81BB-99AB45AB54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803026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inner pagefooter.jpg"/>
          <p:cNvPicPr>
            <a:picLocks noChangeAspect="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0" y="0"/>
            <a:ext cx="9167519" cy="68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423" y="609564"/>
            <a:ext cx="7773156" cy="1143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5" rIns="91408" bIns="45705"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423" y="1981499"/>
            <a:ext cx="7773156" cy="4114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5" rIns="91408" bIns="4570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422" y="6248438"/>
            <a:ext cx="1905070" cy="456752"/>
          </a:xfrm>
          <a:prstGeom prst="rect">
            <a:avLst/>
          </a:prstGeom>
          <a:noFill/>
          <a:ln w="9525">
            <a:noFill/>
            <a:miter lim="800000"/>
            <a:headEnd/>
            <a:tailEnd/>
          </a:ln>
        </p:spPr>
        <p:txBody>
          <a:bodyPr vert="horz" wrap="square" lIns="91408" tIns="45705" rIns="91408" bIns="45705" numCol="1" anchor="t" anchorCtr="0" compatLnSpc="1">
            <a:prstTxWarp prst="textNoShape">
              <a:avLst/>
            </a:prstTxWarp>
          </a:bodyPr>
          <a:lstStyle>
            <a:lvl1pPr eaLnBrk="0" hangingPunct="0">
              <a:defRPr sz="1400">
                <a:latin typeface="Arial" pitchFamily="21" charset="0"/>
                <a:ea typeface="ＭＳ Ｐゴシック" pitchFamily="21" charset="-128"/>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719" y="6248438"/>
            <a:ext cx="2894564" cy="456752"/>
          </a:xfrm>
          <a:prstGeom prst="rect">
            <a:avLst/>
          </a:prstGeom>
          <a:noFill/>
          <a:ln w="9525">
            <a:noFill/>
            <a:miter lim="800000"/>
            <a:headEnd/>
            <a:tailEnd/>
          </a:ln>
        </p:spPr>
        <p:txBody>
          <a:bodyPr vert="horz" wrap="square" lIns="91408" tIns="45705" rIns="91408" bIns="45705" numCol="1" anchor="t" anchorCtr="0" compatLnSpc="1">
            <a:prstTxWarp prst="textNoShape">
              <a:avLst/>
            </a:prstTxWarp>
          </a:bodyPr>
          <a:lstStyle>
            <a:lvl1pPr algn="ctr" eaLnBrk="0" hangingPunct="0">
              <a:defRPr sz="1400">
                <a:latin typeface="Arial" pitchFamily="21" charset="0"/>
                <a:ea typeface="ＭＳ Ｐゴシック" pitchFamily="21" charset="-128"/>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509" y="6248438"/>
            <a:ext cx="1905070" cy="456752"/>
          </a:xfrm>
          <a:prstGeom prst="rect">
            <a:avLst/>
          </a:prstGeom>
          <a:noFill/>
          <a:ln w="9525">
            <a:noFill/>
            <a:miter lim="800000"/>
            <a:headEnd/>
            <a:tailEnd/>
          </a:ln>
        </p:spPr>
        <p:txBody>
          <a:bodyPr vert="horz" wrap="square" lIns="91408" tIns="45705" rIns="91408" bIns="45705" numCol="1" anchor="t" anchorCtr="0" compatLnSpc="1">
            <a:prstTxWarp prst="textNoShape">
              <a:avLst/>
            </a:prstTxWarp>
          </a:bodyPr>
          <a:lstStyle>
            <a:lvl1pPr algn="r" eaLnBrk="0" hangingPunct="0">
              <a:defRPr sz="1400">
                <a:latin typeface="Arial" charset="0"/>
                <a:ea typeface="ＭＳ Ｐゴシック" pitchFamily="21" charset="-128"/>
                <a:cs typeface="+mn-cs"/>
              </a:defRPr>
            </a:lvl1pPr>
          </a:lstStyle>
          <a:p>
            <a:pPr fontAlgn="base">
              <a:spcBef>
                <a:spcPct val="0"/>
              </a:spcBef>
              <a:spcAft>
                <a:spcPct val="0"/>
              </a:spcAft>
              <a:defRPr/>
            </a:pPr>
            <a:fld id="{68B34CD4-7425-4898-AABB-3FAECEEADF4F}"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127431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defTabSz="912010" rtl="0" eaLnBrk="0" fontAlgn="base" hangingPunct="0">
        <a:spcBef>
          <a:spcPct val="0"/>
        </a:spcBef>
        <a:spcAft>
          <a:spcPct val="0"/>
        </a:spcAft>
        <a:defRPr sz="4400">
          <a:solidFill>
            <a:schemeClr val="tx2"/>
          </a:solidFill>
          <a:latin typeface="+mj-lt"/>
          <a:ea typeface="+mj-ea"/>
          <a:cs typeface="+mj-cs"/>
        </a:defRPr>
      </a:lvl1pPr>
      <a:lvl2pPr algn="ctr" defTabSz="912010" rtl="0" eaLnBrk="0" fontAlgn="base" hangingPunct="0">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defTabSz="912010" rtl="0" eaLnBrk="0" fontAlgn="base" hangingPunct="0">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defTabSz="912010" rtl="0" eaLnBrk="0" fontAlgn="base" hangingPunct="0">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defTabSz="912010" rtl="0" eaLnBrk="0" fontAlgn="base" hangingPunct="0">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83595" algn="ctr" defTabSz="913458"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6pPr>
      <a:lvl7pPr marL="967191" algn="ctr" defTabSz="913458"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7pPr>
      <a:lvl8pPr marL="1450786" algn="ctr" defTabSz="913458"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8pPr>
      <a:lvl9pPr marL="1934382" algn="ctr" defTabSz="913458"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9pPr>
    </p:titleStyle>
    <p:bodyStyle>
      <a:lvl1pPr marL="340954" indent="-340954" algn="l" defTabSz="912010" rtl="0" eaLnBrk="0" fontAlgn="base" hangingPunct="0">
        <a:spcBef>
          <a:spcPct val="20000"/>
        </a:spcBef>
        <a:spcAft>
          <a:spcPct val="0"/>
        </a:spcAft>
        <a:buChar char="•"/>
        <a:defRPr sz="3200">
          <a:solidFill>
            <a:schemeClr val="tx1"/>
          </a:solidFill>
          <a:latin typeface="+mn-lt"/>
          <a:ea typeface="+mn-ea"/>
          <a:cs typeface="+mn-cs"/>
        </a:defRPr>
      </a:lvl1pPr>
      <a:lvl2pPr marL="740693" indent="-283849" algn="l" defTabSz="912010" rtl="0" eaLnBrk="0" fontAlgn="base" hangingPunct="0">
        <a:spcBef>
          <a:spcPct val="20000"/>
        </a:spcBef>
        <a:spcAft>
          <a:spcPct val="0"/>
        </a:spcAft>
        <a:buChar char="–"/>
        <a:defRPr sz="2800">
          <a:solidFill>
            <a:schemeClr val="tx1"/>
          </a:solidFill>
          <a:latin typeface="+mn-lt"/>
          <a:ea typeface="+mn-ea"/>
          <a:cs typeface="ＭＳ Ｐゴシック"/>
        </a:defRPr>
      </a:lvl2pPr>
      <a:lvl3pPr marL="1140432" indent="-226743" algn="l" defTabSz="912010" rtl="0" eaLnBrk="0" fontAlgn="base" hangingPunct="0">
        <a:spcBef>
          <a:spcPct val="20000"/>
        </a:spcBef>
        <a:spcAft>
          <a:spcPct val="0"/>
        </a:spcAft>
        <a:buChar char="•"/>
        <a:defRPr sz="2400">
          <a:solidFill>
            <a:schemeClr val="tx1"/>
          </a:solidFill>
          <a:latin typeface="+mn-lt"/>
          <a:ea typeface="+mn-ea"/>
          <a:cs typeface="ＭＳ Ｐゴシック"/>
        </a:defRPr>
      </a:lvl3pPr>
      <a:lvl4pPr marL="1598955" indent="-226743" algn="l" defTabSz="912010" rtl="0" eaLnBrk="0" fontAlgn="base" hangingPunct="0">
        <a:spcBef>
          <a:spcPct val="20000"/>
        </a:spcBef>
        <a:spcAft>
          <a:spcPct val="0"/>
        </a:spcAft>
        <a:buChar char="–"/>
        <a:defRPr sz="2000">
          <a:solidFill>
            <a:schemeClr val="tx1"/>
          </a:solidFill>
          <a:latin typeface="+mn-lt"/>
          <a:ea typeface="+mn-ea"/>
          <a:cs typeface="ＭＳ Ｐゴシック"/>
        </a:defRPr>
      </a:lvl4pPr>
      <a:lvl5pPr marL="2055800" indent="-226743" algn="l" defTabSz="912010" rtl="0" eaLnBrk="0" fontAlgn="base" hangingPunct="0">
        <a:spcBef>
          <a:spcPct val="20000"/>
        </a:spcBef>
        <a:spcAft>
          <a:spcPct val="0"/>
        </a:spcAft>
        <a:buChar char="»"/>
        <a:defRPr sz="2000">
          <a:solidFill>
            <a:schemeClr val="tx1"/>
          </a:solidFill>
          <a:latin typeface="+mn-lt"/>
          <a:ea typeface="+mn-ea"/>
          <a:cs typeface="ＭＳ Ｐゴシック"/>
        </a:defRPr>
      </a:lvl5pPr>
      <a:lvl6pPr marL="2540556" indent="-228365" algn="l" defTabSz="913458" rtl="0" fontAlgn="base">
        <a:spcBef>
          <a:spcPct val="20000"/>
        </a:spcBef>
        <a:spcAft>
          <a:spcPct val="0"/>
        </a:spcAft>
        <a:buChar char="»"/>
        <a:defRPr sz="2000">
          <a:solidFill>
            <a:schemeClr val="tx1"/>
          </a:solidFill>
          <a:latin typeface="+mn-lt"/>
          <a:ea typeface="+mn-ea"/>
        </a:defRPr>
      </a:lvl6pPr>
      <a:lvl7pPr marL="3024150" indent="-228365" algn="l" defTabSz="913458" rtl="0" fontAlgn="base">
        <a:spcBef>
          <a:spcPct val="20000"/>
        </a:spcBef>
        <a:spcAft>
          <a:spcPct val="0"/>
        </a:spcAft>
        <a:buChar char="»"/>
        <a:defRPr sz="2000">
          <a:solidFill>
            <a:schemeClr val="tx1"/>
          </a:solidFill>
          <a:latin typeface="+mn-lt"/>
          <a:ea typeface="+mn-ea"/>
        </a:defRPr>
      </a:lvl7pPr>
      <a:lvl8pPr marL="3507746" indent="-228365" algn="l" defTabSz="913458" rtl="0" fontAlgn="base">
        <a:spcBef>
          <a:spcPct val="20000"/>
        </a:spcBef>
        <a:spcAft>
          <a:spcPct val="0"/>
        </a:spcAft>
        <a:buChar char="»"/>
        <a:defRPr sz="2000">
          <a:solidFill>
            <a:schemeClr val="tx1"/>
          </a:solidFill>
          <a:latin typeface="+mn-lt"/>
          <a:ea typeface="+mn-ea"/>
        </a:defRPr>
      </a:lvl8pPr>
      <a:lvl9pPr marL="3991341" indent="-228365" algn="l" defTabSz="913458"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83595" rtl="0" eaLnBrk="1" latinLnBrk="0" hangingPunct="1">
        <a:defRPr sz="1900" kern="1200">
          <a:solidFill>
            <a:schemeClr val="tx1"/>
          </a:solidFill>
          <a:latin typeface="+mn-lt"/>
          <a:ea typeface="+mn-ea"/>
          <a:cs typeface="+mn-cs"/>
        </a:defRPr>
      </a:lvl1pPr>
      <a:lvl2pPr marL="483595" algn="l" defTabSz="483595" rtl="0" eaLnBrk="1" latinLnBrk="0" hangingPunct="1">
        <a:defRPr sz="1900" kern="1200">
          <a:solidFill>
            <a:schemeClr val="tx1"/>
          </a:solidFill>
          <a:latin typeface="+mn-lt"/>
          <a:ea typeface="+mn-ea"/>
          <a:cs typeface="+mn-cs"/>
        </a:defRPr>
      </a:lvl2pPr>
      <a:lvl3pPr marL="967191" algn="l" defTabSz="483595" rtl="0" eaLnBrk="1" latinLnBrk="0" hangingPunct="1">
        <a:defRPr sz="1900" kern="1200">
          <a:solidFill>
            <a:schemeClr val="tx1"/>
          </a:solidFill>
          <a:latin typeface="+mn-lt"/>
          <a:ea typeface="+mn-ea"/>
          <a:cs typeface="+mn-cs"/>
        </a:defRPr>
      </a:lvl3pPr>
      <a:lvl4pPr marL="1450786" algn="l" defTabSz="483595" rtl="0" eaLnBrk="1" latinLnBrk="0" hangingPunct="1">
        <a:defRPr sz="1900" kern="1200">
          <a:solidFill>
            <a:schemeClr val="tx1"/>
          </a:solidFill>
          <a:latin typeface="+mn-lt"/>
          <a:ea typeface="+mn-ea"/>
          <a:cs typeface="+mn-cs"/>
        </a:defRPr>
      </a:lvl4pPr>
      <a:lvl5pPr marL="1934382" algn="l" defTabSz="483595" rtl="0" eaLnBrk="1" latinLnBrk="0" hangingPunct="1">
        <a:defRPr sz="1900" kern="1200">
          <a:solidFill>
            <a:schemeClr val="tx1"/>
          </a:solidFill>
          <a:latin typeface="+mn-lt"/>
          <a:ea typeface="+mn-ea"/>
          <a:cs typeface="+mn-cs"/>
        </a:defRPr>
      </a:lvl5pPr>
      <a:lvl6pPr marL="2417979" algn="l" defTabSz="483595" rtl="0" eaLnBrk="1" latinLnBrk="0" hangingPunct="1">
        <a:defRPr sz="1900" kern="1200">
          <a:solidFill>
            <a:schemeClr val="tx1"/>
          </a:solidFill>
          <a:latin typeface="+mn-lt"/>
          <a:ea typeface="+mn-ea"/>
          <a:cs typeface="+mn-cs"/>
        </a:defRPr>
      </a:lvl6pPr>
      <a:lvl7pPr marL="2901572" algn="l" defTabSz="483595" rtl="0" eaLnBrk="1" latinLnBrk="0" hangingPunct="1">
        <a:defRPr sz="1900" kern="1200">
          <a:solidFill>
            <a:schemeClr val="tx1"/>
          </a:solidFill>
          <a:latin typeface="+mn-lt"/>
          <a:ea typeface="+mn-ea"/>
          <a:cs typeface="+mn-cs"/>
        </a:defRPr>
      </a:lvl7pPr>
      <a:lvl8pPr marL="3385168" algn="l" defTabSz="483595" rtl="0" eaLnBrk="1" latinLnBrk="0" hangingPunct="1">
        <a:defRPr sz="1900" kern="1200">
          <a:solidFill>
            <a:schemeClr val="tx1"/>
          </a:solidFill>
          <a:latin typeface="+mn-lt"/>
          <a:ea typeface="+mn-ea"/>
          <a:cs typeface="+mn-cs"/>
        </a:defRPr>
      </a:lvl8pPr>
      <a:lvl9pPr marL="3868763" algn="l" defTabSz="48359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www.kirklees.gov.uk/business/planningapplications/advice.aspx#anchor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a:xfrm>
            <a:off x="715663" y="2522213"/>
            <a:ext cx="7773156" cy="1143560"/>
          </a:xfrm>
        </p:spPr>
        <p:txBody>
          <a:bodyPr/>
          <a:lstStyle/>
          <a:p>
            <a:r>
              <a:rPr lang="en-GB" altLang="en-US" smtClean="0"/>
              <a:t>Pre-Application Advice in Kirklees</a:t>
            </a:r>
          </a:p>
        </p:txBody>
      </p:sp>
      <p:sp>
        <p:nvSpPr>
          <p:cNvPr id="3" name="Title 4"/>
          <p:cNvSpPr txBox="1">
            <a:spLocks/>
          </p:cNvSpPr>
          <p:nvPr/>
        </p:nvSpPr>
        <p:spPr bwMode="auto">
          <a:xfrm>
            <a:off x="3663985" y="4184656"/>
            <a:ext cx="5051627" cy="1143560"/>
          </a:xfrm>
          <a:prstGeom prst="rect">
            <a:avLst/>
          </a:prstGeom>
          <a:noFill/>
          <a:ln w="9525">
            <a:noFill/>
            <a:miter lim="800000"/>
            <a:headEnd/>
            <a:tailEnd/>
          </a:ln>
        </p:spPr>
        <p:txBody>
          <a:bodyPr lIns="91401" tIns="45701" rIns="91401" bIns="45701" anchor="ctr"/>
          <a:lstStyle/>
          <a:p>
            <a:pPr algn="ctr" defTabSz="911934" eaLnBrk="0" fontAlgn="base" hangingPunct="0">
              <a:spcBef>
                <a:spcPct val="0"/>
              </a:spcBef>
              <a:spcAft>
                <a:spcPct val="0"/>
              </a:spcAft>
              <a:defRPr/>
            </a:pPr>
            <a:r>
              <a:rPr lang="en-GB" b="1" kern="0" dirty="0">
                <a:solidFill>
                  <a:srgbClr val="000000"/>
                </a:solidFill>
                <a:cs typeface="+mj-cs"/>
              </a:rPr>
              <a:t>Simon Taylor – Head of Development Management</a:t>
            </a:r>
          </a:p>
        </p:txBody>
      </p:sp>
    </p:spTree>
    <p:extLst>
      <p:ext uri="{BB962C8B-B14F-4D97-AF65-F5344CB8AC3E}">
        <p14:creationId xmlns:p14="http://schemas.microsoft.com/office/powerpoint/2010/main" val="359585992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mtClean="0"/>
              <a:t>The Process</a:t>
            </a:r>
          </a:p>
        </p:txBody>
      </p:sp>
      <p:sp>
        <p:nvSpPr>
          <p:cNvPr id="8195" name="Content Placeholder 2"/>
          <p:cNvSpPr>
            <a:spLocks noGrp="1"/>
          </p:cNvSpPr>
          <p:nvPr>
            <p:ph idx="1"/>
          </p:nvPr>
        </p:nvSpPr>
        <p:spPr>
          <a:xfrm>
            <a:off x="640065" y="1615427"/>
            <a:ext cx="7773155" cy="3865601"/>
          </a:xfrm>
        </p:spPr>
        <p:txBody>
          <a:bodyPr/>
          <a:lstStyle/>
          <a:p>
            <a:r>
              <a:rPr lang="en-GB" altLang="en-US" smtClean="0"/>
              <a:t>Joint approach between Regeneration and Majors Team</a:t>
            </a:r>
          </a:p>
          <a:p>
            <a:r>
              <a:rPr lang="en-GB" altLang="en-US" smtClean="0"/>
              <a:t>Assess need and send them to the right place</a:t>
            </a:r>
          </a:p>
          <a:p>
            <a:r>
              <a:rPr lang="en-GB" altLang="en-US" smtClean="0"/>
              <a:t>Assign officer - consistency</a:t>
            </a:r>
          </a:p>
          <a:p>
            <a:r>
              <a:rPr lang="en-GB" altLang="en-US" smtClean="0"/>
              <a:t>Meeting and selective technical advice</a:t>
            </a:r>
          </a:p>
          <a:p>
            <a:r>
              <a:rPr lang="en-GB" altLang="en-US" smtClean="0"/>
              <a:t>Written Response from Head of Service</a:t>
            </a:r>
          </a:p>
        </p:txBody>
      </p:sp>
    </p:spTree>
    <p:extLst>
      <p:ext uri="{BB962C8B-B14F-4D97-AF65-F5344CB8AC3E}">
        <p14:creationId xmlns:p14="http://schemas.microsoft.com/office/powerpoint/2010/main" val="87086488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box(in)">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box(in)">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box(in)">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box(in)">
                                      <p:cBhvr>
                                        <p:cTn id="27" dur="500"/>
                                        <p:tgtEl>
                                          <p:spTgt spid="81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195">
                                            <p:txEl>
                                              <p:pRg st="4" end="4"/>
                                            </p:txEl>
                                          </p:spTgt>
                                        </p:tgtEl>
                                        <p:attrNameLst>
                                          <p:attrName>style.visibility</p:attrName>
                                        </p:attrNameLst>
                                      </p:cBhvr>
                                      <p:to>
                                        <p:strVal val="visible"/>
                                      </p:to>
                                    </p:set>
                                    <p:animEffect transition="in" filter="box(in)">
                                      <p:cBhvr>
                                        <p:cTn id="32"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Practice</a:t>
            </a:r>
          </a:p>
        </p:txBody>
      </p:sp>
      <p:sp>
        <p:nvSpPr>
          <p:cNvPr id="9219" name="Content Placeholder 3"/>
          <p:cNvSpPr>
            <a:spLocks noGrp="1"/>
          </p:cNvSpPr>
          <p:nvPr>
            <p:ph sz="half" idx="2"/>
          </p:nvPr>
        </p:nvSpPr>
        <p:spPr>
          <a:xfrm>
            <a:off x="337672" y="1615427"/>
            <a:ext cx="7764756" cy="3249322"/>
          </a:xfrm>
        </p:spPr>
        <p:txBody>
          <a:bodyPr/>
          <a:lstStyle/>
          <a:p>
            <a:r>
              <a:rPr lang="en-GB" altLang="en-US" sz="2500"/>
              <a:t>Be flexible with approach – but set out the ground rules</a:t>
            </a:r>
          </a:p>
          <a:p>
            <a:r>
              <a:rPr lang="en-GB" altLang="en-US" sz="2500"/>
              <a:t>The relationship is often more important </a:t>
            </a:r>
          </a:p>
          <a:p>
            <a:r>
              <a:rPr lang="en-GB" altLang="en-US" sz="2500"/>
              <a:t>Written response not always essential or wanted</a:t>
            </a:r>
          </a:p>
          <a:p>
            <a:r>
              <a:rPr lang="en-GB" altLang="en-US" sz="2500"/>
              <a:t>Be sure to give advice - not the policy</a:t>
            </a:r>
          </a:p>
          <a:p>
            <a:r>
              <a:rPr lang="en-GB" altLang="en-US" sz="2500"/>
              <a:t>Don’t let fee dominate</a:t>
            </a:r>
          </a:p>
          <a:p>
            <a:endParaRPr lang="en-GB" altLang="en-US" smtClean="0"/>
          </a:p>
          <a:p>
            <a:endParaRPr lang="en-GB" altLang="en-US" smtClean="0"/>
          </a:p>
          <a:p>
            <a:pPr>
              <a:buFontTx/>
              <a:buNone/>
            </a:pPr>
            <a:endParaRPr lang="en-GB" altLang="en-US" smtClean="0"/>
          </a:p>
        </p:txBody>
      </p:sp>
    </p:spTree>
    <p:extLst>
      <p:ext uri="{BB962C8B-B14F-4D97-AF65-F5344CB8AC3E}">
        <p14:creationId xmlns:p14="http://schemas.microsoft.com/office/powerpoint/2010/main" val="350085375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ox(in)">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box(in)">
                                      <p:cBhvr>
                                        <p:cTn id="17" dur="5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box(in)">
                                      <p:cBhvr>
                                        <p:cTn id="22" dur="500"/>
                                        <p:tgtEl>
                                          <p:spTgt spid="92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box(in)">
                                      <p:cBhvr>
                                        <p:cTn id="27" dur="500"/>
                                        <p:tgtEl>
                                          <p:spTgt spid="92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box(in)">
                                      <p:cBhvr>
                                        <p:cTn id="3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r>
              <a:rPr lang="en-GB" altLang="en-US" smtClean="0"/>
              <a:t>What is Working ?</a:t>
            </a:r>
          </a:p>
        </p:txBody>
      </p:sp>
      <p:sp>
        <p:nvSpPr>
          <p:cNvPr id="10243" name="Content Placeholder 5"/>
          <p:cNvSpPr>
            <a:spLocks noGrp="1"/>
          </p:cNvSpPr>
          <p:nvPr>
            <p:ph idx="1"/>
          </p:nvPr>
        </p:nvSpPr>
        <p:spPr>
          <a:xfrm>
            <a:off x="715663" y="1690993"/>
            <a:ext cx="7773156" cy="3702715"/>
          </a:xfrm>
        </p:spPr>
        <p:txBody>
          <a:bodyPr/>
          <a:lstStyle/>
          <a:p>
            <a:r>
              <a:rPr lang="en-GB" altLang="en-US" sz="2500"/>
              <a:t>Lots of success with medium sized businesses looking to relocate</a:t>
            </a:r>
          </a:p>
          <a:p>
            <a:r>
              <a:rPr lang="en-GB" altLang="en-US" sz="2500"/>
              <a:t>Best when ward members are engaged</a:t>
            </a:r>
          </a:p>
          <a:p>
            <a:r>
              <a:rPr lang="en-GB" altLang="en-US" sz="2500"/>
              <a:t>Longer term dialogue improved </a:t>
            </a:r>
          </a:p>
          <a:p>
            <a:r>
              <a:rPr lang="en-GB" altLang="en-US" sz="2500"/>
              <a:t>Agreeing timescales – feeds into performance and PPA’s</a:t>
            </a:r>
          </a:p>
          <a:p>
            <a:r>
              <a:rPr lang="en-GB" altLang="en-US" sz="2500"/>
              <a:t>Staff involved like it</a:t>
            </a:r>
          </a:p>
          <a:p>
            <a:r>
              <a:rPr lang="en-GB" altLang="en-US" sz="2500"/>
              <a:t>Income stream</a:t>
            </a:r>
          </a:p>
          <a:p>
            <a:endParaRPr lang="en-GB" altLang="en-US" smtClean="0"/>
          </a:p>
        </p:txBody>
      </p:sp>
    </p:spTree>
    <p:extLst>
      <p:ext uri="{BB962C8B-B14F-4D97-AF65-F5344CB8AC3E}">
        <p14:creationId xmlns:p14="http://schemas.microsoft.com/office/powerpoint/2010/main" val="341328292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box(in)">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box(in)">
                                      <p:cBhvr>
                                        <p:cTn id="17" dur="5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box(in)">
                                      <p:cBhvr>
                                        <p:cTn id="22" dur="500"/>
                                        <p:tgtEl>
                                          <p:spTgt spid="10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box(in)">
                                      <p:cBhvr>
                                        <p:cTn id="27" dur="500"/>
                                        <p:tgtEl>
                                          <p:spTgt spid="102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243">
                                            <p:txEl>
                                              <p:pRg st="4" end="4"/>
                                            </p:txEl>
                                          </p:spTgt>
                                        </p:tgtEl>
                                        <p:attrNameLst>
                                          <p:attrName>style.visibility</p:attrName>
                                        </p:attrNameLst>
                                      </p:cBhvr>
                                      <p:to>
                                        <p:strVal val="visible"/>
                                      </p:to>
                                    </p:set>
                                    <p:animEffect transition="in" filter="box(in)">
                                      <p:cBhvr>
                                        <p:cTn id="32" dur="500"/>
                                        <p:tgtEl>
                                          <p:spTgt spid="102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Effect transition="in" filter="box(in)">
                                      <p:cBhvr>
                                        <p:cTn id="37"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4"/>
          <p:cNvSpPr>
            <a:spLocks noGrp="1"/>
          </p:cNvSpPr>
          <p:nvPr>
            <p:ph idx="1"/>
          </p:nvPr>
        </p:nvSpPr>
        <p:spPr>
          <a:xfrm>
            <a:off x="685424" y="1981498"/>
            <a:ext cx="7773156" cy="2807683"/>
          </a:xfrm>
        </p:spPr>
        <p:txBody>
          <a:bodyPr/>
          <a:lstStyle/>
          <a:p>
            <a:endParaRPr lang="en-GB" altLang="en-US" smtClean="0"/>
          </a:p>
        </p:txBody>
      </p:sp>
      <p:graphicFrame>
        <p:nvGraphicFramePr>
          <p:cNvPr id="6" name="Chart 5"/>
          <p:cNvGraphicFramePr/>
          <p:nvPr/>
        </p:nvGraphicFramePr>
        <p:xfrm>
          <a:off x="414080" y="1766546"/>
          <a:ext cx="8391438" cy="3627175"/>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txBox="1">
            <a:spLocks/>
          </p:cNvSpPr>
          <p:nvPr/>
        </p:nvSpPr>
        <p:spPr bwMode="auto">
          <a:xfrm>
            <a:off x="413271" y="406375"/>
            <a:ext cx="8317462" cy="1143560"/>
          </a:xfrm>
          <a:prstGeom prst="rect">
            <a:avLst/>
          </a:prstGeom>
          <a:noFill/>
          <a:ln w="9525">
            <a:noFill/>
            <a:miter lim="800000"/>
            <a:headEnd/>
            <a:tailEnd/>
          </a:ln>
        </p:spPr>
        <p:txBody>
          <a:bodyPr lIns="91401" tIns="45701" rIns="91401" bIns="45701" anchor="ctr"/>
          <a:lstStyle/>
          <a:p>
            <a:pPr algn="ctr" defTabSz="911934" eaLnBrk="0" fontAlgn="base" hangingPunct="0">
              <a:spcBef>
                <a:spcPct val="0"/>
              </a:spcBef>
              <a:spcAft>
                <a:spcPct val="0"/>
              </a:spcAft>
              <a:defRPr/>
            </a:pPr>
            <a:r>
              <a:rPr lang="en-GB" sz="4400" kern="0" dirty="0">
                <a:solidFill>
                  <a:srgbClr val="000000"/>
                </a:solidFill>
                <a:cs typeface="+mj-cs"/>
              </a:rPr>
              <a:t>DM Performance </a:t>
            </a:r>
            <a:br>
              <a:rPr lang="en-GB" sz="4400" kern="0" dirty="0">
                <a:solidFill>
                  <a:srgbClr val="000000"/>
                </a:solidFill>
                <a:cs typeface="+mj-cs"/>
              </a:rPr>
            </a:br>
            <a:r>
              <a:rPr lang="en-GB" sz="4400" kern="0" dirty="0">
                <a:solidFill>
                  <a:srgbClr val="000000"/>
                </a:solidFill>
                <a:cs typeface="+mj-cs"/>
              </a:rPr>
              <a:t>Does it work?</a:t>
            </a:r>
          </a:p>
        </p:txBody>
      </p:sp>
    </p:spTree>
    <p:extLst>
      <p:ext uri="{BB962C8B-B14F-4D97-AF65-F5344CB8AC3E}">
        <p14:creationId xmlns:p14="http://schemas.microsoft.com/office/powerpoint/2010/main" val="261049561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z="3800"/>
              <a:t>Feedback</a:t>
            </a:r>
          </a:p>
        </p:txBody>
      </p:sp>
      <p:sp>
        <p:nvSpPr>
          <p:cNvPr id="13315" name="Content Placeholder 2"/>
          <p:cNvSpPr>
            <a:spLocks noGrp="1"/>
          </p:cNvSpPr>
          <p:nvPr>
            <p:ph idx="1"/>
          </p:nvPr>
        </p:nvSpPr>
        <p:spPr>
          <a:xfrm>
            <a:off x="640065" y="1690993"/>
            <a:ext cx="7939471" cy="1749764"/>
          </a:xfrm>
        </p:spPr>
        <p:txBody>
          <a:bodyPr/>
          <a:lstStyle/>
          <a:p>
            <a:r>
              <a:rPr lang="en-GB" altLang="en-US" sz="1900" b="1"/>
              <a:t>Peer Review Feedback </a:t>
            </a:r>
            <a:r>
              <a:rPr lang="en-GB" altLang="en-US" sz="1900"/>
              <a:t>- </a:t>
            </a:r>
            <a:r>
              <a:rPr lang="en-GB" altLang="en-US" sz="1900" i="1"/>
              <a:t>Customers who apply for planning consent told us that the Council’s planning officers were generally accessible, supportive and creative. Businesses reported that planning officers were working more closely with economic development and regeneration officers in an attempt to focus on growth. This reflects the increased prominence given in internal strategies and personal targets to staff working to support the Council’s jobs and growth priority. </a:t>
            </a:r>
            <a:r>
              <a:rPr lang="en-GB" altLang="en-US" sz="800"/>
              <a:t>	</a:t>
            </a:r>
          </a:p>
        </p:txBody>
      </p:sp>
    </p:spTree>
    <p:extLst>
      <p:ext uri="{BB962C8B-B14F-4D97-AF65-F5344CB8AC3E}">
        <p14:creationId xmlns:p14="http://schemas.microsoft.com/office/powerpoint/2010/main" val="284695341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ox(in)">
                                      <p:cBhvr>
                                        <p:cTn id="12"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mtClean="0"/>
              <a:t>Income</a:t>
            </a:r>
          </a:p>
        </p:txBody>
      </p:sp>
      <p:sp>
        <p:nvSpPr>
          <p:cNvPr id="15363" name="Content Placeholder 2"/>
          <p:cNvSpPr>
            <a:spLocks noGrp="1"/>
          </p:cNvSpPr>
          <p:nvPr>
            <p:ph idx="1"/>
          </p:nvPr>
        </p:nvSpPr>
        <p:spPr>
          <a:xfrm>
            <a:off x="685424" y="1981500"/>
            <a:ext cx="7773156" cy="2127593"/>
          </a:xfrm>
        </p:spPr>
        <p:txBody>
          <a:bodyPr/>
          <a:lstStyle/>
          <a:p>
            <a:r>
              <a:rPr lang="en-GB" altLang="en-US" smtClean="0"/>
              <a:t>Worthwhile but will not bail you out</a:t>
            </a:r>
          </a:p>
          <a:p>
            <a:r>
              <a:rPr lang="en-GB" altLang="en-US" smtClean="0"/>
              <a:t>About ¾ of the cost of a planning officer post per year</a:t>
            </a:r>
          </a:p>
        </p:txBody>
      </p:sp>
    </p:spTree>
    <p:extLst>
      <p:ext uri="{BB962C8B-B14F-4D97-AF65-F5344CB8AC3E}">
        <p14:creationId xmlns:p14="http://schemas.microsoft.com/office/powerpoint/2010/main" val="137547480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z="3800"/>
              <a:t>Improvement Plan </a:t>
            </a:r>
          </a:p>
        </p:txBody>
      </p:sp>
      <p:sp>
        <p:nvSpPr>
          <p:cNvPr id="15363" name="Content Placeholder 2"/>
          <p:cNvSpPr>
            <a:spLocks noGrp="1"/>
          </p:cNvSpPr>
          <p:nvPr>
            <p:ph idx="1"/>
          </p:nvPr>
        </p:nvSpPr>
        <p:spPr>
          <a:xfrm>
            <a:off x="715663" y="1766558"/>
            <a:ext cx="7773156" cy="3324887"/>
          </a:xfrm>
        </p:spPr>
        <p:txBody>
          <a:bodyPr/>
          <a:lstStyle/>
          <a:p>
            <a:r>
              <a:rPr lang="en-GB" altLang="en-US" sz="3000"/>
              <a:t>Engaging with Members</a:t>
            </a:r>
          </a:p>
          <a:p>
            <a:r>
              <a:rPr lang="en-GB" altLang="en-US" sz="3000"/>
              <a:t>Getting medium sized local agents to use it</a:t>
            </a:r>
          </a:p>
          <a:p>
            <a:r>
              <a:rPr lang="en-GB" altLang="en-US" sz="3000"/>
              <a:t>How to front load more of the technical assessments without excessive time</a:t>
            </a:r>
          </a:p>
          <a:p>
            <a:r>
              <a:rPr lang="en-GB" altLang="en-US" sz="3000"/>
              <a:t>Use of more sophisticated PPA’s</a:t>
            </a:r>
          </a:p>
          <a:p>
            <a:r>
              <a:rPr lang="en-GB" altLang="en-US" sz="3000"/>
              <a:t>Review Fees</a:t>
            </a:r>
          </a:p>
          <a:p>
            <a:endParaRPr lang="en-GB" altLang="en-US" sz="3000"/>
          </a:p>
        </p:txBody>
      </p:sp>
    </p:spTree>
    <p:extLst>
      <p:ext uri="{BB962C8B-B14F-4D97-AF65-F5344CB8AC3E}">
        <p14:creationId xmlns:p14="http://schemas.microsoft.com/office/powerpoint/2010/main" val="304900065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ox(in)">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box(in)">
                                      <p:cBhvr>
                                        <p:cTn id="17" dur="500"/>
                                        <p:tgtEl>
                                          <p:spTgt spid="153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box(in)">
                                      <p:cBhvr>
                                        <p:cTn id="22" dur="500"/>
                                        <p:tgtEl>
                                          <p:spTgt spid="153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box(in)">
                                      <p:cBhvr>
                                        <p:cTn id="27" dur="500"/>
                                        <p:tgtEl>
                                          <p:spTgt spid="153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box(in)">
                                      <p:cBhvr>
                                        <p:cTn id="32"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ctrTitle"/>
          </p:nvPr>
        </p:nvSpPr>
        <p:spPr>
          <a:xfrm>
            <a:off x="685424" y="2130951"/>
            <a:ext cx="7773156" cy="1469331"/>
          </a:xfrm>
        </p:spPr>
        <p:txBody>
          <a:bodyPr/>
          <a:lstStyle/>
          <a:p>
            <a:r>
              <a:rPr lang="en-GB" altLang="en-US" smtClean="0"/>
              <a:t>END</a:t>
            </a:r>
          </a:p>
        </p:txBody>
      </p:sp>
    </p:spTree>
    <p:extLst>
      <p:ext uri="{BB962C8B-B14F-4D97-AF65-F5344CB8AC3E}">
        <p14:creationId xmlns:p14="http://schemas.microsoft.com/office/powerpoint/2010/main" val="428828653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40065" y="2371081"/>
            <a:ext cx="7773155" cy="1143560"/>
          </a:xfrm>
        </p:spPr>
        <p:txBody>
          <a:bodyPr/>
          <a:lstStyle/>
          <a:p>
            <a:r>
              <a:rPr lang="en-GB" altLang="en-US" smtClean="0"/>
              <a:t>Others</a:t>
            </a:r>
          </a:p>
        </p:txBody>
      </p:sp>
    </p:spTree>
    <p:extLst>
      <p:ext uri="{BB962C8B-B14F-4D97-AF65-F5344CB8AC3E}">
        <p14:creationId xmlns:p14="http://schemas.microsoft.com/office/powerpoint/2010/main" val="341510055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t>Results</a:t>
            </a:r>
          </a:p>
        </p:txBody>
      </p:sp>
      <p:graphicFrame>
        <p:nvGraphicFramePr>
          <p:cNvPr id="5" name="Content Placeholder 4"/>
          <p:cNvGraphicFramePr>
            <a:graphicFrameLocks noGrp="1"/>
          </p:cNvGraphicFramePr>
          <p:nvPr>
            <p:ph idx="1"/>
          </p:nvPr>
        </p:nvGraphicFramePr>
        <p:xfrm>
          <a:off x="338481" y="1615412"/>
          <a:ext cx="8315839" cy="34004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463487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6950" y="275394"/>
            <a:ext cx="8230104" cy="1141881"/>
          </a:xfrm>
        </p:spPr>
        <p:txBody>
          <a:bodyPr/>
          <a:lstStyle/>
          <a:p>
            <a:r>
              <a:rPr lang="en-GB" altLang="en-US" smtClean="0"/>
              <a:t>General</a:t>
            </a:r>
          </a:p>
        </p:txBody>
      </p:sp>
      <p:sp>
        <p:nvSpPr>
          <p:cNvPr id="3075" name="Text Placeholder 6"/>
          <p:cNvSpPr>
            <a:spLocks noGrp="1"/>
          </p:cNvSpPr>
          <p:nvPr>
            <p:ph type="body" idx="1"/>
          </p:nvPr>
        </p:nvSpPr>
        <p:spPr>
          <a:xfrm>
            <a:off x="488869" y="1086468"/>
            <a:ext cx="4040293" cy="639788"/>
          </a:xfrm>
        </p:spPr>
        <p:txBody>
          <a:bodyPr/>
          <a:lstStyle/>
          <a:p>
            <a:r>
              <a:rPr lang="en-GB" altLang="en-US" smtClean="0"/>
              <a:t>Direction of Travel </a:t>
            </a:r>
          </a:p>
        </p:txBody>
      </p:sp>
      <p:sp>
        <p:nvSpPr>
          <p:cNvPr id="3076" name="Content Placeholder 3"/>
          <p:cNvSpPr>
            <a:spLocks noGrp="1"/>
          </p:cNvSpPr>
          <p:nvPr>
            <p:ph sz="half" idx="2"/>
          </p:nvPr>
        </p:nvSpPr>
        <p:spPr>
          <a:xfrm>
            <a:off x="488869" y="1615425"/>
            <a:ext cx="4040293" cy="3951243"/>
          </a:xfrm>
        </p:spPr>
        <p:txBody>
          <a:bodyPr/>
          <a:lstStyle/>
          <a:p>
            <a:r>
              <a:rPr lang="en-GB" altLang="en-US" sz="2100"/>
              <a:t>NPPF Paragraphs 188 – 195 – Pre-Application Engagement and Front Loading </a:t>
            </a:r>
          </a:p>
          <a:p>
            <a:r>
              <a:rPr lang="en-GB" altLang="en-US" sz="2100"/>
              <a:t>Planning Practice Guidance</a:t>
            </a:r>
          </a:p>
          <a:p>
            <a:r>
              <a:rPr lang="en-GB" altLang="en-US" sz="2100"/>
              <a:t>Appeals – What behaviour may give rise to a substantive award against a local planning authority?– </a:t>
            </a:r>
            <a:r>
              <a:rPr lang="en-GB" altLang="en-US" sz="1900" b="1" i="1"/>
              <a:t>‘…refusing to enter into pre-application discussions</a:t>
            </a:r>
            <a:r>
              <a:rPr lang="en-GB" altLang="en-US" sz="2100" b="1" i="1"/>
              <a:t>…’</a:t>
            </a:r>
          </a:p>
        </p:txBody>
      </p:sp>
      <p:sp>
        <p:nvSpPr>
          <p:cNvPr id="3077" name="Text Placeholder 7"/>
          <p:cNvSpPr>
            <a:spLocks noGrp="1"/>
          </p:cNvSpPr>
          <p:nvPr>
            <p:ph type="body" sz="quarter" idx="3"/>
          </p:nvPr>
        </p:nvSpPr>
        <p:spPr>
          <a:xfrm>
            <a:off x="4648440" y="1086468"/>
            <a:ext cx="4041974" cy="639788"/>
          </a:xfrm>
        </p:spPr>
        <p:txBody>
          <a:bodyPr/>
          <a:lstStyle/>
          <a:p>
            <a:r>
              <a:rPr lang="en-GB" altLang="en-US" smtClean="0"/>
              <a:t>In Place to Assist</a:t>
            </a:r>
          </a:p>
        </p:txBody>
      </p:sp>
      <p:sp>
        <p:nvSpPr>
          <p:cNvPr id="3078" name="Content Placeholder 5"/>
          <p:cNvSpPr>
            <a:spLocks noGrp="1"/>
          </p:cNvSpPr>
          <p:nvPr>
            <p:ph sz="quarter" idx="4"/>
          </p:nvPr>
        </p:nvSpPr>
        <p:spPr>
          <a:xfrm>
            <a:off x="4724037" y="1615425"/>
            <a:ext cx="4082293" cy="3627150"/>
          </a:xfrm>
        </p:spPr>
        <p:txBody>
          <a:bodyPr/>
          <a:lstStyle/>
          <a:p>
            <a:r>
              <a:rPr lang="en-GB" altLang="en-US" sz="1900"/>
              <a:t>NPPG - Elected members are strongly encouraged to participate at the pre-application stage. </a:t>
            </a:r>
            <a:r>
              <a:rPr lang="en-GB" altLang="en-US" sz="1900" b="1"/>
              <a:t>S25 of the Localism Act 2011 </a:t>
            </a:r>
            <a:r>
              <a:rPr lang="en-GB" altLang="en-US" sz="1900"/>
              <a:t>highlights the fact that elected members do not have a ‘closed mind’ just because they have historically indicated a view on a matter relevant to the proposal. </a:t>
            </a:r>
          </a:p>
          <a:p>
            <a:r>
              <a:rPr lang="en-GB" altLang="en-US" sz="1900" b="1"/>
              <a:t>S93 of the Local Government Act 2003 </a:t>
            </a:r>
            <a:r>
              <a:rPr lang="en-GB" altLang="en-US" sz="1900"/>
              <a:t>– Ability to Charge</a:t>
            </a:r>
          </a:p>
        </p:txBody>
      </p:sp>
    </p:spTree>
    <p:extLst>
      <p:ext uri="{BB962C8B-B14F-4D97-AF65-F5344CB8AC3E}">
        <p14:creationId xmlns:p14="http://schemas.microsoft.com/office/powerpoint/2010/main" val="400078719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z="3800"/>
              <a:t>Pre-Application Fees</a:t>
            </a:r>
          </a:p>
        </p:txBody>
      </p:sp>
      <p:graphicFrame>
        <p:nvGraphicFramePr>
          <p:cNvPr id="6" name="Content Placeholder 5"/>
          <p:cNvGraphicFramePr>
            <a:graphicFrameLocks noGrp="1"/>
          </p:cNvGraphicFramePr>
          <p:nvPr>
            <p:ph idx="1"/>
          </p:nvPr>
        </p:nvGraphicFramePr>
        <p:xfrm>
          <a:off x="685424" y="1690980"/>
          <a:ext cx="7773156" cy="37027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85713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ox(in)">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69249" y="481943"/>
            <a:ext cx="6276315" cy="559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940688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42457" y="179681"/>
            <a:ext cx="6276315" cy="6498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999487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7669" y="2468572"/>
            <a:ext cx="7772400" cy="1125537"/>
          </a:xfrm>
        </p:spPr>
        <p:txBody>
          <a:bodyPr/>
          <a:lstStyle/>
          <a:p>
            <a:pPr eaLnBrk="1" hangingPunct="1"/>
            <a:r>
              <a:rPr lang="en-US" altLang="en-US" dirty="0" smtClean="0"/>
              <a:t>Worthwhile Pre-application Engagement</a:t>
            </a:r>
          </a:p>
        </p:txBody>
      </p:sp>
      <p:sp>
        <p:nvSpPr>
          <p:cNvPr id="3075" name="Rectangle 3"/>
          <p:cNvSpPr>
            <a:spLocks noGrp="1" noChangeArrowheads="1"/>
          </p:cNvSpPr>
          <p:nvPr>
            <p:ph type="subTitle" idx="1"/>
          </p:nvPr>
        </p:nvSpPr>
        <p:spPr>
          <a:xfrm>
            <a:off x="827584" y="4725144"/>
            <a:ext cx="7376746" cy="1296244"/>
          </a:xfrm>
        </p:spPr>
        <p:txBody>
          <a:bodyPr/>
          <a:lstStyle/>
          <a:p>
            <a:pPr eaLnBrk="1" hangingPunct="1"/>
            <a:r>
              <a:rPr lang="en-US" altLang="en-US" dirty="0" smtClean="0"/>
              <a:t>Phillipa Silcock</a:t>
            </a:r>
          </a:p>
          <a:p>
            <a:pPr eaLnBrk="1" hangingPunct="1"/>
            <a:r>
              <a:rPr lang="en-US" altLang="en-US" smtClean="0"/>
              <a:t>19</a:t>
            </a:r>
            <a:r>
              <a:rPr lang="en-US" altLang="en-US" baseline="30000" smtClean="0"/>
              <a:t>th</a:t>
            </a:r>
            <a:r>
              <a:rPr lang="en-US" altLang="en-US" smtClean="0"/>
              <a:t> </a:t>
            </a:r>
            <a:r>
              <a:rPr lang="en-US" altLang="en-US" dirty="0" smtClean="0"/>
              <a:t>June 2014	</a:t>
            </a:r>
          </a:p>
        </p:txBody>
      </p:sp>
      <p:sp>
        <p:nvSpPr>
          <p:cNvPr id="3076" name="Text Box 5"/>
          <p:cNvSpPr txBox="1">
            <a:spLocks noChangeArrowheads="1"/>
          </p:cNvSpPr>
          <p:nvPr/>
        </p:nvSpPr>
        <p:spPr bwMode="auto">
          <a:xfrm>
            <a:off x="5835166" y="6021388"/>
            <a:ext cx="29234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algn="r" eaLnBrk="1" fontAlgn="base" hangingPunct="1">
              <a:spcBef>
                <a:spcPct val="50000"/>
              </a:spcBef>
              <a:spcAft>
                <a:spcPct val="0"/>
              </a:spcAft>
            </a:pPr>
            <a:r>
              <a:rPr lang="en-GB" altLang="en-US" sz="2400">
                <a:solidFill>
                  <a:srgbClr val="FFFFFF"/>
                </a:solidFill>
              </a:rPr>
              <a:t>www.pas.gov.uk</a:t>
            </a:r>
          </a:p>
        </p:txBody>
      </p:sp>
      <p:pic>
        <p:nvPicPr>
          <p:cNvPr id="3077"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83934" y="476250"/>
            <a:ext cx="1994389"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869597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869" y="406376"/>
            <a:ext cx="8230103" cy="1141881"/>
          </a:xfrm>
        </p:spPr>
        <p:txBody>
          <a:bodyPr/>
          <a:lstStyle/>
          <a:p>
            <a:r>
              <a:rPr lang="en-GB" altLang="en-US" sz="3800"/>
              <a:t>Leeds City Region Development </a:t>
            </a:r>
            <a:br>
              <a:rPr lang="en-GB" altLang="en-US" sz="3800"/>
            </a:br>
            <a:r>
              <a:rPr lang="en-GB" altLang="en-US" sz="3800"/>
              <a:t>Management Charter</a:t>
            </a:r>
          </a:p>
        </p:txBody>
      </p:sp>
      <p:sp>
        <p:nvSpPr>
          <p:cNvPr id="5" name="Text Placeholder 4"/>
          <p:cNvSpPr>
            <a:spLocks noGrp="1"/>
          </p:cNvSpPr>
          <p:nvPr>
            <p:ph type="body" idx="1"/>
          </p:nvPr>
        </p:nvSpPr>
        <p:spPr>
          <a:xfrm>
            <a:off x="488869" y="1766558"/>
            <a:ext cx="4040293" cy="639789"/>
          </a:xfrm>
        </p:spPr>
        <p:txBody>
          <a:bodyPr/>
          <a:lstStyle/>
          <a:p>
            <a:r>
              <a:rPr lang="en-GB" altLang="en-US" smtClean="0"/>
              <a:t>The Local Authority</a:t>
            </a:r>
          </a:p>
        </p:txBody>
      </p:sp>
      <p:sp>
        <p:nvSpPr>
          <p:cNvPr id="3" name="Content Placeholder 2"/>
          <p:cNvSpPr>
            <a:spLocks noGrp="1"/>
          </p:cNvSpPr>
          <p:nvPr>
            <p:ph sz="half" idx="2"/>
          </p:nvPr>
        </p:nvSpPr>
        <p:spPr>
          <a:xfrm>
            <a:off x="413269" y="2522214"/>
            <a:ext cx="4040294" cy="2871494"/>
          </a:xfrm>
        </p:spPr>
        <p:txBody>
          <a:bodyPr/>
          <a:lstStyle/>
          <a:p>
            <a:r>
              <a:rPr lang="en-GB" altLang="en-US" sz="1300"/>
              <a:t>Agree with the Developer a timetable and milestones for the application to deliver a decision in the shortest period of time practicable;</a:t>
            </a:r>
          </a:p>
          <a:p>
            <a:r>
              <a:rPr lang="en-GB" altLang="en-US" sz="1300"/>
              <a:t>Set out requirements for consultation (internal and external) and work with the Developer to ensure appropriate pre application public consultation takes place;</a:t>
            </a:r>
          </a:p>
          <a:p>
            <a:r>
              <a:rPr lang="en-GB" altLang="en-US" sz="1300"/>
              <a:t>Set out the Local Authority’s aspirations for any legal agreement and land transactions; </a:t>
            </a:r>
          </a:p>
          <a:p>
            <a:r>
              <a:rPr lang="en-GB" altLang="en-US" sz="1300"/>
              <a:t>Maintain a regular dialogue with the developer and ensure changes required by either the local authority of the Developer are made promptly.</a:t>
            </a:r>
          </a:p>
          <a:p>
            <a:endParaRPr lang="en-GB" altLang="en-US" smtClean="0"/>
          </a:p>
        </p:txBody>
      </p:sp>
      <p:sp>
        <p:nvSpPr>
          <p:cNvPr id="6" name="Text Placeholder 5"/>
          <p:cNvSpPr>
            <a:spLocks noGrp="1"/>
          </p:cNvSpPr>
          <p:nvPr>
            <p:ph type="body" sz="quarter" idx="3"/>
          </p:nvPr>
        </p:nvSpPr>
        <p:spPr>
          <a:xfrm>
            <a:off x="4648440" y="1766558"/>
            <a:ext cx="4041974" cy="639789"/>
          </a:xfrm>
        </p:spPr>
        <p:txBody>
          <a:bodyPr/>
          <a:lstStyle/>
          <a:p>
            <a:r>
              <a:rPr lang="en-GB" altLang="en-US" smtClean="0"/>
              <a:t>The Developer</a:t>
            </a:r>
          </a:p>
        </p:txBody>
      </p:sp>
      <p:sp>
        <p:nvSpPr>
          <p:cNvPr id="4" name="Content Placeholder 3"/>
          <p:cNvSpPr>
            <a:spLocks noGrp="1"/>
          </p:cNvSpPr>
          <p:nvPr>
            <p:ph sz="quarter" idx="4"/>
          </p:nvPr>
        </p:nvSpPr>
        <p:spPr>
          <a:xfrm>
            <a:off x="4801314" y="2522213"/>
            <a:ext cx="4342686" cy="2493666"/>
          </a:xfrm>
        </p:spPr>
        <p:txBody>
          <a:bodyPr/>
          <a:lstStyle/>
          <a:p>
            <a:r>
              <a:rPr lang="en-GB" altLang="en-US" sz="800">
                <a:solidFill>
                  <a:srgbClr val="FF0000"/>
                </a:solidFill>
              </a:rPr>
              <a:t> </a:t>
            </a:r>
            <a:r>
              <a:rPr lang="en-GB" altLang="en-US" sz="1300">
                <a:solidFill>
                  <a:srgbClr val="FF0000"/>
                </a:solidFill>
              </a:rPr>
              <a:t>Engage in meaningful pre application discussions, with adequate time allowed for the preparation of essential information and assessment proposals, including appropriate community consultation</a:t>
            </a:r>
          </a:p>
          <a:p>
            <a:r>
              <a:rPr lang="en-GB" altLang="en-US" sz="1300"/>
              <a:t>Respond within the agreed timescales to requests for further information and/or revisions</a:t>
            </a:r>
          </a:p>
          <a:p>
            <a:r>
              <a:rPr lang="en-GB" altLang="en-US" sz="1300"/>
              <a:t>Attend project meetings with relevant persons</a:t>
            </a:r>
          </a:p>
          <a:p>
            <a:r>
              <a:rPr lang="en-GB" altLang="en-US" sz="1300"/>
              <a:t>Submit a complete planning application with appropriate supporting information as agreed with the Council, including a draft legal agreement where appropriate. </a:t>
            </a:r>
          </a:p>
          <a:p>
            <a:endParaRPr lang="en-GB" altLang="en-US" sz="800"/>
          </a:p>
        </p:txBody>
      </p:sp>
    </p:spTree>
    <p:extLst>
      <p:ext uri="{BB962C8B-B14F-4D97-AF65-F5344CB8AC3E}">
        <p14:creationId xmlns:p14="http://schemas.microsoft.com/office/powerpoint/2010/main" val="171354160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ox(in)">
                                      <p:cBhvr>
                                        <p:cTn id="20" dur="500"/>
                                        <p:tgtEl>
                                          <p:spTgt spid="3">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500"/>
                                        <p:tgtEl>
                                          <p:spTgt spid="3">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ox(in)">
                                      <p:cBhvr>
                                        <p:cTn id="26" dur="500"/>
                                        <p:tgtEl>
                                          <p:spTgt spid="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box(in)">
                                      <p:cBhvr>
                                        <p:cTn id="31" dur="500"/>
                                        <p:tgtEl>
                                          <p:spTgt spid="6">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box(in)">
                                      <p:cBhvr>
                                        <p:cTn id="36" dur="500"/>
                                        <p:tgtEl>
                                          <p:spTgt spid="4">
                                            <p:txEl>
                                              <p:pRg st="0" end="0"/>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Effect transition="in" filter="box(in)">
                                      <p:cBhvr>
                                        <p:cTn id="39" dur="500"/>
                                        <p:tgtEl>
                                          <p:spTgt spid="4">
                                            <p:txEl>
                                              <p:pRg st="1" end="1"/>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box(in)">
                                      <p:cBhvr>
                                        <p:cTn id="42" dur="500"/>
                                        <p:tgtEl>
                                          <p:spTgt spid="4">
                                            <p:txEl>
                                              <p:pRg st="2" end="2"/>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Effect transition="in" filter="box(in)">
                                      <p:cBhvr>
                                        <p:cTn id="4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6950" y="275394"/>
            <a:ext cx="8230104" cy="1141881"/>
          </a:xfrm>
        </p:spPr>
        <p:txBody>
          <a:bodyPr/>
          <a:lstStyle/>
          <a:p>
            <a:r>
              <a:rPr lang="en-GB" altLang="en-US" sz="3800"/>
              <a:t>Drivers and Objectives</a:t>
            </a:r>
          </a:p>
        </p:txBody>
      </p:sp>
      <p:sp>
        <p:nvSpPr>
          <p:cNvPr id="4099" name="Text Placeholder 3"/>
          <p:cNvSpPr>
            <a:spLocks noGrp="1"/>
          </p:cNvSpPr>
          <p:nvPr>
            <p:ph type="body" idx="1"/>
          </p:nvPr>
        </p:nvSpPr>
        <p:spPr/>
        <p:txBody>
          <a:bodyPr/>
          <a:lstStyle/>
          <a:p>
            <a:r>
              <a:rPr lang="en-GB" altLang="en-US" smtClean="0"/>
              <a:t> Drivers for Change </a:t>
            </a:r>
          </a:p>
        </p:txBody>
      </p:sp>
      <p:sp>
        <p:nvSpPr>
          <p:cNvPr id="4100" name="Content Placeholder 3"/>
          <p:cNvSpPr>
            <a:spLocks noGrp="1"/>
          </p:cNvSpPr>
          <p:nvPr>
            <p:ph sz="half" idx="2"/>
          </p:nvPr>
        </p:nvSpPr>
        <p:spPr>
          <a:xfrm>
            <a:off x="564467" y="2219951"/>
            <a:ext cx="3963016" cy="2992399"/>
          </a:xfrm>
        </p:spPr>
        <p:txBody>
          <a:bodyPr/>
          <a:lstStyle/>
          <a:p>
            <a:r>
              <a:rPr lang="en-GB" altLang="en-US" sz="2100"/>
              <a:t>Public Service Cuts</a:t>
            </a:r>
          </a:p>
          <a:p>
            <a:r>
              <a:rPr lang="en-GB" altLang="en-US" sz="2100"/>
              <a:t>Open for Business Agenda</a:t>
            </a:r>
          </a:p>
          <a:p>
            <a:r>
              <a:rPr lang="en-GB" altLang="en-US" sz="2100"/>
              <a:t>Employer Surveys</a:t>
            </a:r>
          </a:p>
          <a:p>
            <a:r>
              <a:rPr lang="en-GB" altLang="en-US" sz="2100"/>
              <a:t>Too many doors into the Council</a:t>
            </a:r>
          </a:p>
          <a:p>
            <a:r>
              <a:rPr lang="en-GB" altLang="en-US" sz="2100"/>
              <a:t>Declining performance</a:t>
            </a:r>
          </a:p>
          <a:p>
            <a:pPr>
              <a:buFontTx/>
              <a:buNone/>
            </a:pPr>
            <a:endParaRPr lang="en-GB" altLang="en-US" sz="2100"/>
          </a:p>
        </p:txBody>
      </p:sp>
      <p:sp>
        <p:nvSpPr>
          <p:cNvPr id="4101" name="Text Placeholder 4"/>
          <p:cNvSpPr>
            <a:spLocks noGrp="1"/>
          </p:cNvSpPr>
          <p:nvPr>
            <p:ph type="body" sz="quarter" idx="3"/>
          </p:nvPr>
        </p:nvSpPr>
        <p:spPr>
          <a:xfrm>
            <a:off x="4645080" y="1534822"/>
            <a:ext cx="4041974" cy="639789"/>
          </a:xfrm>
        </p:spPr>
        <p:txBody>
          <a:bodyPr/>
          <a:lstStyle/>
          <a:p>
            <a:r>
              <a:rPr lang="en-GB" altLang="en-US" smtClean="0"/>
              <a:t>Objectives</a:t>
            </a:r>
          </a:p>
        </p:txBody>
      </p:sp>
      <p:sp>
        <p:nvSpPr>
          <p:cNvPr id="4102" name="Content Placeholder 5"/>
          <p:cNvSpPr>
            <a:spLocks noGrp="1"/>
          </p:cNvSpPr>
          <p:nvPr>
            <p:ph sz="quarter" idx="4"/>
          </p:nvPr>
        </p:nvSpPr>
        <p:spPr>
          <a:xfrm>
            <a:off x="4645078" y="2174611"/>
            <a:ext cx="4388045" cy="2236742"/>
          </a:xfrm>
        </p:spPr>
        <p:txBody>
          <a:bodyPr/>
          <a:lstStyle/>
          <a:p>
            <a:r>
              <a:rPr lang="en-GB" altLang="en-US" sz="2100"/>
              <a:t>Support Business and Jobs </a:t>
            </a:r>
          </a:p>
          <a:p>
            <a:r>
              <a:rPr lang="en-GB" altLang="en-US" sz="2100"/>
              <a:t>Getting the Right Outcome</a:t>
            </a:r>
          </a:p>
          <a:p>
            <a:r>
              <a:rPr lang="en-GB" altLang="en-US" sz="2100"/>
              <a:t>Open Relationship</a:t>
            </a:r>
          </a:p>
          <a:p>
            <a:r>
              <a:rPr lang="en-GB" altLang="en-US" sz="2100"/>
              <a:t>Smoothing the technical issues</a:t>
            </a:r>
          </a:p>
          <a:p>
            <a:r>
              <a:rPr lang="en-GB" altLang="en-US" sz="2100"/>
              <a:t>DM performance</a:t>
            </a:r>
          </a:p>
          <a:p>
            <a:endParaRPr lang="en-GB" altLang="en-US" smtClean="0"/>
          </a:p>
        </p:txBody>
      </p:sp>
    </p:spTree>
    <p:extLst>
      <p:ext uri="{BB962C8B-B14F-4D97-AF65-F5344CB8AC3E}">
        <p14:creationId xmlns:p14="http://schemas.microsoft.com/office/powerpoint/2010/main" val="87809059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box(in)">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00">
                                            <p:txEl>
                                              <p:pRg st="0" end="0"/>
                                            </p:txEl>
                                          </p:spTgt>
                                        </p:tgtEl>
                                        <p:attrNameLst>
                                          <p:attrName>style.visibility</p:attrName>
                                        </p:attrNameLst>
                                      </p:cBhvr>
                                      <p:to>
                                        <p:strVal val="visible"/>
                                      </p:to>
                                    </p:set>
                                    <p:animEffect transition="in" filter="box(in)">
                                      <p:cBhvr>
                                        <p:cTn id="17" dur="500"/>
                                        <p:tgtEl>
                                          <p:spTgt spid="4100">
                                            <p:txEl>
                                              <p:pRg st="0" end="0"/>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4100">
                                            <p:txEl>
                                              <p:pRg st="1" end="1"/>
                                            </p:txEl>
                                          </p:spTgt>
                                        </p:tgtEl>
                                        <p:attrNameLst>
                                          <p:attrName>style.visibility</p:attrName>
                                        </p:attrNameLst>
                                      </p:cBhvr>
                                      <p:to>
                                        <p:strVal val="visible"/>
                                      </p:to>
                                    </p:set>
                                    <p:animEffect transition="in" filter="box(in)">
                                      <p:cBhvr>
                                        <p:cTn id="20" dur="500"/>
                                        <p:tgtEl>
                                          <p:spTgt spid="4100">
                                            <p:txEl>
                                              <p:pRg st="1" end="1"/>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100">
                                            <p:txEl>
                                              <p:pRg st="2" end="2"/>
                                            </p:txEl>
                                          </p:spTgt>
                                        </p:tgtEl>
                                        <p:attrNameLst>
                                          <p:attrName>style.visibility</p:attrName>
                                        </p:attrNameLst>
                                      </p:cBhvr>
                                      <p:to>
                                        <p:strVal val="visible"/>
                                      </p:to>
                                    </p:set>
                                    <p:animEffect transition="in" filter="box(in)">
                                      <p:cBhvr>
                                        <p:cTn id="23" dur="500"/>
                                        <p:tgtEl>
                                          <p:spTgt spid="4100">
                                            <p:txEl>
                                              <p:pRg st="2" end="2"/>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4100">
                                            <p:txEl>
                                              <p:pRg st="3" end="3"/>
                                            </p:txEl>
                                          </p:spTgt>
                                        </p:tgtEl>
                                        <p:attrNameLst>
                                          <p:attrName>style.visibility</p:attrName>
                                        </p:attrNameLst>
                                      </p:cBhvr>
                                      <p:to>
                                        <p:strVal val="visible"/>
                                      </p:to>
                                    </p:set>
                                    <p:animEffect transition="in" filter="box(in)">
                                      <p:cBhvr>
                                        <p:cTn id="26" dur="500"/>
                                        <p:tgtEl>
                                          <p:spTgt spid="4100">
                                            <p:txEl>
                                              <p:pRg st="3" end="3"/>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4100">
                                            <p:txEl>
                                              <p:pRg st="4" end="4"/>
                                            </p:txEl>
                                          </p:spTgt>
                                        </p:tgtEl>
                                        <p:attrNameLst>
                                          <p:attrName>style.visibility</p:attrName>
                                        </p:attrNameLst>
                                      </p:cBhvr>
                                      <p:to>
                                        <p:strVal val="visible"/>
                                      </p:to>
                                    </p:set>
                                    <p:animEffect transition="in" filter="box(in)">
                                      <p:cBhvr>
                                        <p:cTn id="29" dur="500"/>
                                        <p:tgtEl>
                                          <p:spTgt spid="4100">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4101">
                                            <p:txEl>
                                              <p:pRg st="0" end="0"/>
                                            </p:txEl>
                                          </p:spTgt>
                                        </p:tgtEl>
                                        <p:attrNameLst>
                                          <p:attrName>style.visibility</p:attrName>
                                        </p:attrNameLst>
                                      </p:cBhvr>
                                      <p:to>
                                        <p:strVal val="visible"/>
                                      </p:to>
                                    </p:set>
                                    <p:animEffect transition="in" filter="box(in)">
                                      <p:cBhvr>
                                        <p:cTn id="34" dur="500"/>
                                        <p:tgtEl>
                                          <p:spTgt spid="4101">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4102">
                                            <p:txEl>
                                              <p:pRg st="0" end="0"/>
                                            </p:txEl>
                                          </p:spTgt>
                                        </p:tgtEl>
                                        <p:attrNameLst>
                                          <p:attrName>style.visibility</p:attrName>
                                        </p:attrNameLst>
                                      </p:cBhvr>
                                      <p:to>
                                        <p:strVal val="visible"/>
                                      </p:to>
                                    </p:set>
                                    <p:animEffect transition="in" filter="box(in)">
                                      <p:cBhvr>
                                        <p:cTn id="39" dur="500"/>
                                        <p:tgtEl>
                                          <p:spTgt spid="4102">
                                            <p:txEl>
                                              <p:pRg st="0" end="0"/>
                                            </p:txEl>
                                          </p:spTgt>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4102">
                                            <p:txEl>
                                              <p:pRg st="1" end="1"/>
                                            </p:txEl>
                                          </p:spTgt>
                                        </p:tgtEl>
                                        <p:attrNameLst>
                                          <p:attrName>style.visibility</p:attrName>
                                        </p:attrNameLst>
                                      </p:cBhvr>
                                      <p:to>
                                        <p:strVal val="visible"/>
                                      </p:to>
                                    </p:set>
                                    <p:animEffect transition="in" filter="box(in)">
                                      <p:cBhvr>
                                        <p:cTn id="42" dur="500"/>
                                        <p:tgtEl>
                                          <p:spTgt spid="4102">
                                            <p:txEl>
                                              <p:pRg st="1" end="1"/>
                                            </p:txEl>
                                          </p:spTgt>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4102">
                                            <p:txEl>
                                              <p:pRg st="2" end="2"/>
                                            </p:txEl>
                                          </p:spTgt>
                                        </p:tgtEl>
                                        <p:attrNameLst>
                                          <p:attrName>style.visibility</p:attrName>
                                        </p:attrNameLst>
                                      </p:cBhvr>
                                      <p:to>
                                        <p:strVal val="visible"/>
                                      </p:to>
                                    </p:set>
                                    <p:animEffect transition="in" filter="box(in)">
                                      <p:cBhvr>
                                        <p:cTn id="45" dur="500"/>
                                        <p:tgtEl>
                                          <p:spTgt spid="4102">
                                            <p:txEl>
                                              <p:pRg st="2" end="2"/>
                                            </p:txEl>
                                          </p:spTgt>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4102">
                                            <p:txEl>
                                              <p:pRg st="3" end="3"/>
                                            </p:txEl>
                                          </p:spTgt>
                                        </p:tgtEl>
                                        <p:attrNameLst>
                                          <p:attrName>style.visibility</p:attrName>
                                        </p:attrNameLst>
                                      </p:cBhvr>
                                      <p:to>
                                        <p:strVal val="visible"/>
                                      </p:to>
                                    </p:set>
                                    <p:animEffect transition="in" filter="box(in)">
                                      <p:cBhvr>
                                        <p:cTn id="48" dur="500"/>
                                        <p:tgtEl>
                                          <p:spTgt spid="4102">
                                            <p:txEl>
                                              <p:pRg st="3" end="3"/>
                                            </p:txEl>
                                          </p:spTgt>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4102">
                                            <p:txEl>
                                              <p:pRg st="4" end="4"/>
                                            </p:txEl>
                                          </p:spTgt>
                                        </p:tgtEl>
                                        <p:attrNameLst>
                                          <p:attrName>style.visibility</p:attrName>
                                        </p:attrNameLst>
                                      </p:cBhvr>
                                      <p:to>
                                        <p:strVal val="visible"/>
                                      </p:to>
                                    </p:set>
                                    <p:animEffect transition="in" filter="box(in)">
                                      <p:cBhvr>
                                        <p:cTn id="51" dur="500"/>
                                        <p:tgtEl>
                                          <p:spTgt spid="41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4100" grpId="0" build="p"/>
      <p:bldP spid="4101" grpId="0" build="p"/>
      <p:bldP spid="410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mtClean="0"/>
              <a:t>Barriers to Change</a:t>
            </a:r>
          </a:p>
        </p:txBody>
      </p:sp>
      <p:sp>
        <p:nvSpPr>
          <p:cNvPr id="6147" name="Content Placeholder 6"/>
          <p:cNvSpPr>
            <a:spLocks noGrp="1"/>
          </p:cNvSpPr>
          <p:nvPr>
            <p:ph idx="1"/>
          </p:nvPr>
        </p:nvSpPr>
        <p:spPr>
          <a:xfrm>
            <a:off x="685424" y="1981498"/>
            <a:ext cx="7773156" cy="2203158"/>
          </a:xfrm>
        </p:spPr>
        <p:txBody>
          <a:bodyPr/>
          <a:lstStyle/>
          <a:p>
            <a:r>
              <a:rPr lang="en-GB" altLang="en-US" sz="3000"/>
              <a:t>Could we provide a good enough service</a:t>
            </a:r>
          </a:p>
          <a:p>
            <a:r>
              <a:rPr lang="en-GB" altLang="en-US" sz="3000"/>
              <a:t>Convincing Staff </a:t>
            </a:r>
          </a:p>
          <a:p>
            <a:r>
              <a:rPr lang="en-GB" altLang="en-US" sz="3000"/>
              <a:t>Public Perception</a:t>
            </a:r>
          </a:p>
        </p:txBody>
      </p:sp>
    </p:spTree>
    <p:extLst>
      <p:ext uri="{BB962C8B-B14F-4D97-AF65-F5344CB8AC3E}">
        <p14:creationId xmlns:p14="http://schemas.microsoft.com/office/powerpoint/2010/main" val="319479874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88869" y="406376"/>
            <a:ext cx="8230103" cy="1141881"/>
          </a:xfrm>
        </p:spPr>
        <p:txBody>
          <a:bodyPr/>
          <a:lstStyle/>
          <a:p>
            <a:r>
              <a:rPr lang="en-GB" altLang="en-US" sz="3800"/>
              <a:t>The Pre-App Offer in Kirklees</a:t>
            </a:r>
          </a:p>
        </p:txBody>
      </p:sp>
      <p:sp>
        <p:nvSpPr>
          <p:cNvPr id="3075" name="Text Placeholder 3"/>
          <p:cNvSpPr>
            <a:spLocks noGrp="1"/>
          </p:cNvSpPr>
          <p:nvPr>
            <p:ph type="body" idx="1"/>
          </p:nvPr>
        </p:nvSpPr>
        <p:spPr/>
        <p:txBody>
          <a:bodyPr/>
          <a:lstStyle/>
          <a:p>
            <a:r>
              <a:rPr lang="en-GB" altLang="en-US" smtClean="0"/>
              <a:t>Pre-2012</a:t>
            </a:r>
          </a:p>
        </p:txBody>
      </p:sp>
      <p:sp>
        <p:nvSpPr>
          <p:cNvPr id="3076" name="Content Placeholder 6"/>
          <p:cNvSpPr>
            <a:spLocks noGrp="1"/>
          </p:cNvSpPr>
          <p:nvPr>
            <p:ph sz="half" idx="2"/>
          </p:nvPr>
        </p:nvSpPr>
        <p:spPr>
          <a:xfrm>
            <a:off x="456948" y="2174611"/>
            <a:ext cx="4040294" cy="2236742"/>
          </a:xfrm>
        </p:spPr>
        <p:txBody>
          <a:bodyPr/>
          <a:lstStyle/>
          <a:p>
            <a:r>
              <a:rPr lang="en-GB" altLang="en-US" smtClean="0"/>
              <a:t>Website information</a:t>
            </a:r>
          </a:p>
          <a:p>
            <a:r>
              <a:rPr lang="en-GB" altLang="en-US" smtClean="0"/>
              <a:t>Validation Checklist</a:t>
            </a:r>
          </a:p>
          <a:p>
            <a:r>
              <a:rPr lang="en-GB" altLang="en-US" smtClean="0"/>
              <a:t>Full Duty Rota</a:t>
            </a:r>
          </a:p>
          <a:p>
            <a:r>
              <a:rPr lang="en-GB" altLang="en-US" smtClean="0"/>
              <a:t>Development Team</a:t>
            </a:r>
          </a:p>
        </p:txBody>
      </p:sp>
      <p:sp>
        <p:nvSpPr>
          <p:cNvPr id="3077" name="Text Placeholder 4"/>
          <p:cNvSpPr>
            <a:spLocks noGrp="1"/>
          </p:cNvSpPr>
          <p:nvPr>
            <p:ph type="body" sz="quarter" idx="3"/>
          </p:nvPr>
        </p:nvSpPr>
        <p:spPr>
          <a:xfrm>
            <a:off x="4648440" y="1464294"/>
            <a:ext cx="4041974" cy="639789"/>
          </a:xfrm>
        </p:spPr>
        <p:txBody>
          <a:bodyPr/>
          <a:lstStyle/>
          <a:p>
            <a:r>
              <a:rPr lang="en-GB" altLang="en-US" smtClean="0"/>
              <a:t>Post 2012</a:t>
            </a:r>
          </a:p>
        </p:txBody>
      </p:sp>
      <p:sp>
        <p:nvSpPr>
          <p:cNvPr id="3078" name="Content Placeholder 5"/>
          <p:cNvSpPr>
            <a:spLocks noGrp="1"/>
          </p:cNvSpPr>
          <p:nvPr>
            <p:ph sz="quarter" idx="4"/>
          </p:nvPr>
        </p:nvSpPr>
        <p:spPr>
          <a:xfrm>
            <a:off x="4648440" y="2144385"/>
            <a:ext cx="4082293" cy="3143530"/>
          </a:xfrm>
        </p:spPr>
        <p:txBody>
          <a:bodyPr/>
          <a:lstStyle/>
          <a:p>
            <a:r>
              <a:rPr lang="en-GB" altLang="en-US" smtClean="0"/>
              <a:t>Website information</a:t>
            </a:r>
          </a:p>
          <a:p>
            <a:r>
              <a:rPr lang="en-GB" altLang="en-US" smtClean="0"/>
              <a:t>Validation Checklist (updated)</a:t>
            </a:r>
          </a:p>
          <a:p>
            <a:r>
              <a:rPr lang="en-GB" altLang="en-US" smtClean="0"/>
              <a:t>Duty Officer – Limited days and pre-booked</a:t>
            </a:r>
          </a:p>
          <a:p>
            <a:r>
              <a:rPr lang="en-GB" altLang="en-US" smtClean="0"/>
              <a:t>Paid for Pre-Application Service</a:t>
            </a:r>
          </a:p>
          <a:p>
            <a:endParaRPr lang="en-GB" altLang="en-US" smtClean="0"/>
          </a:p>
        </p:txBody>
      </p:sp>
    </p:spTree>
    <p:extLst>
      <p:ext uri="{BB962C8B-B14F-4D97-AF65-F5344CB8AC3E}">
        <p14:creationId xmlns:p14="http://schemas.microsoft.com/office/powerpoint/2010/main" val="94438938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box(in)">
                                      <p:cBhvr>
                                        <p:cTn id="12" dur="5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077">
                                            <p:txEl>
                                              <p:pRg st="0" end="0"/>
                                            </p:txEl>
                                          </p:spTgt>
                                        </p:tgtEl>
                                        <p:attrNameLst>
                                          <p:attrName>style.visibility</p:attrName>
                                        </p:attrNameLst>
                                      </p:cBhvr>
                                      <p:to>
                                        <p:strVal val="visible"/>
                                      </p:to>
                                    </p:set>
                                    <p:animEffect transition="in" filter="box(in)">
                                      <p:cBhvr>
                                        <p:cTn id="17" dur="500"/>
                                        <p:tgtEl>
                                          <p:spTgt spid="307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76">
                                            <p:txEl>
                                              <p:pRg st="0" end="0"/>
                                            </p:txEl>
                                          </p:spTgt>
                                        </p:tgtEl>
                                        <p:attrNameLst>
                                          <p:attrName>style.visibility</p:attrName>
                                        </p:attrNameLst>
                                      </p:cBhvr>
                                      <p:to>
                                        <p:strVal val="visible"/>
                                      </p:to>
                                    </p:set>
                                    <p:animEffect transition="in" filter="box(in)">
                                      <p:cBhvr>
                                        <p:cTn id="22" dur="500"/>
                                        <p:tgtEl>
                                          <p:spTgt spid="3076">
                                            <p:txEl>
                                              <p:pRg st="0" end="0"/>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076">
                                            <p:txEl>
                                              <p:pRg st="1" end="1"/>
                                            </p:txEl>
                                          </p:spTgt>
                                        </p:tgtEl>
                                        <p:attrNameLst>
                                          <p:attrName>style.visibility</p:attrName>
                                        </p:attrNameLst>
                                      </p:cBhvr>
                                      <p:to>
                                        <p:strVal val="visible"/>
                                      </p:to>
                                    </p:set>
                                    <p:animEffect transition="in" filter="box(in)">
                                      <p:cBhvr>
                                        <p:cTn id="25" dur="500"/>
                                        <p:tgtEl>
                                          <p:spTgt spid="3076">
                                            <p:txEl>
                                              <p:pRg st="1" end="1"/>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076">
                                            <p:txEl>
                                              <p:pRg st="2" end="2"/>
                                            </p:txEl>
                                          </p:spTgt>
                                        </p:tgtEl>
                                        <p:attrNameLst>
                                          <p:attrName>style.visibility</p:attrName>
                                        </p:attrNameLst>
                                      </p:cBhvr>
                                      <p:to>
                                        <p:strVal val="visible"/>
                                      </p:to>
                                    </p:set>
                                    <p:animEffect transition="in" filter="box(in)">
                                      <p:cBhvr>
                                        <p:cTn id="28" dur="500"/>
                                        <p:tgtEl>
                                          <p:spTgt spid="3076">
                                            <p:txEl>
                                              <p:pRg st="2" end="2"/>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076">
                                            <p:txEl>
                                              <p:pRg st="3" end="3"/>
                                            </p:txEl>
                                          </p:spTgt>
                                        </p:tgtEl>
                                        <p:attrNameLst>
                                          <p:attrName>style.visibility</p:attrName>
                                        </p:attrNameLst>
                                      </p:cBhvr>
                                      <p:to>
                                        <p:strVal val="visible"/>
                                      </p:to>
                                    </p:set>
                                    <p:animEffect transition="in" filter="box(in)">
                                      <p:cBhvr>
                                        <p:cTn id="31" dur="500"/>
                                        <p:tgtEl>
                                          <p:spTgt spid="3076">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078">
                                            <p:txEl>
                                              <p:pRg st="0" end="0"/>
                                            </p:txEl>
                                          </p:spTgt>
                                        </p:tgtEl>
                                        <p:attrNameLst>
                                          <p:attrName>style.visibility</p:attrName>
                                        </p:attrNameLst>
                                      </p:cBhvr>
                                      <p:to>
                                        <p:strVal val="visible"/>
                                      </p:to>
                                    </p:set>
                                    <p:animEffect transition="in" filter="box(in)">
                                      <p:cBhvr>
                                        <p:cTn id="36" dur="500"/>
                                        <p:tgtEl>
                                          <p:spTgt spid="3078">
                                            <p:txEl>
                                              <p:pRg st="0" end="0"/>
                                            </p:txEl>
                                          </p:spTgt>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078">
                                            <p:txEl>
                                              <p:pRg st="1" end="1"/>
                                            </p:txEl>
                                          </p:spTgt>
                                        </p:tgtEl>
                                        <p:attrNameLst>
                                          <p:attrName>style.visibility</p:attrName>
                                        </p:attrNameLst>
                                      </p:cBhvr>
                                      <p:to>
                                        <p:strVal val="visible"/>
                                      </p:to>
                                    </p:set>
                                    <p:animEffect transition="in" filter="box(in)">
                                      <p:cBhvr>
                                        <p:cTn id="39" dur="500"/>
                                        <p:tgtEl>
                                          <p:spTgt spid="3078">
                                            <p:txEl>
                                              <p:pRg st="1" end="1"/>
                                            </p:txEl>
                                          </p:spTgt>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078">
                                            <p:txEl>
                                              <p:pRg st="2" end="2"/>
                                            </p:txEl>
                                          </p:spTgt>
                                        </p:tgtEl>
                                        <p:attrNameLst>
                                          <p:attrName>style.visibility</p:attrName>
                                        </p:attrNameLst>
                                      </p:cBhvr>
                                      <p:to>
                                        <p:strVal val="visible"/>
                                      </p:to>
                                    </p:set>
                                    <p:animEffect transition="in" filter="box(in)">
                                      <p:cBhvr>
                                        <p:cTn id="42" dur="500"/>
                                        <p:tgtEl>
                                          <p:spTgt spid="3078">
                                            <p:txEl>
                                              <p:pRg st="2" end="2"/>
                                            </p:txEl>
                                          </p:spTgt>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3078">
                                            <p:txEl>
                                              <p:pRg st="3" end="3"/>
                                            </p:txEl>
                                          </p:spTgt>
                                        </p:tgtEl>
                                        <p:attrNameLst>
                                          <p:attrName>style.visibility</p:attrName>
                                        </p:attrNameLst>
                                      </p:cBhvr>
                                      <p:to>
                                        <p:strVal val="visible"/>
                                      </p:to>
                                    </p:set>
                                    <p:animEffect transition="in" filter="box(in)">
                                      <p:cBhvr>
                                        <p:cTn id="45" dur="500"/>
                                        <p:tgtEl>
                                          <p:spTgt spid="30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6" grpId="0" build="p"/>
      <p:bldP spid="307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6950" y="275394"/>
            <a:ext cx="8230104" cy="1141881"/>
          </a:xfrm>
        </p:spPr>
        <p:txBody>
          <a:bodyPr/>
          <a:lstStyle/>
          <a:p>
            <a:r>
              <a:rPr lang="en-GB" altLang="en-US" sz="3800"/>
              <a:t>Majors Pre-Application Advice</a:t>
            </a:r>
          </a:p>
        </p:txBody>
      </p:sp>
      <p:sp>
        <p:nvSpPr>
          <p:cNvPr id="6147" name="Text Placeholder 3"/>
          <p:cNvSpPr>
            <a:spLocks noGrp="1"/>
          </p:cNvSpPr>
          <p:nvPr>
            <p:ph type="body" idx="1"/>
          </p:nvPr>
        </p:nvSpPr>
        <p:spPr>
          <a:xfrm>
            <a:off x="413269" y="1388729"/>
            <a:ext cx="4040294" cy="639788"/>
          </a:xfrm>
        </p:spPr>
        <p:txBody>
          <a:bodyPr/>
          <a:lstStyle/>
          <a:p>
            <a:r>
              <a:rPr lang="en-GB" altLang="en-US" smtClean="0"/>
              <a:t>Old</a:t>
            </a:r>
          </a:p>
        </p:txBody>
      </p:sp>
      <p:sp>
        <p:nvSpPr>
          <p:cNvPr id="6148" name="Content Placeholder 2"/>
          <p:cNvSpPr>
            <a:spLocks noGrp="1"/>
          </p:cNvSpPr>
          <p:nvPr>
            <p:ph sz="half" idx="2"/>
          </p:nvPr>
        </p:nvSpPr>
        <p:spPr>
          <a:xfrm>
            <a:off x="413269" y="1993255"/>
            <a:ext cx="4040294" cy="3219095"/>
          </a:xfrm>
        </p:spPr>
        <p:txBody>
          <a:bodyPr/>
          <a:lstStyle/>
          <a:p>
            <a:r>
              <a:rPr lang="en-GB" altLang="en-US" sz="2100"/>
              <a:t>Development Team approach</a:t>
            </a:r>
          </a:p>
          <a:p>
            <a:r>
              <a:rPr lang="en-GB" altLang="en-US" sz="2100"/>
              <a:t>No ownership</a:t>
            </a:r>
          </a:p>
          <a:p>
            <a:r>
              <a:rPr lang="en-GB" altLang="en-US" sz="2100"/>
              <a:t>Too long and resource intensive</a:t>
            </a:r>
          </a:p>
          <a:p>
            <a:r>
              <a:rPr lang="en-GB" altLang="en-US" sz="2100"/>
              <a:t>Missed connections - Too DM focused</a:t>
            </a:r>
          </a:p>
          <a:p>
            <a:r>
              <a:rPr lang="en-GB" altLang="en-US" sz="2100"/>
              <a:t>Free</a:t>
            </a:r>
          </a:p>
          <a:p>
            <a:endParaRPr lang="en-GB" altLang="en-US" smtClean="0"/>
          </a:p>
        </p:txBody>
      </p:sp>
      <p:sp>
        <p:nvSpPr>
          <p:cNvPr id="6149" name="Text Placeholder 4"/>
          <p:cNvSpPr>
            <a:spLocks noGrp="1"/>
          </p:cNvSpPr>
          <p:nvPr>
            <p:ph type="body" sz="quarter" idx="3"/>
          </p:nvPr>
        </p:nvSpPr>
        <p:spPr>
          <a:xfrm>
            <a:off x="4724036" y="1313164"/>
            <a:ext cx="4041974" cy="639789"/>
          </a:xfrm>
        </p:spPr>
        <p:txBody>
          <a:bodyPr/>
          <a:lstStyle/>
          <a:p>
            <a:r>
              <a:rPr lang="en-GB" altLang="en-US" smtClean="0"/>
              <a:t>New</a:t>
            </a:r>
          </a:p>
        </p:txBody>
      </p:sp>
      <p:sp>
        <p:nvSpPr>
          <p:cNvPr id="6150" name="Content Placeholder 5"/>
          <p:cNvSpPr>
            <a:spLocks noGrp="1"/>
          </p:cNvSpPr>
          <p:nvPr>
            <p:ph sz="quarter" idx="4"/>
          </p:nvPr>
        </p:nvSpPr>
        <p:spPr>
          <a:xfrm>
            <a:off x="4724036" y="1917689"/>
            <a:ext cx="4041974" cy="3324887"/>
          </a:xfrm>
        </p:spPr>
        <p:txBody>
          <a:bodyPr/>
          <a:lstStyle/>
          <a:p>
            <a:r>
              <a:rPr lang="en-GB" altLang="en-US" sz="2100"/>
              <a:t>Combined approach with Regeneration Team</a:t>
            </a:r>
          </a:p>
          <a:p>
            <a:r>
              <a:rPr lang="en-GB" altLang="en-US" sz="2100"/>
              <a:t>Smaller Development Team with targeted technical input</a:t>
            </a:r>
          </a:p>
          <a:p>
            <a:r>
              <a:rPr lang="en-GB" altLang="en-US" sz="2100"/>
              <a:t>Bespoke – client led</a:t>
            </a:r>
          </a:p>
          <a:p>
            <a:r>
              <a:rPr lang="en-GB" altLang="en-US" sz="2100"/>
              <a:t>Staff own it</a:t>
            </a:r>
          </a:p>
          <a:p>
            <a:r>
              <a:rPr lang="en-GB" altLang="en-US" sz="2100"/>
              <a:t>Income</a:t>
            </a:r>
          </a:p>
          <a:p>
            <a:endParaRPr lang="en-GB" altLang="en-US" sz="2100"/>
          </a:p>
          <a:p>
            <a:endParaRPr lang="en-GB" altLang="en-US" sz="2100"/>
          </a:p>
        </p:txBody>
      </p:sp>
    </p:spTree>
    <p:extLst>
      <p:ext uri="{BB962C8B-B14F-4D97-AF65-F5344CB8AC3E}">
        <p14:creationId xmlns:p14="http://schemas.microsoft.com/office/powerpoint/2010/main" val="361369921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in)">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box(in)">
                                      <p:cBhvr>
                                        <p:cTn id="12" dur="500"/>
                                        <p:tgtEl>
                                          <p:spTgt spid="6147">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148">
                                            <p:txEl>
                                              <p:pRg st="0" end="0"/>
                                            </p:txEl>
                                          </p:spTgt>
                                        </p:tgtEl>
                                        <p:attrNameLst>
                                          <p:attrName>style.visibility</p:attrName>
                                        </p:attrNameLst>
                                      </p:cBhvr>
                                      <p:to>
                                        <p:strVal val="visible"/>
                                      </p:to>
                                    </p:set>
                                    <p:animEffect transition="in" filter="box(in)">
                                      <p:cBhvr>
                                        <p:cTn id="15" dur="500"/>
                                        <p:tgtEl>
                                          <p:spTgt spid="6148">
                                            <p:txEl>
                                              <p:pRg st="0" end="0"/>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6148">
                                            <p:txEl>
                                              <p:pRg st="1" end="1"/>
                                            </p:txEl>
                                          </p:spTgt>
                                        </p:tgtEl>
                                        <p:attrNameLst>
                                          <p:attrName>style.visibility</p:attrName>
                                        </p:attrNameLst>
                                      </p:cBhvr>
                                      <p:to>
                                        <p:strVal val="visible"/>
                                      </p:to>
                                    </p:set>
                                    <p:animEffect transition="in" filter="box(in)">
                                      <p:cBhvr>
                                        <p:cTn id="18" dur="500"/>
                                        <p:tgtEl>
                                          <p:spTgt spid="6148">
                                            <p:txEl>
                                              <p:pRg st="1" end="1"/>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6148">
                                            <p:txEl>
                                              <p:pRg st="2" end="2"/>
                                            </p:txEl>
                                          </p:spTgt>
                                        </p:tgtEl>
                                        <p:attrNameLst>
                                          <p:attrName>style.visibility</p:attrName>
                                        </p:attrNameLst>
                                      </p:cBhvr>
                                      <p:to>
                                        <p:strVal val="visible"/>
                                      </p:to>
                                    </p:set>
                                    <p:animEffect transition="in" filter="box(in)">
                                      <p:cBhvr>
                                        <p:cTn id="21" dur="500"/>
                                        <p:tgtEl>
                                          <p:spTgt spid="6148">
                                            <p:txEl>
                                              <p:pRg st="2" end="2"/>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6148">
                                            <p:txEl>
                                              <p:pRg st="3" end="3"/>
                                            </p:txEl>
                                          </p:spTgt>
                                        </p:tgtEl>
                                        <p:attrNameLst>
                                          <p:attrName>style.visibility</p:attrName>
                                        </p:attrNameLst>
                                      </p:cBhvr>
                                      <p:to>
                                        <p:strVal val="visible"/>
                                      </p:to>
                                    </p:set>
                                    <p:animEffect transition="in" filter="box(in)">
                                      <p:cBhvr>
                                        <p:cTn id="24" dur="500"/>
                                        <p:tgtEl>
                                          <p:spTgt spid="6148">
                                            <p:txEl>
                                              <p:pRg st="3" end="3"/>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6148">
                                            <p:txEl>
                                              <p:pRg st="4" end="4"/>
                                            </p:txEl>
                                          </p:spTgt>
                                        </p:tgtEl>
                                        <p:attrNameLst>
                                          <p:attrName>style.visibility</p:attrName>
                                        </p:attrNameLst>
                                      </p:cBhvr>
                                      <p:to>
                                        <p:strVal val="visible"/>
                                      </p:to>
                                    </p:set>
                                    <p:animEffect transition="in" filter="box(in)">
                                      <p:cBhvr>
                                        <p:cTn id="27" dur="500"/>
                                        <p:tgtEl>
                                          <p:spTgt spid="614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149">
                                            <p:txEl>
                                              <p:pRg st="0" end="0"/>
                                            </p:txEl>
                                          </p:spTgt>
                                        </p:tgtEl>
                                        <p:attrNameLst>
                                          <p:attrName>style.visibility</p:attrName>
                                        </p:attrNameLst>
                                      </p:cBhvr>
                                      <p:to>
                                        <p:strVal val="visible"/>
                                      </p:to>
                                    </p:set>
                                    <p:animEffect transition="in" filter="box(in)">
                                      <p:cBhvr>
                                        <p:cTn id="32" dur="500"/>
                                        <p:tgtEl>
                                          <p:spTgt spid="6149">
                                            <p:txEl>
                                              <p:pRg st="0" end="0"/>
                                            </p:tx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6150">
                                            <p:txEl>
                                              <p:pRg st="0" end="0"/>
                                            </p:txEl>
                                          </p:spTgt>
                                        </p:tgtEl>
                                        <p:attrNameLst>
                                          <p:attrName>style.visibility</p:attrName>
                                        </p:attrNameLst>
                                      </p:cBhvr>
                                      <p:to>
                                        <p:strVal val="visible"/>
                                      </p:to>
                                    </p:set>
                                    <p:animEffect transition="in" filter="box(in)">
                                      <p:cBhvr>
                                        <p:cTn id="35" dur="500"/>
                                        <p:tgtEl>
                                          <p:spTgt spid="6150">
                                            <p:txEl>
                                              <p:pRg st="0" end="0"/>
                                            </p:tx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6150">
                                            <p:txEl>
                                              <p:pRg st="1" end="1"/>
                                            </p:txEl>
                                          </p:spTgt>
                                        </p:tgtEl>
                                        <p:attrNameLst>
                                          <p:attrName>style.visibility</p:attrName>
                                        </p:attrNameLst>
                                      </p:cBhvr>
                                      <p:to>
                                        <p:strVal val="visible"/>
                                      </p:to>
                                    </p:set>
                                    <p:animEffect transition="in" filter="box(in)">
                                      <p:cBhvr>
                                        <p:cTn id="38" dur="500"/>
                                        <p:tgtEl>
                                          <p:spTgt spid="6150">
                                            <p:txEl>
                                              <p:pRg st="1" end="1"/>
                                            </p:txEl>
                                          </p:spTgt>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6150">
                                            <p:txEl>
                                              <p:pRg st="2" end="2"/>
                                            </p:txEl>
                                          </p:spTgt>
                                        </p:tgtEl>
                                        <p:attrNameLst>
                                          <p:attrName>style.visibility</p:attrName>
                                        </p:attrNameLst>
                                      </p:cBhvr>
                                      <p:to>
                                        <p:strVal val="visible"/>
                                      </p:to>
                                    </p:set>
                                    <p:animEffect transition="in" filter="box(in)">
                                      <p:cBhvr>
                                        <p:cTn id="41" dur="500"/>
                                        <p:tgtEl>
                                          <p:spTgt spid="6150">
                                            <p:txEl>
                                              <p:pRg st="2" end="2"/>
                                            </p:txEl>
                                          </p:spTgt>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6150">
                                            <p:txEl>
                                              <p:pRg st="3" end="3"/>
                                            </p:txEl>
                                          </p:spTgt>
                                        </p:tgtEl>
                                        <p:attrNameLst>
                                          <p:attrName>style.visibility</p:attrName>
                                        </p:attrNameLst>
                                      </p:cBhvr>
                                      <p:to>
                                        <p:strVal val="visible"/>
                                      </p:to>
                                    </p:set>
                                    <p:animEffect transition="in" filter="box(in)">
                                      <p:cBhvr>
                                        <p:cTn id="44" dur="500"/>
                                        <p:tgtEl>
                                          <p:spTgt spid="6150">
                                            <p:txEl>
                                              <p:pRg st="3" end="3"/>
                                            </p:txEl>
                                          </p:spTgt>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6150">
                                            <p:txEl>
                                              <p:pRg st="4" end="4"/>
                                            </p:txEl>
                                          </p:spTgt>
                                        </p:tgtEl>
                                        <p:attrNameLst>
                                          <p:attrName>style.visibility</p:attrName>
                                        </p:attrNameLst>
                                      </p:cBhvr>
                                      <p:to>
                                        <p:strVal val="visible"/>
                                      </p:to>
                                    </p:set>
                                    <p:animEffect transition="in" filter="box(in)">
                                      <p:cBhvr>
                                        <p:cTn id="47"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P spid="6148" grpId="0" build="p"/>
      <p:bldP spid="6149" grpId="0" build="p"/>
      <p:bldP spid="615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3800"/>
              <a:t>The Service</a:t>
            </a:r>
          </a:p>
        </p:txBody>
      </p:sp>
      <p:sp>
        <p:nvSpPr>
          <p:cNvPr id="9219" name="Content Placeholder 2"/>
          <p:cNvSpPr>
            <a:spLocks noGrp="1"/>
          </p:cNvSpPr>
          <p:nvPr>
            <p:ph idx="1"/>
          </p:nvPr>
        </p:nvSpPr>
        <p:spPr>
          <a:xfrm>
            <a:off x="685424" y="1981500"/>
            <a:ext cx="7773156" cy="1220805"/>
          </a:xfrm>
        </p:spPr>
        <p:txBody>
          <a:bodyPr/>
          <a:lstStyle/>
          <a:p>
            <a:r>
              <a:rPr lang="en-GB" altLang="en-US" dirty="0" smtClean="0">
                <a:hlinkClick r:id="rId2"/>
              </a:rPr>
              <a:t>http://www.kirklees.gov.uk/business/planningapplications/advice.aspx#anchor2</a:t>
            </a:r>
            <a:endParaRPr lang="en-GB" altLang="en-US" dirty="0" smtClean="0"/>
          </a:p>
          <a:p>
            <a:endParaRPr lang="en-GB" altLang="en-US" dirty="0" smtClean="0"/>
          </a:p>
        </p:txBody>
      </p:sp>
    </p:spTree>
    <p:extLst>
      <p:ext uri="{BB962C8B-B14F-4D97-AF65-F5344CB8AC3E}">
        <p14:creationId xmlns:p14="http://schemas.microsoft.com/office/powerpoint/2010/main" val="37026286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TotalTime>
  <Words>606</Words>
  <Application>Microsoft Office PowerPoint</Application>
  <PresentationFormat>On-screen Show (4:3)</PresentationFormat>
  <Paragraphs>106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Pre-Application Advice in Kirklees</vt:lpstr>
      <vt:lpstr>General</vt:lpstr>
      <vt:lpstr>Worthwhile Pre-application Engagement</vt:lpstr>
      <vt:lpstr>Leeds City Region Development  Management Charter</vt:lpstr>
      <vt:lpstr>Drivers and Objectives</vt:lpstr>
      <vt:lpstr>Barriers to Change</vt:lpstr>
      <vt:lpstr>The Pre-App Offer in Kirklees</vt:lpstr>
      <vt:lpstr>Majors Pre-Application Advice</vt:lpstr>
      <vt:lpstr>The Service</vt:lpstr>
      <vt:lpstr>The Process</vt:lpstr>
      <vt:lpstr>Practice</vt:lpstr>
      <vt:lpstr>What is Working ?</vt:lpstr>
      <vt:lpstr>PowerPoint Presentation</vt:lpstr>
      <vt:lpstr>Feedback</vt:lpstr>
      <vt:lpstr>Income</vt:lpstr>
      <vt:lpstr>Improvement Plan </vt:lpstr>
      <vt:lpstr>END</vt:lpstr>
      <vt:lpstr>Others</vt:lpstr>
      <vt:lpstr>Results</vt:lpstr>
      <vt:lpstr>Pre-Application Fees</vt:lpstr>
      <vt:lpstr>PowerPoint Presentation</vt:lpstr>
      <vt:lpstr>PowerPoint Presentation</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Pre-Application Advice in Kirklees</dc:title>
  <dc:creator>Phillipa Silcock</dc:creator>
  <cp:lastModifiedBy>Phillipa Silcock</cp:lastModifiedBy>
  <cp:revision>1</cp:revision>
  <dcterms:created xsi:type="dcterms:W3CDTF">2014-06-20T12:36:01Z</dcterms:created>
  <dcterms:modified xsi:type="dcterms:W3CDTF">2014-06-20T12:38:33Z</dcterms:modified>
</cp:coreProperties>
</file>