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7" r:id="rId1"/>
    <p:sldMasterId id="2147483669" r:id="rId2"/>
    <p:sldMasterId id="2147483681" r:id="rId3"/>
    <p:sldMasterId id="2147483693" r:id="rId4"/>
    <p:sldMasterId id="2147483705" r:id="rId5"/>
  </p:sldMasterIdLst>
  <p:notesMasterIdLst>
    <p:notesMasterId r:id="rId46"/>
  </p:notesMasterIdLst>
  <p:handoutMasterIdLst>
    <p:handoutMasterId r:id="rId47"/>
  </p:handoutMasterIdLst>
  <p:sldIdLst>
    <p:sldId id="418" r:id="rId6"/>
    <p:sldId id="454" r:id="rId7"/>
    <p:sldId id="453" r:id="rId8"/>
    <p:sldId id="427" r:id="rId9"/>
    <p:sldId id="455" r:id="rId10"/>
    <p:sldId id="424" r:id="rId11"/>
    <p:sldId id="422" r:id="rId12"/>
    <p:sldId id="423" r:id="rId13"/>
    <p:sldId id="457" r:id="rId14"/>
    <p:sldId id="445" r:id="rId15"/>
    <p:sldId id="372" r:id="rId16"/>
    <p:sldId id="362" r:id="rId17"/>
    <p:sldId id="430" r:id="rId18"/>
    <p:sldId id="449" r:id="rId19"/>
    <p:sldId id="448" r:id="rId20"/>
    <p:sldId id="366" r:id="rId21"/>
    <p:sldId id="428" r:id="rId22"/>
    <p:sldId id="392" r:id="rId23"/>
    <p:sldId id="393" r:id="rId24"/>
    <p:sldId id="367" r:id="rId25"/>
    <p:sldId id="456" r:id="rId26"/>
    <p:sldId id="431" r:id="rId27"/>
    <p:sldId id="432" r:id="rId28"/>
    <p:sldId id="433" r:id="rId29"/>
    <p:sldId id="404" r:id="rId30"/>
    <p:sldId id="407" r:id="rId31"/>
    <p:sldId id="441" r:id="rId32"/>
    <p:sldId id="385" r:id="rId33"/>
    <p:sldId id="386" r:id="rId34"/>
    <p:sldId id="395" r:id="rId35"/>
    <p:sldId id="397" r:id="rId36"/>
    <p:sldId id="399" r:id="rId37"/>
    <p:sldId id="436" r:id="rId38"/>
    <p:sldId id="437" r:id="rId39"/>
    <p:sldId id="439" r:id="rId40"/>
    <p:sldId id="438" r:id="rId41"/>
    <p:sldId id="440" r:id="rId42"/>
    <p:sldId id="413" r:id="rId43"/>
    <p:sldId id="416" r:id="rId44"/>
    <p:sldId id="412" r:id="rId45"/>
  </p:sldIdLst>
  <p:sldSz cx="9144000" cy="6858000" type="screen4x3"/>
  <p:notesSz cx="6797675" cy="9926638"/>
  <p:embeddedFontLst>
    <p:embeddedFont>
      <p:font typeface="Tahoma" panose="020B0604030504040204" pitchFamily="34" charset="0"/>
      <p:regular r:id="rId48"/>
      <p:bold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8" autoAdjust="0"/>
    <p:restoredTop sz="93109" autoAdjust="0"/>
  </p:normalViewPr>
  <p:slideViewPr>
    <p:cSldViewPr showGuides="1">
      <p:cViewPr>
        <p:scale>
          <a:sx n="66" d="100"/>
          <a:sy n="66" d="100"/>
        </p:scale>
        <p:origin x="-1290" y="-8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912" y="153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6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5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3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C6776-6AE7-42BB-95DE-480A81D5269D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A2C2D-E940-4E40-A26B-51108A0768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861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B8B73-D44B-4A4A-AA41-64965753917B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AE667-BA06-4008-897C-AB6DEE65E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155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AE667-BA06-4008-897C-AB6DEE65EC0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584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4DD9B2-002C-4C98-BD01-A8CB3F25888E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5FBDD6-4B5B-4592-8C7C-783D373C1B96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4112" cy="3722687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z="480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0F7F-CEB5-4E43-B7DB-8B4713AA8A87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29D1-31E5-4B57-913D-21A11967F53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Line 8"/>
          <p:cNvSpPr>
            <a:spLocks noChangeShapeType="1"/>
          </p:cNvSpPr>
          <p:nvPr userDrawn="1"/>
        </p:nvSpPr>
        <p:spPr bwMode="auto">
          <a:xfrm>
            <a:off x="5148064" y="95251"/>
            <a:ext cx="0" cy="6827292"/>
          </a:xfrm>
          <a:prstGeom prst="line">
            <a:avLst/>
          </a:prstGeom>
          <a:noFill/>
          <a:ln w="9525">
            <a:solidFill>
              <a:srgbClr val="DD413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0" y="692696"/>
            <a:ext cx="9144000" cy="0"/>
          </a:xfrm>
          <a:prstGeom prst="line">
            <a:avLst/>
          </a:prstGeom>
          <a:noFill/>
          <a:ln w="9525">
            <a:solidFill>
              <a:srgbClr val="DD413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55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43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898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3682F-6C12-475C-99E8-96ECE2D199F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75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0C658-0D62-4846-AF10-059B323D671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81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9E2A2-2A0B-4475-8F64-488CAB2D9AD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203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6FAF3-57EE-44A1-BDF9-B059DA02014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65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1DFBC-600B-4B9B-B08C-01702540454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352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F70E0-E3E0-4E3B-8995-3A2DAFD3FCA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66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93C8-7814-42C1-8D84-C0A31F09ACB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67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C1D6A-F347-4DDC-BAC4-304E6B44E9A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1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2AAD-6C34-435C-A7BB-AE72EE68624F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5161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308EA-8D4A-4F10-9E56-573C4BA687D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99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FC026-047B-4B28-B072-5721CA6DDA4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16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15AE4-A9F8-47BD-AF8A-E5B2E0E59D0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0F7F-CEB5-4E43-B7DB-8B4713AA8A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29D1-31E5-4B57-913D-21A11967F5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 userDrawn="1"/>
        </p:nvSpPr>
        <p:spPr bwMode="auto">
          <a:xfrm>
            <a:off x="5148064" y="95251"/>
            <a:ext cx="0" cy="6827292"/>
          </a:xfrm>
          <a:prstGeom prst="line">
            <a:avLst/>
          </a:prstGeom>
          <a:noFill/>
          <a:ln w="9525">
            <a:solidFill>
              <a:srgbClr val="DD413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kern="0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0" y="692696"/>
            <a:ext cx="9144000" cy="0"/>
          </a:xfrm>
          <a:prstGeom prst="line">
            <a:avLst/>
          </a:prstGeom>
          <a:noFill/>
          <a:ln w="9525">
            <a:solidFill>
              <a:srgbClr val="DD413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kern="0" smtClean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593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2AAD-6C34-435C-A7BB-AE72EE68624F}" type="slidenum">
              <a:rPr lang="en-GB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40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43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536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11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37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29D1-31E5-4B57-913D-21A11967F5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0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1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03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66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06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0F7F-CEB5-4E43-B7DB-8B4713AA8A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29D1-31E5-4B57-913D-21A11967F5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 userDrawn="1"/>
        </p:nvSpPr>
        <p:spPr bwMode="auto">
          <a:xfrm>
            <a:off x="5148064" y="95251"/>
            <a:ext cx="0" cy="6827292"/>
          </a:xfrm>
          <a:prstGeom prst="line">
            <a:avLst/>
          </a:prstGeom>
          <a:noFill/>
          <a:ln w="9525">
            <a:solidFill>
              <a:srgbClr val="DD413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kern="0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0" y="692696"/>
            <a:ext cx="9144000" cy="0"/>
          </a:xfrm>
          <a:prstGeom prst="line">
            <a:avLst/>
          </a:prstGeom>
          <a:noFill/>
          <a:ln w="9525">
            <a:solidFill>
              <a:srgbClr val="DD413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kern="0" smtClean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0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2AAD-6C34-435C-A7BB-AE72EE68624F}" type="slidenum">
              <a:rPr lang="en-GB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37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08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15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00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976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84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29D1-31E5-4B57-913D-21A11967F5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5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78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49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309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252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0F7F-CEB5-4E43-B7DB-8B4713AA8A8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29D1-31E5-4B57-913D-21A11967F5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 userDrawn="1"/>
        </p:nvSpPr>
        <p:spPr bwMode="auto">
          <a:xfrm>
            <a:off x="5148064" y="95251"/>
            <a:ext cx="0" cy="6827292"/>
          </a:xfrm>
          <a:prstGeom prst="line">
            <a:avLst/>
          </a:prstGeom>
          <a:noFill/>
          <a:ln w="9525">
            <a:solidFill>
              <a:srgbClr val="DD413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kern="0" smtClean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0" y="692696"/>
            <a:ext cx="9144000" cy="0"/>
          </a:xfrm>
          <a:prstGeom prst="line">
            <a:avLst/>
          </a:prstGeom>
          <a:noFill/>
          <a:ln w="9525">
            <a:solidFill>
              <a:srgbClr val="DD413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kern="0" smtClean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8670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D2AAD-6C34-435C-A7BB-AE72EE68624F}" type="slidenum">
              <a:rPr lang="en-GB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75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802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765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30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161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15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29D1-31E5-4B57-913D-21A11967F5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260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851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581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36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2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804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29D1-31E5-4B57-913D-21A11967F5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809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205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9FFE-B058-4187-9073-6FF9FEF402C8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298-AE51-49EF-A10A-3284B76843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21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9FFE-B058-4187-9073-6FF9FEF402C8}" type="datetimeFigureOut">
              <a:rPr lang="en-GB" smtClean="0"/>
              <a:t>29/09/2015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C5298-AE51-49EF-A10A-3284B76843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26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289"/>
            <a:ext cx="2133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289"/>
            <a:ext cx="2895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289"/>
            <a:ext cx="2133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EE3B96-A302-4BDD-B44F-A9A42D492F35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3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9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1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9FFE-B058-4187-9073-6FF9FEF402C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C5298-AE51-49EF-A10A-3284B76843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7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6512" y="-46112"/>
            <a:ext cx="9217024" cy="70035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99255" y="1484789"/>
            <a:ext cx="77768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 Making and Leadership</a:t>
            </a:r>
          </a:p>
          <a:p>
            <a:r>
              <a:rPr lang="en-GB" sz="4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view from Birmingham</a:t>
            </a:r>
          </a:p>
          <a:p>
            <a:endParaRPr lang="en-GB" sz="2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2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24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2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2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Richard Cowell</a:t>
            </a:r>
          </a:p>
          <a:p>
            <a:r>
              <a:rPr lang="en-GB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Planning Manager</a:t>
            </a:r>
          </a:p>
          <a:p>
            <a:r>
              <a:rPr lang="en-GB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Planning and Regeneration Department</a:t>
            </a:r>
          </a:p>
          <a:p>
            <a:r>
              <a:rPr lang="en-GB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Birmingham City Council</a:t>
            </a:r>
          </a:p>
          <a:p>
            <a:endParaRPr lang="en-GB" sz="16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52" y="5670255"/>
            <a:ext cx="927100" cy="927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13" y="5672031"/>
            <a:ext cx="923544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7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3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US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hat is the Government’s view</a:t>
            </a:r>
            <a:endParaRPr lang="en-US" sz="2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03560" y="1422185"/>
            <a:ext cx="4652408" cy="186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534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534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523875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</a:t>
            </a: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eform</a:t>
            </a: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“Significant constraint”</a:t>
            </a: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all bad, there is the NPPF</a:t>
            </a: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2" descr="http://i.telegraph.co.uk/multimedia/archive/03370/osborne_3370491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410" y="1420743"/>
            <a:ext cx="3875314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88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5"/>
            <a:ext cx="9036496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ureaucracy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AutoShape 2" descr="Image result for Bureaucraz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Image result for Bureaucraz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194" name="Picture 2" descr="http://www.worldpolicy.org/sites/default/files/uploaded/image/WPJ_summer_bureaucrac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1484784"/>
            <a:ext cx="7520549" cy="502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2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Birmingham’s approach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547664" y="2564036"/>
            <a:ext cx="2233116" cy="2233116"/>
          </a:xfrm>
          <a:prstGeom prst="ellipse">
            <a:avLst/>
          </a:prstGeom>
          <a:noFill/>
          <a:ln w="38100" cmpd="sng">
            <a:solidFill>
              <a:srgbClr val="FF2F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355976" y="4365972"/>
            <a:ext cx="2233116" cy="2233116"/>
          </a:xfrm>
          <a:prstGeom prst="ellipse">
            <a:avLst/>
          </a:prstGeom>
          <a:noFill/>
          <a:ln w="38100" cmpd="sng">
            <a:solidFill>
              <a:srgbClr val="FF2F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075188" y="2564036"/>
            <a:ext cx="2233116" cy="2233116"/>
          </a:xfrm>
          <a:prstGeom prst="ellipse">
            <a:avLst/>
          </a:prstGeom>
          <a:noFill/>
          <a:ln w="38100" cmpd="sng">
            <a:solidFill>
              <a:srgbClr val="FF2F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39752" y="4365104"/>
            <a:ext cx="2233116" cy="2233116"/>
          </a:xfrm>
          <a:prstGeom prst="ellipse">
            <a:avLst/>
          </a:prstGeom>
          <a:noFill/>
          <a:ln w="38100" cmpd="sng">
            <a:solidFill>
              <a:srgbClr val="FF2F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311426" y="1555924"/>
            <a:ext cx="2233116" cy="2233116"/>
          </a:xfrm>
          <a:prstGeom prst="ellipse">
            <a:avLst/>
          </a:prstGeom>
          <a:noFill/>
          <a:ln w="38100" cmpd="sng">
            <a:solidFill>
              <a:srgbClr val="FF2F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7444" y="3326651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 Governance</a:t>
            </a:r>
            <a:endParaRPr lang="en-GB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5536" y="5128587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Planning Certainty</a:t>
            </a:r>
            <a:endParaRPr lang="en-GB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99892" y="2210093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Setting the Vision</a:t>
            </a:r>
            <a:endParaRPr lang="en-GB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24981" y="5281607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Enabling</a:t>
            </a:r>
            <a:endParaRPr lang="en-GB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58369" y="3480539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Partnerships</a:t>
            </a:r>
            <a:endParaRPr lang="en-GB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 txBox="1">
            <a:spLocks noChangeArrowheads="1"/>
          </p:cNvSpPr>
          <p:nvPr/>
        </p:nvSpPr>
        <p:spPr bwMode="auto">
          <a:xfrm>
            <a:off x="539750" y="2568575"/>
            <a:ext cx="81724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95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8953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8953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8953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8953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 smtClean="0">
                <a:solidFill>
                  <a:srgbClr val="FFFFFF"/>
                </a:solidFill>
                <a:latin typeface="Arial"/>
                <a:cs typeface="Arial"/>
              </a:rPr>
              <a:t>setting the vision</a:t>
            </a:r>
            <a:endParaRPr lang="en-GB" altLang="en-US" sz="4000" dirty="0">
              <a:solidFill>
                <a:srgbClr val="FF2F2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81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3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Birmingham’s growth </a:t>
            </a:r>
            <a:r>
              <a:rPr lang="en-US" sz="2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genda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03560" y="1422185"/>
            <a:ext cx="4652408" cy="186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534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534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Housing</a:t>
            </a:r>
          </a:p>
          <a:p>
            <a:pPr marL="180975" eaLnBrk="1" hangingPunct="1">
              <a:buNone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150,000 additional </a:t>
            </a: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</a:t>
            </a: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0975" eaLnBrk="1" hangingPunct="1">
              <a:buNone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80,000 </a:t>
            </a: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households</a:t>
            </a: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Employment</a:t>
            </a:r>
          </a:p>
          <a:p>
            <a:pPr marL="180975" eaLnBrk="1" hangingPunct="1">
              <a:buNone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 100,000 new jobs </a:t>
            </a: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needed</a:t>
            </a:r>
          </a:p>
          <a:p>
            <a:pPr marL="180975" eaLnBrk="1" hangingPunct="1">
              <a:buNone/>
            </a:pP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407 ha of employment land  </a:t>
            </a:r>
          </a:p>
          <a:p>
            <a:pPr marL="180975" eaLnBrk="1" hangingPunct="1">
              <a:buNone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required</a:t>
            </a: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23" y="1412834"/>
            <a:ext cx="3508177" cy="465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51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3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Birmingham Development Plan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03560" y="1422185"/>
            <a:ext cx="4652408" cy="186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534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534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Planning for growth:</a:t>
            </a:r>
          </a:p>
          <a:p>
            <a:pPr marL="180975" eaLnBrk="1" hangingPunct="1">
              <a:buNone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- 51,000 </a:t>
            </a: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additional homes.</a:t>
            </a:r>
          </a:p>
          <a:p>
            <a:pPr marL="180975" eaLnBrk="1" hangingPunct="1">
              <a:buNone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270,000 </a:t>
            </a:r>
            <a:r>
              <a:rPr lang="en-GB" altLang="en-US" sz="24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sqm</a:t>
            </a: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retail.</a:t>
            </a:r>
          </a:p>
          <a:p>
            <a:pPr marL="180975" eaLnBrk="1" hangingPunct="1">
              <a:buNone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745,000 </a:t>
            </a:r>
            <a:r>
              <a:rPr lang="en-GB" altLang="en-US" sz="24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sqm</a:t>
            </a: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office.</a:t>
            </a: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 </a:t>
            </a: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Urban Extension</a:t>
            </a: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Major </a:t>
            </a: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employment </a:t>
            </a: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growth</a:t>
            </a: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improvement and infrastructure</a:t>
            </a: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7" y="1412834"/>
            <a:ext cx="3456384" cy="488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95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4" y="620688"/>
            <a:ext cx="6145487" cy="581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834"/>
            <a:ext cx="4024048" cy="393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-27383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Growing the City Centre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03560" y="1422185"/>
            <a:ext cx="4652408" cy="186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534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534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Planning for:</a:t>
            </a:r>
          </a:p>
          <a:p>
            <a:pPr marL="180975" eaLnBrk="1" hangingPunct="1">
              <a:buNone/>
            </a:pP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12,800 new homes.</a:t>
            </a:r>
          </a:p>
          <a:p>
            <a:pPr marL="180975" eaLnBrk="1" hangingPunct="1">
              <a:buNone/>
            </a:pP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700,000 </a:t>
            </a:r>
            <a:r>
              <a:rPr lang="en-GB" altLang="en-US" sz="180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sq.m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office.</a:t>
            </a:r>
          </a:p>
          <a:p>
            <a:pPr marL="180975" eaLnBrk="1" hangingPunct="1">
              <a:buNone/>
            </a:pP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160,000 </a:t>
            </a:r>
            <a:r>
              <a:rPr lang="en-GB" altLang="en-US" sz="180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sq.m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retail.</a:t>
            </a:r>
          </a:p>
          <a:p>
            <a:pPr marL="180975" eaLnBrk="1" hangingPunct="1">
              <a:buNone/>
            </a:pPr>
            <a:endParaRPr lang="en-GB" altLang="en-US" sz="18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Strengthen 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role as visitor and business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destination and place to live and learn</a:t>
            </a: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0975" eaLnBrk="1" hangingPunct="1">
              <a:buNone/>
            </a:pP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Improved public realm and network of open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spaces</a:t>
            </a: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HS2 Terminus station</a:t>
            </a: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6988"/>
            <a:ext cx="9144000" cy="124777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1809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reas 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transformation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-71438" y="1220788"/>
            <a:ext cx="9323388" cy="0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53" name="Picture 5" descr="City Core A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1653294"/>
            <a:ext cx="9649073" cy="471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42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HS2 and the proposal for city </a:t>
            </a:r>
            <a:r>
              <a:rPr lang="en-US" sz="28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centre</a:t>
            </a: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terminus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 descr="New Image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851" y="1556792"/>
            <a:ext cx="7740650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99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024" y="1437431"/>
            <a:ext cx="4151086" cy="513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165" y="3881852"/>
            <a:ext cx="4320481" cy="269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place making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2" descr="NewStStation_18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14"/>
          <a:stretch/>
        </p:blipFill>
        <p:spPr bwMode="auto">
          <a:xfrm>
            <a:off x="315166" y="1220074"/>
            <a:ext cx="4275090" cy="259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Curzon HS2 </a:t>
            </a:r>
            <a:r>
              <a:rPr lang="en-US" sz="2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28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asterplan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 descr="Birmingham Curzon HS2 cover for present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82016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3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95" y="1244396"/>
            <a:ext cx="5644658" cy="346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reating a destination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12391" b="4424"/>
          <a:stretch/>
        </p:blipFill>
        <p:spPr bwMode="auto">
          <a:xfrm>
            <a:off x="0" y="1244396"/>
            <a:ext cx="3481895" cy="335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9178" y="4498910"/>
            <a:ext cx="2767375" cy="235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95" y="4498910"/>
            <a:ext cx="3170330" cy="235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498285"/>
            <a:ext cx="3481895" cy="235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4498285"/>
            <a:ext cx="91440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81895" y="1244396"/>
            <a:ext cx="0" cy="5613604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52225" y="4498285"/>
            <a:ext cx="0" cy="2359715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67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 txBox="1">
            <a:spLocks noChangeArrowheads="1"/>
          </p:cNvSpPr>
          <p:nvPr/>
        </p:nvSpPr>
        <p:spPr bwMode="auto">
          <a:xfrm>
            <a:off x="539750" y="2568575"/>
            <a:ext cx="81724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95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8953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8953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8953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8953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lang="en-GB" altLang="en-US" sz="4000" dirty="0" smtClean="0">
                <a:solidFill>
                  <a:srgbClr val="FFFFFF"/>
                </a:solidFill>
                <a:latin typeface="Arial"/>
                <a:cs typeface="Arial"/>
              </a:rPr>
              <a:t>orming effective partnerships</a:t>
            </a:r>
            <a:endParaRPr lang="en-GB" altLang="en-US" sz="4000" dirty="0">
              <a:solidFill>
                <a:srgbClr val="FF2F2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70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in partnership</a:t>
            </a:r>
            <a:endParaRPr lang="en-US" sz="2800" dirty="0">
              <a:solidFill>
                <a:srgbClr val="FF2F2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03560" y="1586771"/>
            <a:ext cx="4652408" cy="186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534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534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Politicians</a:t>
            </a: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Communities</a:t>
            </a: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Developers / Landowners</a:t>
            </a: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sector</a:t>
            </a: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 </a:t>
            </a:r>
            <a:r>
              <a:rPr lang="en-GB" alt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GB" altLang="en-US" sz="2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 providers</a:t>
            </a: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</a:t>
            </a:r>
          </a:p>
          <a:p>
            <a:pPr marL="180975" eaLnBrk="1" hangingPunct="1">
              <a:buNone/>
            </a:pP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eaLnBrk="1" hangingPunct="1"/>
            <a:endParaRPr lang="en-GB" altLang="en-US" sz="2000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eaLnBrk="1" hangingPunct="1"/>
            <a:endParaRPr lang="en-GB" altLang="en-US" sz="2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9" descr="Retail_Birmingham_logo_-_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16875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olmore BID low R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5014" y="1484784"/>
            <a:ext cx="1600200" cy="182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312flytt1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1128"/>
            <a:ext cx="2016224" cy="147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entro_WMPTE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453714"/>
            <a:ext cx="359092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03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 txBox="1">
            <a:spLocks noChangeArrowheads="1"/>
          </p:cNvSpPr>
          <p:nvPr/>
        </p:nvSpPr>
        <p:spPr bwMode="auto">
          <a:xfrm>
            <a:off x="539750" y="2568575"/>
            <a:ext cx="81724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95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8953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8953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8953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8953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en-GB" altLang="en-US" sz="4000" dirty="0" smtClean="0">
                <a:solidFill>
                  <a:srgbClr val="FFFFFF"/>
                </a:solidFill>
                <a:latin typeface="Arial"/>
                <a:cs typeface="Arial"/>
              </a:rPr>
              <a:t>roviding planning certainty</a:t>
            </a:r>
            <a:endParaRPr lang="en-GB" altLang="en-US" sz="4000" dirty="0">
              <a:solidFill>
                <a:srgbClr val="FF2F2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78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 txBox="1">
            <a:spLocks noChangeArrowheads="1"/>
          </p:cNvSpPr>
          <p:nvPr/>
        </p:nvSpPr>
        <p:spPr bwMode="auto">
          <a:xfrm>
            <a:off x="566738" y="260350"/>
            <a:ext cx="81724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95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8953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8953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8953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8953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3528" y="2060848"/>
            <a:ext cx="8496944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GB" altLang="en-US" sz="1600" dirty="0">
                <a:solidFill>
                  <a:srgbClr val="4BACC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6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altLang="en-US" sz="1600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GB" altLang="en-US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GB" alt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</a:t>
            </a:r>
            <a:r>
              <a:rPr lang="en-GB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 </a:t>
            </a:r>
            <a:r>
              <a:rPr lang="en-GB" alt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Birmingham 12/13</a:t>
            </a:r>
            <a:r>
              <a:rPr lang="en-GB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Birmingham 13/14</a:t>
            </a:r>
            <a:endParaRPr lang="en-GB" alt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Majors                  60%             </a:t>
            </a:r>
            <a:r>
              <a:rPr lang="en-GB" alt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84%		  90%</a:t>
            </a:r>
            <a:endParaRPr lang="en-GB" alt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Minors                  65%            </a:t>
            </a:r>
            <a:r>
              <a:rPr lang="en-GB" alt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85%		  86%</a:t>
            </a:r>
            <a:endParaRPr lang="en-GB" alt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                  </a:t>
            </a:r>
            <a:r>
              <a:rPr lang="en-GB" alt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  <a:r>
              <a:rPr lang="en-GB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              </a:t>
            </a:r>
            <a:r>
              <a:rPr lang="en-GB" alt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93%		  94%</a:t>
            </a:r>
            <a:endParaRPr lang="en-GB" alt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Done by               </a:t>
            </a:r>
            <a:r>
              <a:rPr lang="en-GB" alt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90</a:t>
            </a:r>
            <a:r>
              <a:rPr lang="en-GB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               </a:t>
            </a:r>
            <a:r>
              <a:rPr lang="en-GB" alt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93%		  94%</a:t>
            </a:r>
            <a:endParaRPr lang="en-GB" alt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5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GB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GB" alt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elegation</a:t>
            </a:r>
            <a:endParaRPr lang="en-GB" alt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endParaRPr lang="en-GB" altLang="en-US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endParaRPr lang="en-GB" alt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 </a:t>
            </a:r>
            <a:r>
              <a:rPr lang="en-GB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3% </a:t>
            </a:r>
            <a:r>
              <a:rPr lang="en-GB" alt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GB" alt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the decisions we make are appealed to the planning inspectorate and of the appeals we win approximately 75% of all </a:t>
            </a:r>
            <a:r>
              <a:rPr lang="en-GB" alt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cases</a:t>
            </a:r>
            <a:endParaRPr lang="en-GB" alt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defRPr/>
            </a:pPr>
            <a:endParaRPr lang="en-GB" alt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lanning performance figures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59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 txBox="1">
            <a:spLocks noChangeArrowheads="1"/>
          </p:cNvSpPr>
          <p:nvPr/>
        </p:nvSpPr>
        <p:spPr bwMode="auto">
          <a:xfrm>
            <a:off x="539750" y="2568575"/>
            <a:ext cx="81724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95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8953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8953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8953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8953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GB" altLang="en-US" sz="4000" dirty="0" smtClean="0">
                <a:solidFill>
                  <a:srgbClr val="FFFFFF"/>
                </a:solidFill>
                <a:latin typeface="Arial"/>
                <a:cs typeface="Arial"/>
              </a:rPr>
              <a:t>nabling and delivery</a:t>
            </a:r>
            <a:endParaRPr lang="en-GB" altLang="en-US" sz="4000" dirty="0">
              <a:solidFill>
                <a:srgbClr val="FF2F2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764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3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council as developer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03560" y="1422185"/>
            <a:ext cx="4652408" cy="186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534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534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 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1,000 new homes completed since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2009</a:t>
            </a: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 of over 2,000 more homes over next 5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years</a:t>
            </a: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700 completions projected in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2015-16</a:t>
            </a: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Council remains the largest developer in the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</a:t>
            </a: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</a:t>
            </a:r>
            <a:r>
              <a:rPr lang="en-GB" altLang="en-US" sz="18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INReach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set up to develop market rent homes across the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</a:t>
            </a: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351881"/>
            <a:ext cx="3816424" cy="2330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3862661"/>
            <a:ext cx="384965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Enterprise Zone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2" y="1556792"/>
            <a:ext cx="841467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34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EZ Investment </a:t>
            </a:r>
            <a:r>
              <a:rPr lang="en-US" sz="28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endParaRPr lang="en-US" sz="28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35596" y="1484784"/>
            <a:ext cx="7272808" cy="456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	      </a:t>
            </a:r>
            <a:r>
              <a:rPr lang="en-GB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£m</a:t>
            </a:r>
          </a:p>
          <a:p>
            <a:pPr>
              <a:lnSpc>
                <a:spcPct val="120000"/>
              </a:lnSpc>
            </a:pPr>
            <a:r>
              <a:rPr lang="en-GB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Connecting Economic Opportunities			      17.66</a:t>
            </a:r>
          </a:p>
          <a:p>
            <a:pPr>
              <a:lnSpc>
                <a:spcPct val="120000"/>
              </a:lnSpc>
            </a:pPr>
            <a:r>
              <a:rPr lang="en-GB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Metro Extension					      25.00	</a:t>
            </a:r>
          </a:p>
          <a:p>
            <a:pPr>
              <a:lnSpc>
                <a:spcPct val="120000"/>
              </a:lnSpc>
            </a:pPr>
            <a:r>
              <a:rPr lang="en-GB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HS2 Growth Strategy - Curzon Site			      30.00</a:t>
            </a:r>
          </a:p>
          <a:p>
            <a:pPr>
              <a:lnSpc>
                <a:spcPct val="120000"/>
              </a:lnSpc>
            </a:pPr>
            <a:r>
              <a:rPr lang="en-GB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HS2 Growth Strategy - Interchange Site			      20.00</a:t>
            </a:r>
          </a:p>
          <a:p>
            <a:pPr>
              <a:lnSpc>
                <a:spcPct val="120000"/>
              </a:lnSpc>
            </a:pPr>
            <a:r>
              <a:rPr lang="en-GB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 Investment Fund				      20.00</a:t>
            </a:r>
          </a:p>
          <a:p>
            <a:pPr>
              <a:lnSpc>
                <a:spcPct val="120000"/>
              </a:lnSpc>
            </a:pPr>
            <a:r>
              <a:rPr lang="en-GB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Paradise Circus Development				      87.79</a:t>
            </a:r>
          </a:p>
          <a:p>
            <a:pPr>
              <a:lnSpc>
                <a:spcPct val="120000"/>
              </a:lnSpc>
            </a:pPr>
            <a:r>
              <a:rPr lang="en-GB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Birmingham Smithfield Development			      45.47</a:t>
            </a:r>
          </a:p>
          <a:p>
            <a:pPr>
              <a:lnSpc>
                <a:spcPct val="120000"/>
              </a:lnSpc>
            </a:pPr>
            <a:r>
              <a:rPr lang="en-GB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Site enabling and access				      14.94</a:t>
            </a:r>
          </a:p>
          <a:p>
            <a:pPr>
              <a:lnSpc>
                <a:spcPct val="120000"/>
              </a:lnSpc>
            </a:pPr>
            <a:endParaRPr lang="en-GB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Revenue projects/costs				      13.60</a:t>
            </a:r>
          </a:p>
          <a:p>
            <a:pPr>
              <a:lnSpc>
                <a:spcPct val="120000"/>
              </a:lnSpc>
            </a:pPr>
            <a:endParaRPr lang="en-GB" sz="16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endParaRPr lang="en-GB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Investment Programme Total			      274.57</a:t>
            </a:r>
            <a:r>
              <a:rPr lang="en-GB" sz="16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endParaRPr lang="en-GB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3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place making</a:t>
            </a:r>
            <a:endParaRPr lang="en-US" sz="2800" dirty="0">
              <a:solidFill>
                <a:prstClr val="whit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166" y="3869030"/>
            <a:ext cx="4320480" cy="265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http://www.networkrail.co.uk/assets/0/72/4294967297/30064771362/30064774875/30064774884/30064774896/058574cf-bb53-47e4-8310-b07f209a1527.jpg?n=63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165" y="1437432"/>
            <a:ext cx="4294269" cy="235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static1.squarespace.com/static/51195be1e4b09b3dafaff81a/53cedcbee4b052a03365b970/55fee10ce4b0a28eb6345a6e/1442767116895/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024" y="1437432"/>
            <a:ext cx="4151086" cy="508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09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redevelopment of Paradise Circus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0"/>
          <a:stretch/>
        </p:blipFill>
        <p:spPr bwMode="auto">
          <a:xfrm>
            <a:off x="692150" y="1412776"/>
            <a:ext cx="7747000" cy="503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7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xtending the Midland Metro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1" r="4561" b="14906"/>
          <a:stretch/>
        </p:blipFill>
        <p:spPr bwMode="auto">
          <a:xfrm>
            <a:off x="246743" y="1412776"/>
            <a:ext cx="8679544" cy="500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7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Birmingham Smithfield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1720850"/>
            <a:ext cx="8279700" cy="458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98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 txBox="1">
            <a:spLocks noChangeArrowheads="1"/>
          </p:cNvSpPr>
          <p:nvPr/>
        </p:nvSpPr>
        <p:spPr bwMode="auto">
          <a:xfrm>
            <a:off x="539750" y="2568575"/>
            <a:ext cx="81724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95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8953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8953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8953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8953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 smtClean="0">
                <a:solidFill>
                  <a:srgbClr val="FFFFFF"/>
                </a:solidFill>
                <a:latin typeface="Arial"/>
                <a:cs typeface="Arial"/>
              </a:rPr>
              <a:t>effective governance</a:t>
            </a:r>
            <a:endParaRPr lang="en-GB" altLang="en-US" sz="4000" dirty="0">
              <a:solidFill>
                <a:srgbClr val="FF2F2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434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3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efficient use of resources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03560" y="1422185"/>
            <a:ext cx="4652408" cy="186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534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534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Re-organised the department to be outcome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focussed</a:t>
            </a: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Brought planning management, development planning and regeneration together on an area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basis</a:t>
            </a: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Added housing and education development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functions</a:t>
            </a: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Introduced new IT - IPADS for Planning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Committee</a:t>
            </a: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Supported training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e.g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financial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appraisals</a:t>
            </a: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42" name="Picture 2" descr="http://www.vista-alegre.com/Images/certfoto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34" y="1403118"/>
            <a:ext cx="4116383" cy="353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33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3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graduate </a:t>
            </a:r>
            <a:r>
              <a:rPr lang="en-US" sz="2800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03560" y="1422185"/>
            <a:ext cx="4652408" cy="186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534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534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Launched 2015</a:t>
            </a: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two-year paid positions</a:t>
            </a:r>
            <a:endParaRPr lang="en-GB" altLang="en-US" sz="18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 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funding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 planning 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fees and planning performance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agreements, Housing 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Revenue Account,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 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Site 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Delivery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</a:t>
            </a: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Factors:</a:t>
            </a:r>
          </a:p>
          <a:p>
            <a:pPr marL="1209675" lvl="1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for the future</a:t>
            </a:r>
          </a:p>
          <a:p>
            <a:pPr marL="1209675" lvl="1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Growth Agenda</a:t>
            </a: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9675" lvl="1" eaLnBrk="1" hangingPunct="1">
              <a:buFont typeface="Wingdings" panose="05000000000000000000" pitchFamily="2" charset="2"/>
              <a:buChar char="§"/>
            </a:pP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cent of local government employees </a:t>
            </a:r>
            <a:r>
              <a:rPr lang="en-GB" altLang="en-US" sz="1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aged </a:t>
            </a:r>
            <a:r>
              <a:rPr lang="en-GB" altLang="en-US" sz="1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 than 30</a:t>
            </a: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GB" altLang="en-US" sz="18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2" descr="https://www.wessexscene.co.uk/wp-content/uploads/2015/04/college-grad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3" y="1439202"/>
            <a:ext cx="4024048" cy="33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51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3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uture planner</a:t>
            </a:r>
            <a:endParaRPr lang="en-US" sz="2800" dirty="0">
              <a:solidFill>
                <a:srgbClr val="FF2F2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1520" y="1556797"/>
            <a:ext cx="8316416" cy="186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534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534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523875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Planning Strategy</a:t>
            </a: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Planning Management</a:t>
            </a: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Housing Development</a:t>
            </a: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and Conservation</a:t>
            </a: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Regeneration</a:t>
            </a: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Finance, funding and delivery</a:t>
            </a: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4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 txBox="1">
            <a:spLocks noChangeArrowheads="1"/>
          </p:cNvSpPr>
          <p:nvPr/>
        </p:nvSpPr>
        <p:spPr bwMode="auto">
          <a:xfrm>
            <a:off x="539750" y="2568575"/>
            <a:ext cx="81724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895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8953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8953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8953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8953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 smtClean="0">
                <a:solidFill>
                  <a:srgbClr val="FFFFFF"/>
                </a:solidFill>
                <a:latin typeface="Arial"/>
                <a:cs typeface="Arial"/>
              </a:rPr>
              <a:t>the future</a:t>
            </a:r>
            <a:endParaRPr lang="en-GB" altLang="en-US" sz="4000" dirty="0">
              <a:solidFill>
                <a:srgbClr val="FF2F2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24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population growth and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urbanisation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2" descr="http://www.worldchanging.com/WC_Pres_BW_10-01_2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1412776"/>
            <a:ext cx="788436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92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 future city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300" y="1412777"/>
            <a:ext cx="7727950" cy="51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8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3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lace making</a:t>
            </a:r>
            <a:endParaRPr lang="en-US" sz="2800" dirty="0">
              <a:solidFill>
                <a:srgbClr val="FF2F2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549230" cy="506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37032" y="1439617"/>
            <a:ext cx="5839203" cy="5093773"/>
            <a:chOff x="1637032" y="1439617"/>
            <a:chExt cx="5839203" cy="509377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7032" y="1439617"/>
              <a:ext cx="5839203" cy="5093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Freeform 1"/>
            <p:cNvSpPr/>
            <p:nvPr/>
          </p:nvSpPr>
          <p:spPr>
            <a:xfrm>
              <a:off x="2336800" y="1669143"/>
              <a:ext cx="5123543" cy="4601028"/>
            </a:xfrm>
            <a:custGeom>
              <a:avLst/>
              <a:gdLst>
                <a:gd name="connsiteX0" fmla="*/ 43543 w 5123543"/>
                <a:gd name="connsiteY0" fmla="*/ 116114 h 4601028"/>
                <a:gd name="connsiteX1" fmla="*/ 1175657 w 5123543"/>
                <a:gd name="connsiteY1" fmla="*/ 2061028 h 4601028"/>
                <a:gd name="connsiteX2" fmla="*/ 1219200 w 5123543"/>
                <a:gd name="connsiteY2" fmla="*/ 2612571 h 4601028"/>
                <a:gd name="connsiteX3" fmla="*/ 1886857 w 5123543"/>
                <a:gd name="connsiteY3" fmla="*/ 3497943 h 4601028"/>
                <a:gd name="connsiteX4" fmla="*/ 2873829 w 5123543"/>
                <a:gd name="connsiteY4" fmla="*/ 3367314 h 4601028"/>
                <a:gd name="connsiteX5" fmla="*/ 3018971 w 5123543"/>
                <a:gd name="connsiteY5" fmla="*/ 3570514 h 4601028"/>
                <a:gd name="connsiteX6" fmla="*/ 3178629 w 5123543"/>
                <a:gd name="connsiteY6" fmla="*/ 3570514 h 4601028"/>
                <a:gd name="connsiteX7" fmla="*/ 3367314 w 5123543"/>
                <a:gd name="connsiteY7" fmla="*/ 3686628 h 4601028"/>
                <a:gd name="connsiteX8" fmla="*/ 3410857 w 5123543"/>
                <a:gd name="connsiteY8" fmla="*/ 3773714 h 4601028"/>
                <a:gd name="connsiteX9" fmla="*/ 3541486 w 5123543"/>
                <a:gd name="connsiteY9" fmla="*/ 3744686 h 4601028"/>
                <a:gd name="connsiteX10" fmla="*/ 3657600 w 5123543"/>
                <a:gd name="connsiteY10" fmla="*/ 3817257 h 4601028"/>
                <a:gd name="connsiteX11" fmla="*/ 3686629 w 5123543"/>
                <a:gd name="connsiteY11" fmla="*/ 3918857 h 4601028"/>
                <a:gd name="connsiteX12" fmla="*/ 3686629 w 5123543"/>
                <a:gd name="connsiteY12" fmla="*/ 4223657 h 4601028"/>
                <a:gd name="connsiteX13" fmla="*/ 4601029 w 5123543"/>
                <a:gd name="connsiteY13" fmla="*/ 4455886 h 4601028"/>
                <a:gd name="connsiteX14" fmla="*/ 5080000 w 5123543"/>
                <a:gd name="connsiteY14" fmla="*/ 4601028 h 4601028"/>
                <a:gd name="connsiteX15" fmla="*/ 5123543 w 5123543"/>
                <a:gd name="connsiteY15" fmla="*/ 4165600 h 4601028"/>
                <a:gd name="connsiteX16" fmla="*/ 3643086 w 5123543"/>
                <a:gd name="connsiteY16" fmla="*/ 2525486 h 4601028"/>
                <a:gd name="connsiteX17" fmla="*/ 3526971 w 5123543"/>
                <a:gd name="connsiteY17" fmla="*/ 2307771 h 4601028"/>
                <a:gd name="connsiteX18" fmla="*/ 3367314 w 5123543"/>
                <a:gd name="connsiteY18" fmla="*/ 2264228 h 4601028"/>
                <a:gd name="connsiteX19" fmla="*/ 3280229 w 5123543"/>
                <a:gd name="connsiteY19" fmla="*/ 2423886 h 4601028"/>
                <a:gd name="connsiteX20" fmla="*/ 2786743 w 5123543"/>
                <a:gd name="connsiteY20" fmla="*/ 2380343 h 4601028"/>
                <a:gd name="connsiteX21" fmla="*/ 2728686 w 5123543"/>
                <a:gd name="connsiteY21" fmla="*/ 2380343 h 4601028"/>
                <a:gd name="connsiteX22" fmla="*/ 2583543 w 5123543"/>
                <a:gd name="connsiteY22" fmla="*/ 2119086 h 4601028"/>
                <a:gd name="connsiteX23" fmla="*/ 2307771 w 5123543"/>
                <a:gd name="connsiteY23" fmla="*/ 2119086 h 4601028"/>
                <a:gd name="connsiteX24" fmla="*/ 914400 w 5123543"/>
                <a:gd name="connsiteY24" fmla="*/ 0 h 4601028"/>
                <a:gd name="connsiteX25" fmla="*/ 0 w 5123543"/>
                <a:gd name="connsiteY25" fmla="*/ 58057 h 4601028"/>
                <a:gd name="connsiteX26" fmla="*/ 43543 w 5123543"/>
                <a:gd name="connsiteY26" fmla="*/ 116114 h 460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23543" h="4601028">
                  <a:moveTo>
                    <a:pt x="43543" y="116114"/>
                  </a:moveTo>
                  <a:lnTo>
                    <a:pt x="1175657" y="2061028"/>
                  </a:lnTo>
                  <a:lnTo>
                    <a:pt x="1219200" y="2612571"/>
                  </a:lnTo>
                  <a:lnTo>
                    <a:pt x="1886857" y="3497943"/>
                  </a:lnTo>
                  <a:lnTo>
                    <a:pt x="2873829" y="3367314"/>
                  </a:lnTo>
                  <a:lnTo>
                    <a:pt x="3018971" y="3570514"/>
                  </a:lnTo>
                  <a:lnTo>
                    <a:pt x="3178629" y="3570514"/>
                  </a:lnTo>
                  <a:lnTo>
                    <a:pt x="3367314" y="3686628"/>
                  </a:lnTo>
                  <a:lnTo>
                    <a:pt x="3410857" y="3773714"/>
                  </a:lnTo>
                  <a:lnTo>
                    <a:pt x="3541486" y="3744686"/>
                  </a:lnTo>
                  <a:lnTo>
                    <a:pt x="3657600" y="3817257"/>
                  </a:lnTo>
                  <a:lnTo>
                    <a:pt x="3686629" y="3918857"/>
                  </a:lnTo>
                  <a:lnTo>
                    <a:pt x="3686629" y="4223657"/>
                  </a:lnTo>
                  <a:lnTo>
                    <a:pt x="4601029" y="4455886"/>
                  </a:lnTo>
                  <a:lnTo>
                    <a:pt x="5080000" y="4601028"/>
                  </a:lnTo>
                  <a:lnTo>
                    <a:pt x="5123543" y="4165600"/>
                  </a:lnTo>
                  <a:lnTo>
                    <a:pt x="3643086" y="2525486"/>
                  </a:lnTo>
                  <a:lnTo>
                    <a:pt x="3526971" y="2307771"/>
                  </a:lnTo>
                  <a:lnTo>
                    <a:pt x="3367314" y="2264228"/>
                  </a:lnTo>
                  <a:lnTo>
                    <a:pt x="3280229" y="2423886"/>
                  </a:lnTo>
                  <a:lnTo>
                    <a:pt x="2786743" y="2380343"/>
                  </a:lnTo>
                  <a:lnTo>
                    <a:pt x="2728686" y="2380343"/>
                  </a:lnTo>
                  <a:lnTo>
                    <a:pt x="2583543" y="2119086"/>
                  </a:lnTo>
                  <a:lnTo>
                    <a:pt x="2307771" y="2119086"/>
                  </a:lnTo>
                  <a:lnTo>
                    <a:pt x="914400" y="0"/>
                  </a:lnTo>
                  <a:lnTo>
                    <a:pt x="0" y="58057"/>
                  </a:lnTo>
                  <a:lnTo>
                    <a:pt x="43543" y="116114"/>
                  </a:lnTo>
                  <a:close/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4093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8520" y="-99392"/>
            <a:ext cx="9361040" cy="70567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817000"/>
            <a:ext cx="1224000" cy="12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17000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3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lace </a:t>
            </a:r>
            <a:r>
              <a:rPr lang="en-US" sz="2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aking</a:t>
            </a:r>
            <a:endParaRPr lang="en-US" sz="2800" dirty="0">
              <a:solidFill>
                <a:srgbClr val="FF2F2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9543" y="1838529"/>
            <a:ext cx="5826692" cy="429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91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3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eadership</a:t>
            </a:r>
            <a:endParaRPr lang="en-US" sz="2800" dirty="0">
              <a:solidFill>
                <a:srgbClr val="FF2F2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1520" y="1556797"/>
            <a:ext cx="8316416" cy="186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534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534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180975" eaLnBrk="1" hangingPunct="1">
              <a:buNone/>
            </a:pPr>
            <a:endParaRPr lang="en-GB" altLang="en-US" sz="24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0975" eaLnBrk="1" hangingPunct="1">
              <a:buNone/>
            </a:pPr>
            <a:r>
              <a:rPr lang="en-GB" altLang="en-US" sz="4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“Leadership is the capacity to translate vision into reality”</a:t>
            </a: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0975" algn="r" eaLnBrk="1" hangingPunct="1">
              <a:buNone/>
            </a:pPr>
            <a:endParaRPr lang="en-GB" altLang="en-US" sz="2400" dirty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0975" algn="r" eaLnBrk="1" hangingPunct="1">
              <a:buNone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0975" algn="r" eaLnBrk="1" hangingPunct="1">
              <a:buNone/>
            </a:pPr>
            <a:r>
              <a:rPr lang="en-GB" altLang="en-US" sz="2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Warren Bennis</a:t>
            </a: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3875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 smtClean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§"/>
            </a:pPr>
            <a:endParaRPr lang="en-GB" altLang="en-US" sz="2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3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Ebenezer Howard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03560" y="1422185"/>
            <a:ext cx="4652408" cy="186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534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534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training in urban planning or </a:t>
            </a:r>
            <a:r>
              <a:rPr lang="en-GB" altLang="en-US" sz="2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Opposed urban </a:t>
            </a:r>
            <a:r>
              <a:rPr lang="en-GB" altLang="en-US" sz="2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crowding/density</a:t>
            </a: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Hoped to create a ‘magnet’ people would want to come </a:t>
            </a:r>
            <a:r>
              <a:rPr lang="en-GB" altLang="en-US" sz="20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4" descr="how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422185"/>
            <a:ext cx="3714302" cy="481029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72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3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George Cadbury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03560" y="1422185"/>
            <a:ext cx="4652408" cy="186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534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534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180975" eaLnBrk="1" hangingPunct="1">
              <a:buNone/>
            </a:pPr>
            <a:r>
              <a:rPr lang="en-GB" altLang="en-US" sz="24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“If </a:t>
            </a:r>
            <a:r>
              <a:rPr lang="en-GB" alt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man could have his house, a large garden to cultivate and healthy surroundings - then, I thought, there will be for them a better opportunity of a happy family life”</a:t>
            </a: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6725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0975" algn="r" eaLnBrk="1" hangingPunct="1">
              <a:buNone/>
            </a:pPr>
            <a:r>
              <a:rPr lang="en-GB" altLang="en-US" sz="1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George Cadbury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en-GB" altLang="en-US" sz="2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2" descr="http://i1.birminghampost.co.uk/incoming/article3889602.ece/BINARY/george-cadbury-8574198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0743"/>
            <a:ext cx="3456384" cy="495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29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7385"/>
            <a:ext cx="9144000" cy="12474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/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ourage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72008" y="1220075"/>
            <a:ext cx="93245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50" name="Picture 6" descr="http://www.educationpost.com.hk/sites/default/files/styles/600x340/public/images/gallery/2014/02/be_courageous_article.jpg?itok=yO0wbjD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533" y="1556792"/>
            <a:ext cx="75946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6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9076</TotalTime>
  <Words>396</Words>
  <Application>Microsoft Office PowerPoint</Application>
  <PresentationFormat>On-screen Show (4:3)</PresentationFormat>
  <Paragraphs>193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Wingdings</vt:lpstr>
      <vt:lpstr>Tahoma</vt:lpstr>
      <vt:lpstr>Verdana</vt:lpstr>
      <vt:lpstr>Calibri</vt:lpstr>
      <vt:lpstr>Office Theme</vt:lpstr>
      <vt:lpstr>Default Design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Service Birmingham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Avenir font testing</dc:title>
  <dc:creator>Ken Dovey</dc:creator>
  <cp:lastModifiedBy>Alice Lester</cp:lastModifiedBy>
  <cp:revision>271</cp:revision>
  <cp:lastPrinted>2015-07-06T12:52:59Z</cp:lastPrinted>
  <dcterms:created xsi:type="dcterms:W3CDTF">2015-01-28T16:49:28Z</dcterms:created>
  <dcterms:modified xsi:type="dcterms:W3CDTF">2015-09-29T14:00:00Z</dcterms:modified>
</cp:coreProperties>
</file>