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43" r:id="rId20"/>
    <p:sldId id="424" r:id="rId21"/>
    <p:sldId id="425" r:id="rId22"/>
    <p:sldId id="426" r:id="rId23"/>
    <p:sldId id="444" r:id="rId24"/>
    <p:sldId id="441" r:id="rId25"/>
    <p:sldId id="445" r:id="rId26"/>
    <p:sldId id="428" r:id="rId27"/>
    <p:sldId id="429" r:id="rId28"/>
    <p:sldId id="430" r:id="rId29"/>
    <p:sldId id="431" r:id="rId30"/>
    <p:sldId id="436" r:id="rId31"/>
    <p:sldId id="435" r:id="rId32"/>
    <p:sldId id="434" r:id="rId33"/>
    <p:sldId id="449" r:id="rId34"/>
    <p:sldId id="448" r:id="rId35"/>
    <p:sldId id="433" r:id="rId36"/>
    <p:sldId id="432" r:id="rId37"/>
    <p:sldId id="437" r:id="rId38"/>
    <p:sldId id="438" r:id="rId39"/>
    <p:sldId id="439" r:id="rId40"/>
    <p:sldId id="442" r:id="rId41"/>
    <p:sldId id="447" r:id="rId42"/>
    <p:sldId id="440" r:id="rId43"/>
  </p:sldIdLst>
  <p:sldSz cx="9906000" cy="6858000" type="A4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126" autoAdjust="0"/>
  </p:normalViewPr>
  <p:slideViewPr>
    <p:cSldViewPr>
      <p:cViewPr>
        <p:scale>
          <a:sx n="82" d="100"/>
          <a:sy n="82" d="100"/>
        </p:scale>
        <p:origin x="-606" y="-6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DD563B8C-C3B6-4F7C-AC25-60687593FA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5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16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185F21A-DBB8-4E65-9E4E-3435B804B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2014 total</a:t>
            </a:r>
            <a:r>
              <a:rPr lang="en-GB" baseline="0" smtClean="0"/>
              <a:t> stats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16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D058-94AC-408F-8E03-1D163A88625E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6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7544E-0B9A-48AF-90E7-E39B9E6EE60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titl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92187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2420938"/>
            <a:ext cx="84201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573463"/>
            <a:ext cx="6934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1825" y="44450"/>
            <a:ext cx="576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32" name="Picture 12" descr="PAS logo green 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3375"/>
            <a:ext cx="1944687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LGA\Planning Advisory Service\Team\Website\Web images\logos\LGA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67258"/>
            <a:ext cx="2708563" cy="15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9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59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9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5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5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5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2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84200" y="6453188"/>
            <a:ext cx="88931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975" y="2468563"/>
            <a:ext cx="8420100" cy="112553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happens in planning authorities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4365104"/>
            <a:ext cx="7991475" cy="100858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Richard Crawley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36650" y="6021388"/>
            <a:ext cx="40323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Peer day Feb 2015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21425" y="6021388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dirty="0">
                <a:solidFill>
                  <a:schemeClr val="tx1"/>
                </a:solidFill>
              </a:rPr>
              <a:t>www.pas.gov.uk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Caseload = 144 / case officer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805921"/>
            <a:ext cx="7672077" cy="43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revisited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2002, it was professional case officer + admin types. Now less differentiation. </a:t>
            </a:r>
          </a:p>
          <a:p>
            <a:r>
              <a:rPr lang="en-GB" dirty="0" smtClean="0"/>
              <a:t>Not cases per DC officer, but cases per human</a:t>
            </a:r>
          </a:p>
          <a:p>
            <a:pPr lvl="1"/>
            <a:r>
              <a:rPr lang="en-GB" dirty="0" smtClean="0"/>
              <a:t>Derives total head count</a:t>
            </a:r>
          </a:p>
          <a:p>
            <a:pPr lvl="1"/>
            <a:r>
              <a:rPr lang="en-GB" dirty="0" smtClean="0"/>
              <a:t>= less wiggle room</a:t>
            </a:r>
          </a:p>
          <a:p>
            <a:pPr lvl="1"/>
            <a:r>
              <a:rPr lang="en-GB" dirty="0" smtClean="0"/>
              <a:t>In the ODPM study, this was “less than 100”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8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All-in figure is 88 cases per human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268760"/>
            <a:ext cx="8915400" cy="485740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208998"/>
            <a:ext cx="7720792" cy="44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All-in figure is 88 cases per human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268760"/>
            <a:ext cx="8915400" cy="485740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208998"/>
            <a:ext cx="7720792" cy="44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8553400" y="3140968"/>
            <a:ext cx="612068" cy="20882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of productivity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 authorities = higher productivity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/>
              <a:t>Work mix = biggest impact</a:t>
            </a:r>
          </a:p>
          <a:p>
            <a:pPr lvl="1"/>
            <a:r>
              <a:rPr lang="en-GB" dirty="0" smtClean="0"/>
              <a:t>Organise against workload of high numbers of simple applications. Fast track. Often urban. </a:t>
            </a:r>
          </a:p>
          <a:p>
            <a:r>
              <a:rPr lang="en-GB" dirty="0" smtClean="0"/>
              <a:t>Plus local factors (</a:t>
            </a:r>
            <a:r>
              <a:rPr lang="en-GB" dirty="0" err="1" smtClean="0"/>
              <a:t>eg</a:t>
            </a:r>
            <a:r>
              <a:rPr lang="en-GB" dirty="0" smtClean="0"/>
              <a:t> contamination)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Supergroups</a:t>
            </a:r>
            <a:r>
              <a:rPr lang="en-GB" dirty="0" smtClean="0"/>
              <a:t> = ONS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7" y="1268760"/>
            <a:ext cx="95747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councils failed to get enough volume to allow confidence</a:t>
            </a:r>
          </a:p>
          <a:p>
            <a:r>
              <a:rPr lang="en-GB" dirty="0" smtClean="0"/>
              <a:t>In aggregate we had clear messages</a:t>
            </a:r>
          </a:p>
          <a:p>
            <a:pPr lvl="1"/>
            <a:r>
              <a:rPr lang="en-GB" dirty="0" smtClean="0"/>
              <a:t>Talk to us, generally. It’s just manners. </a:t>
            </a:r>
          </a:p>
          <a:p>
            <a:pPr lvl="1"/>
            <a:r>
              <a:rPr lang="en-GB" dirty="0" smtClean="0"/>
              <a:t>Talk to us *especially* when there are issues</a:t>
            </a:r>
          </a:p>
          <a:p>
            <a:pPr lvl="1"/>
            <a:r>
              <a:rPr lang="en-GB" dirty="0" smtClean="0"/>
              <a:t>We (generally) fail on customer care</a:t>
            </a:r>
          </a:p>
          <a:p>
            <a:r>
              <a:rPr lang="en-GB" dirty="0" smtClean="0"/>
              <a:t>These are not high volume environments, but we fail because we don’t acknowledge WIP and target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4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Reflections (on LPAs)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Massive shift in understanding</a:t>
            </a:r>
          </a:p>
          <a:p>
            <a:pPr lvl="1"/>
            <a:r>
              <a:rPr lang="en-GB" dirty="0" smtClean="0"/>
              <a:t>Financial literacy</a:t>
            </a:r>
          </a:p>
          <a:p>
            <a:r>
              <a:rPr lang="en-GB" dirty="0" smtClean="0"/>
              <a:t>National indicators hide almost everything about performance</a:t>
            </a:r>
          </a:p>
          <a:p>
            <a:r>
              <a:rPr lang="en-GB" dirty="0" smtClean="0"/>
              <a:t>Planning work needs to be unpicked to be understood</a:t>
            </a:r>
          </a:p>
          <a:p>
            <a:r>
              <a:rPr lang="en-GB" dirty="0" smtClean="0"/>
              <a:t>Subsidy represents a risk to development</a:t>
            </a:r>
          </a:p>
          <a:p>
            <a:r>
              <a:rPr lang="en-GB" dirty="0" smtClean="0"/>
              <a:t>Communication is often weak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Reflections (on benchmarking)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Sustained collaborative effort</a:t>
            </a:r>
          </a:p>
          <a:p>
            <a:pPr lvl="1"/>
            <a:r>
              <a:rPr lang="en-GB" dirty="0" smtClean="0"/>
              <a:t>Fantastic advert for ‘sector led’ work</a:t>
            </a:r>
          </a:p>
          <a:p>
            <a:pPr lvl="1"/>
            <a:r>
              <a:rPr lang="en-GB" dirty="0" smtClean="0"/>
              <a:t>Great partnership with CIPFA</a:t>
            </a:r>
          </a:p>
          <a:p>
            <a:r>
              <a:rPr lang="en-GB" dirty="0" smtClean="0"/>
              <a:t>Raw data is great</a:t>
            </a:r>
          </a:p>
          <a:p>
            <a:pPr lvl="1"/>
            <a:r>
              <a:rPr lang="en-GB" dirty="0" smtClean="0"/>
              <a:t>Allows you to ask questions late</a:t>
            </a:r>
          </a:p>
          <a:p>
            <a:r>
              <a:rPr lang="en-GB" dirty="0" smtClean="0"/>
              <a:t>Benefit beyond “improvement tool”</a:t>
            </a:r>
          </a:p>
          <a:p>
            <a:pPr lvl="1"/>
            <a:r>
              <a:rPr lang="en-GB" dirty="0" smtClean="0"/>
              <a:t>Demonstrate excellence</a:t>
            </a:r>
          </a:p>
          <a:p>
            <a:r>
              <a:rPr lang="en-GB" dirty="0" smtClean="0"/>
              <a:t>Difficult to count things in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7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Benchmarking is dead. Long live PQF.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basic building blocks have been adapted and recycled into the PQF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More focused on 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Internal management tool / external ‘declaration’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Not an annual snapshot, but a continuous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We want it to become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dirty="0"/>
              <a:t>badge”. Over time. 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7" y="4968552"/>
            <a:ext cx="3217032" cy="148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8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64568" y="1340768"/>
            <a:ext cx="67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dirty="0" smtClean="0"/>
              <a:t>Benchmark roundup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Inventing the 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Productivity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Customers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Reflections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/>
              <a:t>Planning Quality Framework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 smtClean="0"/>
              <a:t>Is it any good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b="0" dirty="0" smtClean="0"/>
          </a:p>
          <a:p>
            <a:pPr lvl="1"/>
            <a:r>
              <a:rPr lang="en-GB" sz="2400" b="0" dirty="0" smtClean="0"/>
              <a:t>* One-off presentation alert *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160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116464" y="908720"/>
            <a:ext cx="2418269" cy="27363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Back office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Each </a:t>
            </a:r>
            <a:r>
              <a:rPr lang="en-GB" sz="1800" b="0" dirty="0" err="1" smtClean="0">
                <a:solidFill>
                  <a:prstClr val="black"/>
                </a:solidFill>
              </a:rPr>
              <a:t>qtr</a:t>
            </a:r>
            <a:endParaRPr lang="en-GB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73" y="260648"/>
            <a:ext cx="226225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</a:rPr>
              <a:t>Applications</a:t>
            </a:r>
            <a:endParaRPr lang="en-GB" sz="1800" b="0" dirty="0">
              <a:solidFill>
                <a:prstClr val="white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1023920" y="4011808"/>
            <a:ext cx="692995" cy="639688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map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880" y="260648"/>
            <a:ext cx="22622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</a:rPr>
              <a:t>Surveys</a:t>
            </a:r>
            <a:endParaRPr lang="en-GB" sz="1800" b="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1270" y="260648"/>
            <a:ext cx="2262251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</a:rPr>
              <a:t>Quality</a:t>
            </a:r>
            <a:endParaRPr lang="en-GB" sz="1800" b="0" dirty="0">
              <a:solidFill>
                <a:prstClr val="white"/>
              </a:solidFill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7527286" y="908720"/>
            <a:ext cx="692995" cy="1512168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7310630" y="2879471"/>
            <a:ext cx="1950217" cy="405478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2245" y="4011811"/>
            <a:ext cx="12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"/>
              </a:rPr>
              <a:t>Mapping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"/>
              </a:rPr>
              <a:t>1/off</a:t>
            </a: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473318" y="3523772"/>
            <a:ext cx="897100" cy="4880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54" idx="0"/>
          </p:cNvCxnSpPr>
          <p:nvPr/>
        </p:nvCxnSpPr>
        <p:spPr>
          <a:xfrm>
            <a:off x="1370418" y="4651499"/>
            <a:ext cx="0" cy="252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824614" y="3614432"/>
            <a:ext cx="545805" cy="397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1155894" y="3676172"/>
            <a:ext cx="214524" cy="33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flipH="1">
            <a:off x="1370418" y="3667788"/>
            <a:ext cx="234026" cy="344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1"/>
          </p:cNvCxnSpPr>
          <p:nvPr/>
        </p:nvCxnSpPr>
        <p:spPr>
          <a:xfrm flipH="1">
            <a:off x="1370418" y="3540921"/>
            <a:ext cx="682576" cy="470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Callout 33"/>
          <p:cNvSpPr/>
          <p:nvPr/>
        </p:nvSpPr>
        <p:spPr>
          <a:xfrm>
            <a:off x="5456317" y="3127728"/>
            <a:ext cx="2175160" cy="79208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Applicant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Each decision</a:t>
            </a:r>
            <a:endParaRPr lang="en-GB" sz="1600" b="0" dirty="0">
              <a:solidFill>
                <a:prstClr val="black"/>
              </a:solidFill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874637" y="3813118"/>
            <a:ext cx="2175160" cy="79208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Neighbours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Each decision</a:t>
            </a:r>
            <a:endParaRPr lang="en-GB" sz="1600" b="0" dirty="0">
              <a:solidFill>
                <a:prstClr val="black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4587313" y="2126469"/>
            <a:ext cx="2301256" cy="7920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Amenity groups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Once/</a:t>
            </a:r>
            <a:r>
              <a:rPr lang="en-GB" sz="1600" b="0" dirty="0" err="1" smtClean="0">
                <a:solidFill>
                  <a:prstClr val="black"/>
                </a:solidFill>
              </a:rPr>
              <a:t>yr</a:t>
            </a:r>
            <a:endParaRPr lang="en-GB" sz="1600" b="0" dirty="0">
              <a:solidFill>
                <a:prstClr val="black"/>
              </a:solidFill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3452619" y="2964081"/>
            <a:ext cx="2175160" cy="7920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Councillors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Once/</a:t>
            </a:r>
            <a:r>
              <a:rPr lang="en-GB" sz="1600" b="0" dirty="0" err="1" smtClean="0">
                <a:solidFill>
                  <a:prstClr val="black"/>
                </a:solidFill>
              </a:rPr>
              <a:t>yr</a:t>
            </a:r>
            <a:endParaRPr lang="en-GB" sz="1600" b="0" dirty="0">
              <a:solidFill>
                <a:prstClr val="black"/>
              </a:solidFill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2534731" y="1880828"/>
            <a:ext cx="2175160" cy="7920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Staff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Once/</a:t>
            </a:r>
            <a:r>
              <a:rPr lang="en-GB" sz="1600" b="0" dirty="0" err="1" smtClean="0">
                <a:solidFill>
                  <a:prstClr val="black"/>
                </a:solidFill>
              </a:rPr>
              <a:t>yr</a:t>
            </a:r>
            <a:endParaRPr lang="en-GB" sz="1600" b="0" dirty="0">
              <a:solidFill>
                <a:prstClr val="black"/>
              </a:solidFill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2773299" y="4094365"/>
            <a:ext cx="2175160" cy="7920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Service Head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</a:rPr>
              <a:t>Once/</a:t>
            </a:r>
            <a:r>
              <a:rPr lang="en-GB" sz="1600" b="0" dirty="0" err="1" smtClean="0">
                <a:solidFill>
                  <a:prstClr val="black"/>
                </a:solidFill>
              </a:rPr>
              <a:t>yr</a:t>
            </a:r>
            <a:endParaRPr lang="en-GB" sz="1600" b="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>
            <a:stCxn id="38" idx="8"/>
            <a:endCxn id="52" idx="0"/>
          </p:cNvCxnSpPr>
          <p:nvPr/>
        </p:nvCxnSpPr>
        <p:spPr>
          <a:xfrm flipH="1">
            <a:off x="5606703" y="4704217"/>
            <a:ext cx="902365" cy="199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4"/>
            <a:endCxn id="55" idx="0"/>
          </p:cNvCxnSpPr>
          <p:nvPr/>
        </p:nvCxnSpPr>
        <p:spPr>
          <a:xfrm flipH="1">
            <a:off x="4769685" y="2918557"/>
            <a:ext cx="968257" cy="30876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4"/>
            <a:endCxn id="55" idx="0"/>
          </p:cNvCxnSpPr>
          <p:nvPr/>
        </p:nvCxnSpPr>
        <p:spPr>
          <a:xfrm>
            <a:off x="3622312" y="2672919"/>
            <a:ext cx="1147372" cy="3333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4"/>
            <a:endCxn id="55" idx="0"/>
          </p:cNvCxnSpPr>
          <p:nvPr/>
        </p:nvCxnSpPr>
        <p:spPr>
          <a:xfrm>
            <a:off x="3860880" y="4886453"/>
            <a:ext cx="908805" cy="11197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4" idx="3"/>
            <a:endCxn id="52" idx="0"/>
          </p:cNvCxnSpPr>
          <p:nvPr/>
        </p:nvCxnSpPr>
        <p:spPr>
          <a:xfrm flipH="1">
            <a:off x="5606702" y="3803817"/>
            <a:ext cx="168160" cy="10999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748606" y="4903781"/>
            <a:ext cx="1716191" cy="5045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Quarterly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summaries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911588" y="6006173"/>
            <a:ext cx="1716191" cy="5045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white"/>
                </a:solidFill>
              </a:rPr>
              <a:t>Annual report</a:t>
            </a:r>
            <a:endParaRPr lang="en-GB" sz="1800" b="0" dirty="0">
              <a:solidFill>
                <a:prstClr val="white"/>
              </a:solidFill>
            </a:endParaRPr>
          </a:p>
        </p:txBody>
      </p:sp>
      <p:cxnSp>
        <p:nvCxnSpPr>
          <p:cNvPr id="66" name="Straight Arrow Connector 65"/>
          <p:cNvCxnSpPr>
            <a:stCxn id="40" idx="4"/>
            <a:endCxn id="55" idx="0"/>
          </p:cNvCxnSpPr>
          <p:nvPr/>
        </p:nvCxnSpPr>
        <p:spPr>
          <a:xfrm>
            <a:off x="4540200" y="3756169"/>
            <a:ext cx="229485" cy="22500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22589" y="1203139"/>
            <a:ext cx="1248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"/>
              </a:rPr>
              <a:t>Simple quality measures</a:t>
            </a: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5738" y="3397622"/>
            <a:ext cx="156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prstClr val="black"/>
                </a:solidFill>
                <a:latin typeface="Calibri"/>
              </a:rPr>
              <a:t>Big scheme quality measures</a:t>
            </a:r>
            <a:endParaRPr lang="en-GB" sz="16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81981" y="4903781"/>
            <a:ext cx="1716191" cy="5045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Quarterly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summaries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12322" y="4903781"/>
            <a:ext cx="1716191" cy="5045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Quarterly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summary</a:t>
            </a:r>
            <a:endParaRPr lang="en-GB" sz="1800" b="0" dirty="0">
              <a:solidFill>
                <a:prstClr val="black"/>
              </a:solidFill>
            </a:endParaRPr>
          </a:p>
        </p:txBody>
      </p:sp>
      <p:cxnSp>
        <p:nvCxnSpPr>
          <p:cNvPr id="64" name="Straight Arrow Connector 63"/>
          <p:cNvCxnSpPr>
            <a:stCxn id="10" idx="3"/>
            <a:endCxn id="35" idx="0"/>
          </p:cNvCxnSpPr>
          <p:nvPr/>
        </p:nvCxnSpPr>
        <p:spPr>
          <a:xfrm>
            <a:off x="8285739" y="3284949"/>
            <a:ext cx="154338" cy="16188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" idx="3"/>
            <a:endCxn id="35" idx="0"/>
          </p:cNvCxnSpPr>
          <p:nvPr/>
        </p:nvCxnSpPr>
        <p:spPr>
          <a:xfrm>
            <a:off x="7873785" y="2420889"/>
            <a:ext cx="566293" cy="24828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2" idx="2"/>
            <a:endCxn id="55" idx="0"/>
          </p:cNvCxnSpPr>
          <p:nvPr/>
        </p:nvCxnSpPr>
        <p:spPr>
          <a:xfrm flipH="1">
            <a:off x="4769684" y="5408291"/>
            <a:ext cx="837018" cy="597882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2"/>
            <a:endCxn id="55" idx="1"/>
          </p:cNvCxnSpPr>
          <p:nvPr/>
        </p:nvCxnSpPr>
        <p:spPr>
          <a:xfrm>
            <a:off x="1370419" y="5408294"/>
            <a:ext cx="2541171" cy="85013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5" idx="2"/>
            <a:endCxn id="55" idx="3"/>
          </p:cNvCxnSpPr>
          <p:nvPr/>
        </p:nvCxnSpPr>
        <p:spPr>
          <a:xfrm flipH="1">
            <a:off x="5627779" y="5408294"/>
            <a:ext cx="2812298" cy="85013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Surveys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24744"/>
            <a:ext cx="8915400" cy="5001419"/>
          </a:xfrm>
        </p:spPr>
        <p:txBody>
          <a:bodyPr/>
          <a:lstStyle/>
          <a:p>
            <a:r>
              <a:rPr lang="en-GB" dirty="0" smtClean="0"/>
              <a:t>Agents, Applicants, Neighbours, Peers</a:t>
            </a:r>
          </a:p>
          <a:p>
            <a:r>
              <a:rPr lang="en-GB" dirty="0" smtClean="0"/>
              <a:t>Staff, councillors, amenities</a:t>
            </a:r>
          </a:p>
          <a:p>
            <a:r>
              <a:rPr lang="en-GB" dirty="0" smtClean="0"/>
              <a:t>Tied to an individual application</a:t>
            </a:r>
          </a:p>
          <a:p>
            <a:r>
              <a:rPr lang="en-GB" dirty="0" smtClean="0"/>
              <a:t>Help, Time, Information, Straightforward.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3429000"/>
            <a:ext cx="74580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40" y="2247460"/>
            <a:ext cx="5449888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Surveys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“We may be slow, but we offer a quality service”</a:t>
            </a:r>
          </a:p>
          <a:p>
            <a:pPr lvl="1"/>
            <a:r>
              <a:rPr lang="en-GB" dirty="0" smtClean="0"/>
              <a:t>This allows you to test, prove</a:t>
            </a:r>
          </a:p>
          <a:p>
            <a:r>
              <a:rPr lang="en-GB" dirty="0" smtClean="0"/>
              <a:t>Same questions nation-wide</a:t>
            </a:r>
          </a:p>
          <a:p>
            <a:r>
              <a:rPr lang="en-GB" dirty="0" smtClean="0"/>
              <a:t>Early days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 results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99786"/>
            <a:ext cx="8915400" cy="4525963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8605" y="1403166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</a:rPr>
              <a:t>Application Ref: HA/FUL/4456/14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117409"/>
            <a:ext cx="7594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Plus head of service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Things are different. Why ?</a:t>
            </a:r>
          </a:p>
          <a:p>
            <a:pPr lvl="1"/>
            <a:r>
              <a:rPr lang="en-GB" dirty="0" smtClean="0"/>
              <a:t>ICT ?</a:t>
            </a:r>
          </a:p>
          <a:p>
            <a:pPr lvl="1"/>
            <a:r>
              <a:rPr lang="en-GB" dirty="0" smtClean="0"/>
              <a:t>Organisation ?</a:t>
            </a:r>
          </a:p>
          <a:p>
            <a:r>
              <a:rPr lang="en-GB" dirty="0" smtClean="0"/>
              <a:t>How happy are you ?</a:t>
            </a:r>
          </a:p>
          <a:p>
            <a:r>
              <a:rPr lang="en-GB" dirty="0" smtClean="0"/>
              <a:t>What are your plans ?</a:t>
            </a:r>
          </a:p>
          <a:p>
            <a:pPr lvl="1"/>
            <a:r>
              <a:rPr lang="en-GB" dirty="0" smtClean="0"/>
              <a:t>Collaborations ? Shared approaches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60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Plus lots of data &amp;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5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richardc\Documents\My Dropbox\PQF\_presentations\counts_fees_unsamp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60648"/>
            <a:ext cx="8352928" cy="64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0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ichardc\Documents\My Dropbox\PQF\_presentations\counts_fe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8720"/>
            <a:ext cx="9217705" cy="5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6632"/>
            <a:ext cx="6169000" cy="936104"/>
          </a:xfrm>
        </p:spPr>
        <p:txBody>
          <a:bodyPr/>
          <a:lstStyle/>
          <a:p>
            <a:r>
              <a:rPr lang="en-GB" dirty="0" smtClean="0"/>
              <a:t>sampled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53340" y="692696"/>
            <a:ext cx="4608853" cy="588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69024" y="692696"/>
            <a:ext cx="4736976" cy="5883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340" y="692696"/>
            <a:ext cx="4584824" cy="4525963"/>
          </a:xfrm>
        </p:spPr>
        <p:txBody>
          <a:bodyPr/>
          <a:lstStyle/>
          <a:p>
            <a:r>
              <a:rPr lang="en-GB" dirty="0" smtClean="0"/>
              <a:t>Everyone has same application count</a:t>
            </a:r>
          </a:p>
          <a:p>
            <a:r>
              <a:rPr lang="en-GB" dirty="0" smtClean="0"/>
              <a:t>Less mental juggling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1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6632"/>
            <a:ext cx="8915400" cy="936104"/>
          </a:xfrm>
        </p:spPr>
        <p:txBody>
          <a:bodyPr/>
          <a:lstStyle/>
          <a:p>
            <a:r>
              <a:rPr lang="en-GB" dirty="0" smtClean="0"/>
              <a:t>sampled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richardc\Documents\My Dropbox\PQF\_presentations\counts_fe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8720"/>
            <a:ext cx="9217705" cy="5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4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richardc\Documents\My Dropbox\PQF\_presentations\counts_fees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60648"/>
            <a:ext cx="93257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 roundup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Benchmarking since 2009</a:t>
            </a:r>
          </a:p>
          <a:p>
            <a:pPr lvl="1"/>
            <a:r>
              <a:rPr lang="en-GB" dirty="0" smtClean="0"/>
              <a:t>276 councils participated in total</a:t>
            </a:r>
          </a:p>
          <a:p>
            <a:pPr lvl="1"/>
            <a:r>
              <a:rPr lang="en-GB" dirty="0" smtClean="0"/>
              <a:t>Confidential, but valuable dataset</a:t>
            </a:r>
          </a:p>
          <a:p>
            <a:r>
              <a:rPr lang="en-GB" dirty="0" smtClean="0"/>
              <a:t>Publish aggregate as a “state of the nation”</a:t>
            </a:r>
          </a:p>
          <a:p>
            <a:pPr lvl="1"/>
            <a:r>
              <a:rPr lang="en-GB" dirty="0" smtClean="0"/>
              <a:t>Before we forget; for the benefit of the future</a:t>
            </a:r>
          </a:p>
          <a:p>
            <a:r>
              <a:rPr lang="en-GB" dirty="0" smtClean="0"/>
              <a:t>Need to find the right tone</a:t>
            </a:r>
          </a:p>
          <a:p>
            <a:pPr lvl="1"/>
            <a:r>
              <a:rPr lang="en-GB" dirty="0" smtClean="0"/>
              <a:t>Warts ‘n’ all, but useful to councils</a:t>
            </a:r>
          </a:p>
          <a:p>
            <a:pPr lvl="1"/>
            <a:r>
              <a:rPr lang="en-GB" dirty="0" smtClean="0"/>
              <a:t>Your view is the one that matters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Approved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richardc\Documents\My Dropbox\PQF\_presentations\y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268760"/>
            <a:ext cx="8280920" cy="50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28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richardc\Documents\My Dropbox\PQF\_presentations\val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124743"/>
            <a:ext cx="7252619" cy="54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6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fee ? (exc. heritage &amp; trees)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richardc\Documents\My Dropbox\PQF\_presentations\no_f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556790"/>
            <a:ext cx="8784976" cy="49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35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6165304"/>
            <a:ext cx="8915400" cy="532656"/>
          </a:xfrm>
        </p:spPr>
        <p:txBody>
          <a:bodyPr/>
          <a:lstStyle/>
          <a:p>
            <a:r>
              <a:rPr lang="en-GB" sz="1400" dirty="0"/>
              <a:t>"Boxplot vs PDF" by </a:t>
            </a:r>
            <a:r>
              <a:rPr lang="en-GB" sz="1400" dirty="0" err="1"/>
              <a:t>Jhguch</a:t>
            </a:r>
            <a:r>
              <a:rPr lang="en-GB" sz="1400" dirty="0"/>
              <a:t> at </a:t>
            </a:r>
            <a:r>
              <a:rPr lang="en-GB" sz="1400" dirty="0" err="1"/>
              <a:t>en.wikipedia</a:t>
            </a:r>
            <a:r>
              <a:rPr lang="en-GB" sz="1400" dirty="0"/>
              <a:t>. Licensed under CC BY-SA 2.5 via Wikimedia Commons - http://commons.wikimedia.org/wiki/File:Boxplot_vs_PDF.svg#mediaviewer/File:Boxplot_vs_PDF.svg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371599"/>
            <a:ext cx="7632848" cy="56856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72480" y="116632"/>
            <a:ext cx="9361040" cy="36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1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6165304"/>
            <a:ext cx="8915400" cy="532656"/>
          </a:xfrm>
        </p:spPr>
        <p:txBody>
          <a:bodyPr/>
          <a:lstStyle/>
          <a:p>
            <a:r>
              <a:rPr lang="en-GB" sz="1400" dirty="0"/>
              <a:t>"Boxplot vs PDF" by </a:t>
            </a:r>
            <a:r>
              <a:rPr lang="en-GB" sz="1400" dirty="0" err="1"/>
              <a:t>Jhguch</a:t>
            </a:r>
            <a:r>
              <a:rPr lang="en-GB" sz="1400" dirty="0"/>
              <a:t> at </a:t>
            </a:r>
            <a:r>
              <a:rPr lang="en-GB" sz="1400" dirty="0" err="1"/>
              <a:t>en.wikipedia</a:t>
            </a:r>
            <a:r>
              <a:rPr lang="en-GB" sz="1400" dirty="0"/>
              <a:t>. Licensed under CC BY-SA 2.5 via Wikimedia Commons - http://commons.wikimedia.org/wiki/File:Boxplot_vs_PDF.svg#mediaviewer/File:Boxplot_vs_PDF.svg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371599"/>
            <a:ext cx="7632848" cy="56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13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Ashford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richardc\Documents\My Dropbox\PQF\_presentations\end_to_end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96752"/>
            <a:ext cx="8896718" cy="5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87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Hastings. End to end days. 12,000 cases compared using 30 numbers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richardc\Documents\My Dropbox\PQF\_presentations\end_to_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556791"/>
            <a:ext cx="8136904" cy="49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17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to 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Headcount</a:t>
            </a:r>
          </a:p>
          <a:p>
            <a:r>
              <a:rPr lang="en-GB" dirty="0" smtClean="0"/>
              <a:t>Investment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[need more testing]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77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getting busier ? [yes]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 descr="C:\Users\richardc\Documents\My Dropbox\PQF\_presentations\headcou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268759"/>
            <a:ext cx="8784976" cy="50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09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 value in our place = £60m/</a:t>
            </a:r>
            <a:r>
              <a:rPr lang="en-GB" dirty="0" err="1" smtClean="0"/>
              <a:t>yr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richardc\Documents\My Dropbox\PQF\_presentations\invest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5" y="1340769"/>
            <a:ext cx="9658116" cy="55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0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Inventing the 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had to make the basic building blocks</a:t>
            </a:r>
          </a:p>
          <a:p>
            <a:pPr lvl="1"/>
            <a:r>
              <a:rPr lang="en-GB" dirty="0" smtClean="0"/>
              <a:t>What was the work called ? (‘Q’ codes had not kept up)</a:t>
            </a:r>
          </a:p>
          <a:p>
            <a:pPr lvl="1"/>
            <a:r>
              <a:rPr lang="en-GB" dirty="0" smtClean="0"/>
              <a:t>What were our tasks called ? (and which were ‘value’ ?)</a:t>
            </a:r>
          </a:p>
          <a:p>
            <a:r>
              <a:rPr lang="en-GB" dirty="0" smtClean="0"/>
              <a:t>There is a value in this framework</a:t>
            </a:r>
          </a:p>
          <a:p>
            <a:r>
              <a:rPr lang="en-GB" dirty="0" smtClean="0"/>
              <a:t>We stole from building control</a:t>
            </a:r>
          </a:p>
          <a:p>
            <a:pPr lvl="1"/>
            <a:r>
              <a:rPr lang="en-GB" dirty="0" smtClean="0"/>
              <a:t>Productive hourly rate = £50</a:t>
            </a:r>
          </a:p>
          <a:p>
            <a:pPr lvl="1"/>
            <a:r>
              <a:rPr lang="en-GB" dirty="0" smtClean="0"/>
              <a:t>Compare / contrast with pre-app charges (!)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8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prove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96752"/>
            <a:ext cx="8915400" cy="4929411"/>
          </a:xfrm>
        </p:spPr>
        <p:txBody>
          <a:bodyPr/>
          <a:lstStyle/>
          <a:p>
            <a:r>
              <a:rPr lang="en-GB" dirty="0" smtClean="0"/>
              <a:t>Hastings is …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truggling financially. Cannot get close to cost recovery</a:t>
            </a:r>
          </a:p>
          <a:p>
            <a:pPr lvl="1"/>
            <a:r>
              <a:rPr lang="en-GB" dirty="0" smtClean="0"/>
              <a:t>Getting busier</a:t>
            </a:r>
          </a:p>
          <a:p>
            <a:pPr lvl="1"/>
            <a:r>
              <a:rPr lang="en-GB" dirty="0" smtClean="0"/>
              <a:t>Quicker than its peers</a:t>
            </a:r>
          </a:p>
          <a:p>
            <a:pPr lvl="1"/>
            <a:r>
              <a:rPr lang="en-GB" dirty="0" smtClean="0"/>
              <a:t>[Results of survey tbc]</a:t>
            </a:r>
          </a:p>
          <a:p>
            <a:r>
              <a:rPr lang="en-GB" dirty="0" smtClean="0"/>
              <a:t>They might …</a:t>
            </a:r>
          </a:p>
          <a:p>
            <a:pPr lvl="1"/>
            <a:r>
              <a:rPr lang="en-GB" dirty="0" smtClean="0"/>
              <a:t>Investigate refusals. Lower edge of group. </a:t>
            </a:r>
          </a:p>
          <a:p>
            <a:pPr lvl="1"/>
            <a:r>
              <a:rPr lang="en-GB" dirty="0" smtClean="0"/>
              <a:t>Ask </a:t>
            </a:r>
            <a:r>
              <a:rPr lang="en-GB" dirty="0" err="1" smtClean="0"/>
              <a:t>bournemouth</a:t>
            </a:r>
            <a:r>
              <a:rPr lang="en-GB" dirty="0" smtClean="0"/>
              <a:t> about refunds / free goes</a:t>
            </a:r>
          </a:p>
          <a:p>
            <a:pPr lvl="1"/>
            <a:r>
              <a:rPr lang="en-GB" dirty="0" smtClean="0"/>
              <a:t>Have a grown-up think about funding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70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541" y="4005064"/>
            <a:ext cx="7254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Quality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= consistent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relevant information to benchmark performance' (p12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306926"/>
            <a:ext cx="4824661" cy="32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8" y="404664"/>
            <a:ext cx="62944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158801" y="1214289"/>
            <a:ext cx="6006667" cy="864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21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in search of a problem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Purpose</a:t>
            </a:r>
          </a:p>
          <a:p>
            <a:r>
              <a:rPr lang="en-GB" dirty="0" smtClean="0"/>
              <a:t>Routine</a:t>
            </a:r>
          </a:p>
          <a:p>
            <a:r>
              <a:rPr lang="en-GB" dirty="0" smtClean="0"/>
              <a:t>Value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Or do something else …</a:t>
            </a:r>
          </a:p>
          <a:p>
            <a:r>
              <a:rPr lang="en-GB" dirty="0" smtClean="0"/>
              <a:t>Use it or lose it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84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=Primary focus (we were preparing for fees)</a:t>
            </a:r>
          </a:p>
          <a:p>
            <a:r>
              <a:rPr lang="en-GB" dirty="0" smtClean="0"/>
              <a:t>Big decisions</a:t>
            </a:r>
          </a:p>
          <a:p>
            <a:pPr lvl="1"/>
            <a:r>
              <a:rPr lang="en-GB" dirty="0" smtClean="0"/>
              <a:t>What was supposed to be covered by the fee ?</a:t>
            </a:r>
          </a:p>
          <a:p>
            <a:pPr lvl="1"/>
            <a:r>
              <a:rPr lang="en-GB" dirty="0" smtClean="0"/>
              <a:t>… and what was RSG ?</a:t>
            </a:r>
          </a:p>
          <a:p>
            <a:r>
              <a:rPr lang="en-GB" dirty="0" smtClean="0"/>
              <a:t>Consequences to these decisions</a:t>
            </a:r>
          </a:p>
          <a:p>
            <a:pPr lvl="1"/>
            <a:r>
              <a:rPr lang="en-GB" dirty="0" smtClean="0"/>
              <a:t>And not just for planning departments</a:t>
            </a:r>
          </a:p>
          <a:p>
            <a:pPr lvl="1"/>
            <a:r>
              <a:rPr lang="en-GB" dirty="0" smtClean="0"/>
              <a:t>Vulnerable to workload fluctuations ? Or broader council spending pressures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-17796"/>
            <a:ext cx="7344816" cy="66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Subsidy = 30% (then)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8" y="1268760"/>
            <a:ext cx="9753382" cy="38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Majors = profit. Avoid conditions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2052638"/>
            <a:ext cx="8812518" cy="411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i="1" dirty="0" smtClean="0"/>
              <a:t>We are </a:t>
            </a:r>
            <a:r>
              <a:rPr lang="en-GB" b="1" i="1" u="sng" dirty="0" smtClean="0"/>
              <a:t>not</a:t>
            </a:r>
            <a:r>
              <a:rPr lang="en-GB" b="1" i="1" dirty="0" smtClean="0"/>
              <a:t> </a:t>
            </a:r>
            <a:r>
              <a:rPr lang="en-GB" i="1" dirty="0" smtClean="0"/>
              <a:t>updating the 150 cases per officer thing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In the end, we have caved in</a:t>
            </a:r>
          </a:p>
          <a:p>
            <a:r>
              <a:rPr lang="en-GB" dirty="0" smtClean="0"/>
              <a:t>It’s gone down </a:t>
            </a:r>
            <a:r>
              <a:rPr lang="en-GB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Awkward. Work types ? Bloat since 2002 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99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 Group 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</TotalTime>
  <Words>899</Words>
  <Application>Microsoft Office PowerPoint</Application>
  <PresentationFormat>A4 Paper (210x297 mm)</PresentationFormat>
  <Paragraphs>186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LG Group 2</vt:lpstr>
      <vt:lpstr>What happens in planning authorities ?</vt:lpstr>
      <vt:lpstr>Overview</vt:lpstr>
      <vt:lpstr>Benchmark roundup</vt:lpstr>
      <vt:lpstr>Inventing the art</vt:lpstr>
      <vt:lpstr>Resources</vt:lpstr>
      <vt:lpstr>PowerPoint Presentation</vt:lpstr>
      <vt:lpstr>Subsidy = 30% (then)</vt:lpstr>
      <vt:lpstr>Majors = profit. Avoid conditions !</vt:lpstr>
      <vt:lpstr>Productivity</vt:lpstr>
      <vt:lpstr>Caseload = 144 / case officer</vt:lpstr>
      <vt:lpstr>Productivity revisited</vt:lpstr>
      <vt:lpstr>All-in figure is 88 cases per human</vt:lpstr>
      <vt:lpstr>All-in figure is 88 cases per human</vt:lpstr>
      <vt:lpstr>Drivers of productivity</vt:lpstr>
      <vt:lpstr>Supergroups = ONS classification</vt:lpstr>
      <vt:lpstr>Customers</vt:lpstr>
      <vt:lpstr>Reflections (on LPAs)</vt:lpstr>
      <vt:lpstr>Reflections (on benchmarking)</vt:lpstr>
      <vt:lpstr>Benchmarking is dead. Long live PQF.</vt:lpstr>
      <vt:lpstr>PowerPoint Presentation</vt:lpstr>
      <vt:lpstr>Customer Surveys</vt:lpstr>
      <vt:lpstr>Customer Surveys</vt:lpstr>
      <vt:lpstr>survey results </vt:lpstr>
      <vt:lpstr>Plus head of service survey</vt:lpstr>
      <vt:lpstr>Plus lots of data &amp; pictures</vt:lpstr>
      <vt:lpstr>PowerPoint Presentation</vt:lpstr>
      <vt:lpstr>sampled</vt:lpstr>
      <vt:lpstr>sampled</vt:lpstr>
      <vt:lpstr>PowerPoint Presentation</vt:lpstr>
      <vt:lpstr>Approved ?</vt:lpstr>
      <vt:lpstr>Valid ?</vt:lpstr>
      <vt:lpstr>No fee ? (exc. heritage &amp; trees)</vt:lpstr>
      <vt:lpstr>PowerPoint Presentation</vt:lpstr>
      <vt:lpstr>PowerPoint Presentation</vt:lpstr>
      <vt:lpstr>Ashford</vt:lpstr>
      <vt:lpstr>Hastings. End to end days. 12,000 cases compared using 30 numbers</vt:lpstr>
      <vt:lpstr>More to come</vt:lpstr>
      <vt:lpstr>Is it getting busier ? [yes]</vt:lpstr>
      <vt:lpstr>Dev value in our place = £60m/yr</vt:lpstr>
      <vt:lpstr>What does it prove ?</vt:lpstr>
      <vt:lpstr>PowerPoint Presentation</vt:lpstr>
      <vt:lpstr>Solution in search of a problem ?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main title here</dc:title>
  <dc:creator>marinah</dc:creator>
  <cp:lastModifiedBy>Scott Phillips</cp:lastModifiedBy>
  <cp:revision>169</cp:revision>
  <cp:lastPrinted>2013-03-20T15:04:09Z</cp:lastPrinted>
  <dcterms:created xsi:type="dcterms:W3CDTF">2010-06-21T13:45:43Z</dcterms:created>
  <dcterms:modified xsi:type="dcterms:W3CDTF">2015-02-09T17:26:54Z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IDEA</vt:lpwstr>
  </property>
  <property fmtid="{D5CDD505-2E9C-101B-9397-08002B2CF9AE}" pid="3" name="DC.date.issued">
    <vt:lpwstr>2010-06-22T00:00:00Z</vt:lpwstr>
  </property>
  <property fmtid="{D5CDD505-2E9C-101B-9397-08002B2CF9AE}" pid="4" name="Work area">
    <vt:lpwstr>29</vt:lpwstr>
  </property>
  <property fmtid="{D5CDD505-2E9C-101B-9397-08002B2CF9AE}" pid="5" name="Move to Archive">
    <vt:lpwstr>Current</vt:lpwstr>
  </property>
  <property fmtid="{D5CDD505-2E9C-101B-9397-08002B2CF9AE}" pid="6" name="DC.Description">
    <vt:lpwstr>LG Improvement and development powerpoint template</vt:lpwstr>
  </property>
  <property fmtid="{D5CDD505-2E9C-101B-9397-08002B2CF9AE}" pid="7" name="Status">
    <vt:lpwstr>Final</vt:lpwstr>
  </property>
  <property fmtid="{D5CDD505-2E9C-101B-9397-08002B2CF9AE}" pid="8" name="DC.Type">
    <vt:lpwstr>233</vt:lpwstr>
  </property>
  <property fmtid="{D5CDD505-2E9C-101B-9397-08002B2CF9AE}" pid="9" name="DC.Author">
    <vt:lpwstr>julia white</vt:lpwstr>
  </property>
  <property fmtid="{D5CDD505-2E9C-101B-9397-08002B2CF9AE}" pid="10" name="DC.creator">
    <vt:lpwstr>Communications and Marketing</vt:lpwstr>
  </property>
  <property fmtid="{D5CDD505-2E9C-101B-9397-08002B2CF9AE}" pid="11" name="e-GMS.subject.keyword">
    <vt:lpwstr>LG Improvement and development powerpoint template</vt:lpwstr>
  </property>
  <property fmtid="{D5CDD505-2E9C-101B-9397-08002B2CF9AE}" pid="12" name="Date">
    <vt:lpwstr>2010-06-22T00:00:00Z</vt:lpwstr>
  </property>
  <property fmtid="{D5CDD505-2E9C-101B-9397-08002B2CF9AE}" pid="13" name="DC.Language">
    <vt:lpwstr>eng</vt:lpwstr>
  </property>
</Properties>
</file>