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271" r:id="rId5"/>
    <p:sldId id="298" r:id="rId6"/>
    <p:sldId id="300" r:id="rId7"/>
    <p:sldId id="302" r:id="rId8"/>
    <p:sldId id="29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F220453-0E91-9D69-A4AC-537AF7A88C0F}" name="Sharon Stead" initials="SS" userId="S::Sharon.Stead@local.gov.uk::c1db1dfd-f0a7-4c53-8533-8f8e806c43d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01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A47FC4-E773-4D9E-B388-03CEC332902C}" v="25" dt="2026-07-22T13:33:50.9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6F9ED-9F3A-4A96-ACCB-851D2723CC9A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1C909A-121E-47DA-9ADC-A90273F310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7110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1C909A-121E-47DA-9ADC-A90273F3102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199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7C98C-5A43-0AEB-4EA5-22B9946E65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35168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E31272-7AB2-F544-16A5-A90B22EFA2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76584"/>
            <a:ext cx="9144000" cy="108121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1563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0EF33-0C7D-D096-69CA-01F569A05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EF8A76-3277-8A71-17DB-9B29A1730C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D6D68A-B8F5-2399-9E9C-CB3EF04177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79D567-C4A3-49A4-9AE4-B4B26343D406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AF65E9-B836-0FD1-2990-BE82DC7CA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4A41C4-7099-186D-697D-BBC3D0BD7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B8A73-75F8-4411-A7DB-0A2F12978C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844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443F8E-7925-D77B-E88B-0D68D49FFA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A907C7-39FD-0BEF-1CB7-B480844DF1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A7228-7949-BE2F-12D6-C895685E96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79D567-C4A3-49A4-9AE4-B4B26343D406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A541CA-7351-F911-FE0D-1FC434725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18EF90-2ED7-4D46-A251-DFD35D5CF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B8A73-75F8-4411-A7DB-0A2F12978C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6077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8009A-74FD-31D6-63E5-DC9BD3374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8000" y="1800000"/>
            <a:ext cx="7724313" cy="593408"/>
          </a:xfrm>
          <a:prstGeom prst="rect">
            <a:avLst/>
          </a:prstGeom>
        </p:spPr>
        <p:txBody>
          <a:bodyPr/>
          <a:lstStyle>
            <a:lvl1pPr>
              <a:defRPr sz="4000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7ACEC1-FCE0-FD26-AD31-AECAE8997D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10075" y="2664000"/>
            <a:ext cx="7722237" cy="2825457"/>
          </a:xfrm>
          <a:prstGeom prst="rect">
            <a:avLst/>
          </a:prstGeom>
        </p:spPr>
        <p:txBody>
          <a:bodyPr lIns="90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1D2E08F-652A-D70A-4B08-D8DC9A0BE85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12515" y="204186"/>
            <a:ext cx="1368543" cy="1368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689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6F046-8A51-F5E8-4375-41471E2A0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CCDDC-ACE1-BF40-9B7D-D885C0777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C9E539-6372-7ED5-D6BF-77B13B3813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79D567-C4A3-49A4-9AE4-B4B26343D406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5862B1-BCDC-87F0-FE9B-F443D5E4F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29A59D-D597-8359-C912-047F955CC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B8A73-75F8-4411-A7DB-0A2F12978C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4366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5101F-73A5-52F8-DE85-14ED13208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8C6864-8BB8-B655-05DF-118BFE4F30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80C8D8-6F29-FC36-1B18-8E995C7361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79D567-C4A3-49A4-9AE4-B4B26343D406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A5A0FC-8885-58AA-4127-502E41928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9DEB13-16B1-B3E4-2887-12C617009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B8A73-75F8-4411-A7DB-0A2F12978C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700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DA26B-1C5F-2A64-55F2-477D328D1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BCF17-62EF-7EE5-7789-5ABF2288FC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63C424-5767-7B77-BB65-D567D6DD38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CF217D-D291-6BA9-60FC-E18E0E43E3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79D567-C4A3-49A4-9AE4-B4B26343D406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9C517C-4DAF-2377-EF38-B7C5D163D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5F92AB-DF11-00E7-0FE0-ECF81BFF5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B8A73-75F8-4411-A7DB-0A2F12978C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0801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76E19-8ED4-DBDE-1584-03C57F003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06AD2D-10D8-2277-6BD6-F0B8709E88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17E205-E6DF-FA0D-6DFC-3A3C7BAC23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50D106-9486-ACB9-10A7-A7ED528F71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418413-EF66-221C-4279-BEFCF35C7C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B0154A-0BDD-83F0-B4B9-8F931D04B1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79D567-C4A3-49A4-9AE4-B4B26343D406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94F04B-52EA-3849-B31B-3189E6E00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3D59D2-4AC0-14B8-DF46-0A0FCA601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B8A73-75F8-4411-A7DB-0A2F12978C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9036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10C97-460C-7CCD-9A0D-13683138C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69B7FD-5645-DF2C-3212-282C366DC1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79D567-C4A3-49A4-9AE4-B4B26343D406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A46790-A49E-E38B-B371-E74B39BDF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5EAB6B-5DF3-F01F-AD57-7C5D10985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B8A73-75F8-4411-A7DB-0A2F12978C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1450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4E8F385-6347-83F0-BD19-52DF32E13E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79D567-C4A3-49A4-9AE4-B4B26343D406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3F8347-05AA-BCF8-17B5-1E3462271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D8F1D3-B366-382B-2647-112AF7F14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B8A73-75F8-4411-A7DB-0A2F12978C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6688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4E92C-2A81-DC85-E058-C7D546FD7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5C04B5-3470-28B6-A1D1-4319FB630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760699-A620-FD3D-6A5B-C54BF1DAEF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0337B8-2144-94F1-FF4E-F7D289E0FD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79D567-C4A3-49A4-9AE4-B4B26343D406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413A72-E732-8B30-4D07-9D3A41B23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8EE02C-F7F9-50E1-F81B-92DD0FEAA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B8A73-75F8-4411-A7DB-0A2F12978C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663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77A06-E9A3-0884-4E7D-7A3596C14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EF8B83-45D0-C012-E171-2025BC0B8A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B25A0F-7F4C-106D-0715-6788FBF8BA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497A4D-C25D-2F95-8DA7-A5E0922D6E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79D567-C4A3-49A4-9AE4-B4B26343D406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246911-0726-0FC6-1ACE-319FDB1E3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7BAF27-E03D-C963-E293-CBD153612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B8A73-75F8-4411-A7DB-0A2F12978C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4125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2A307B6-906D-2479-97A0-50BF9A6ED2E1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34FFDE2-958D-F0FF-C45B-659497BFABFD}"/>
              </a:ext>
            </a:extLst>
          </p:cNvPr>
          <p:cNvSpPr/>
          <p:nvPr userDrawn="1"/>
        </p:nvSpPr>
        <p:spPr>
          <a:xfrm>
            <a:off x="0" y="1145699"/>
            <a:ext cx="12192000" cy="5310871"/>
          </a:xfrm>
          <a:prstGeom prst="rect">
            <a:avLst/>
          </a:prstGeom>
          <a:solidFill>
            <a:srgbClr val="6F013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276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5676850-7B99-C33E-8A05-0B5870FE5C32}"/>
              </a:ext>
            </a:extLst>
          </p:cNvPr>
          <p:cNvSpPr txBox="1"/>
          <p:nvPr/>
        </p:nvSpPr>
        <p:spPr>
          <a:xfrm>
            <a:off x="546848" y="1198008"/>
            <a:ext cx="715239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latin typeface="Arial"/>
                <a:ea typeface="+mn-lt"/>
                <a:cs typeface="Arial"/>
              </a:rPr>
              <a:t>The LGA's </a:t>
            </a:r>
            <a:r>
              <a:rPr lang="en-GB" sz="3600" b="1" dirty="0">
                <a:solidFill>
                  <a:schemeClr val="bg1"/>
                </a:solidFill>
                <a:latin typeface="Arial"/>
                <a:ea typeface="+mn-lt"/>
                <a:cs typeface="Arial"/>
              </a:rPr>
              <a:t>Sector Support Offer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F27FF1-89B7-3499-7C3E-A59520F50078}"/>
              </a:ext>
            </a:extLst>
          </p:cNvPr>
          <p:cNvSpPr txBox="1"/>
          <p:nvPr/>
        </p:nvSpPr>
        <p:spPr>
          <a:xfrm>
            <a:off x="3858767" y="4682689"/>
            <a:ext cx="612212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1600"/>
              </a:spcAft>
              <a:defRPr sz="2200">
                <a:solidFill>
                  <a:srgbClr val="FFFFFF"/>
                </a:solidFill>
                <a:latin typeface="Arial"/>
              </a:defRPr>
            </a:pPr>
            <a:r>
              <a:rPr lang="en-GB" sz="2800" dirty="0"/>
              <a:t>Valued support. Proven impact.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D875CCF-43B1-43E9-D190-575FD1CF7D56}"/>
              </a:ext>
            </a:extLst>
          </p:cNvPr>
          <p:cNvSpPr txBox="1"/>
          <p:nvPr/>
        </p:nvSpPr>
        <p:spPr>
          <a:xfrm>
            <a:off x="7395706" y="303118"/>
            <a:ext cx="3290534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/>
                <a:ea typeface="Calibri"/>
                <a:cs typeface="Calibri"/>
              </a:rPr>
              <a:t>local.gov.uk/our-support</a:t>
            </a:r>
            <a:endParaRPr lang="en-GB" sz="2000" dirty="0">
              <a:effectLst/>
              <a:latin typeface="Arial" panose="020B0604020202020204" pitchFamily="34" charset="0"/>
            </a:endParaRPr>
          </a:p>
        </p:txBody>
      </p:sp>
      <p:pic>
        <p:nvPicPr>
          <p:cNvPr id="2" name="Picture 1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38D12AA7-F4C1-2020-8410-DDD6FDC478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145" y="299990"/>
            <a:ext cx="1969928" cy="4304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4409F87-73D0-149B-9A0D-6F678B3C9B30}"/>
              </a:ext>
            </a:extLst>
          </p:cNvPr>
          <p:cNvSpPr txBox="1"/>
          <p:nvPr/>
        </p:nvSpPr>
        <p:spPr>
          <a:xfrm>
            <a:off x="3858767" y="2339119"/>
            <a:ext cx="63324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0">
                <a:solidFill>
                  <a:srgbClr val="FFFFFF"/>
                </a:solidFill>
                <a:latin typeface="Arial"/>
              </a:defRPr>
            </a:pPr>
            <a:r>
              <a:rPr lang="en-GB" sz="2800" dirty="0"/>
              <a:t>Support for the sector, by the sector.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50289E-8D55-A56D-3D54-459633727FC4}"/>
              </a:ext>
            </a:extLst>
          </p:cNvPr>
          <p:cNvSpPr txBox="1"/>
          <p:nvPr/>
        </p:nvSpPr>
        <p:spPr>
          <a:xfrm>
            <a:off x="3858767" y="3326238"/>
            <a:ext cx="759713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  <a:defRPr sz="3000" b="0">
                <a:solidFill>
                  <a:srgbClr val="FFFFFF"/>
                </a:solidFill>
                <a:latin typeface="Arial"/>
              </a:defRPr>
            </a:pPr>
            <a:r>
              <a:rPr lang="en-GB" sz="2800" dirty="0">
                <a:solidFill>
                  <a:srgbClr val="FFFFFF"/>
                </a:solidFill>
                <a:latin typeface="Arial"/>
              </a:rPr>
              <a:t>Sector led improvement support for all councils and strategic authorities. </a:t>
            </a:r>
          </a:p>
        </p:txBody>
      </p:sp>
      <p:pic>
        <p:nvPicPr>
          <p:cNvPr id="9" name="Graphic 8" descr="Cycle with people outline">
            <a:extLst>
              <a:ext uri="{FF2B5EF4-FFF2-40B4-BE49-F238E27FC236}">
                <a16:creationId xmlns:a16="http://schemas.microsoft.com/office/drawing/2014/main" id="{82EBE56B-A04C-B5AD-16A8-4B5B449363B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2056" y="2311952"/>
            <a:ext cx="2916711" cy="291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771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5B81C5C-BAE3-299F-76ED-6CBD41C21CE6}"/>
              </a:ext>
            </a:extLst>
          </p:cNvPr>
          <p:cNvSpPr txBox="1"/>
          <p:nvPr/>
        </p:nvSpPr>
        <p:spPr>
          <a:xfrm>
            <a:off x="3418176" y="3226235"/>
            <a:ext cx="7978100" cy="27956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1400"/>
              </a:spcAft>
            </a:pPr>
            <a:r>
              <a:rPr lang="en-GB" sz="2400" dirty="0">
                <a:solidFill>
                  <a:schemeClr val="bg1"/>
                </a:solidFill>
                <a:latin typeface="Arial"/>
                <a:ea typeface="+mn-lt"/>
                <a:cs typeface="Arial"/>
              </a:rPr>
              <a:t>We offer </a:t>
            </a:r>
            <a:r>
              <a:rPr lang="en-GB" sz="2400" b="1" dirty="0">
                <a:solidFill>
                  <a:schemeClr val="bg1"/>
                </a:solidFill>
                <a:latin typeface="Arial"/>
                <a:ea typeface="+mn-lt"/>
                <a:cs typeface="Arial"/>
              </a:rPr>
              <a:t>support for councillors </a:t>
            </a:r>
            <a:r>
              <a:rPr lang="en-GB" sz="2400" dirty="0">
                <a:solidFill>
                  <a:schemeClr val="bg1"/>
                </a:solidFill>
                <a:latin typeface="Arial"/>
                <a:ea typeface="+mn-lt"/>
                <a:cs typeface="Arial"/>
              </a:rPr>
              <a:t>including:</a:t>
            </a:r>
          </a:p>
          <a:p>
            <a:pPr marL="177800">
              <a:spcAft>
                <a:spcPts val="600"/>
              </a:spcAft>
              <a:defRPr sz="2000">
                <a:solidFill>
                  <a:srgbClr val="FFFFFF"/>
                </a:solidFill>
                <a:latin typeface="Arial"/>
              </a:defRPr>
            </a:pPr>
            <a:r>
              <a:rPr lang="en-GB" sz="2400" dirty="0"/>
              <a:t>• leadership development</a:t>
            </a:r>
          </a:p>
          <a:p>
            <a:pPr marL="177800">
              <a:spcAft>
                <a:spcPts val="600"/>
              </a:spcAft>
              <a:defRPr sz="2000">
                <a:solidFill>
                  <a:srgbClr val="FFFFFF"/>
                </a:solidFill>
                <a:latin typeface="Arial"/>
              </a:defRPr>
            </a:pPr>
            <a:r>
              <a:rPr lang="en-GB" sz="2400" dirty="0"/>
              <a:t>• peer support and mentoring</a:t>
            </a:r>
          </a:p>
          <a:p>
            <a:pPr marL="177800">
              <a:spcAft>
                <a:spcPts val="600"/>
              </a:spcAft>
              <a:defRPr sz="2000">
                <a:solidFill>
                  <a:srgbClr val="FFFFFF"/>
                </a:solidFill>
                <a:latin typeface="Arial"/>
              </a:defRPr>
            </a:pPr>
            <a:r>
              <a:rPr lang="en-GB" sz="2400" dirty="0"/>
              <a:t>• political group support</a:t>
            </a:r>
          </a:p>
          <a:p>
            <a:pPr marL="177800">
              <a:spcAft>
                <a:spcPts val="600"/>
              </a:spcAft>
              <a:defRPr sz="2000">
                <a:solidFill>
                  <a:srgbClr val="FFFFFF"/>
                </a:solidFill>
                <a:latin typeface="Arial"/>
              </a:defRPr>
            </a:pPr>
            <a:r>
              <a:rPr lang="en-GB" sz="2400" dirty="0"/>
              <a:t>• support for new councillors and new administrations</a:t>
            </a:r>
          </a:p>
          <a:p>
            <a:pPr marL="177800">
              <a:spcAft>
                <a:spcPts val="600"/>
              </a:spcAft>
              <a:defRPr sz="2000">
                <a:solidFill>
                  <a:srgbClr val="FFFFFF"/>
                </a:solidFill>
                <a:latin typeface="Arial"/>
              </a:defRPr>
            </a:pPr>
            <a:r>
              <a:rPr lang="en-GB" sz="2400" dirty="0"/>
              <a:t>• cross-party networks and development opportunities.</a:t>
            </a:r>
            <a:endParaRPr lang="en-GB" sz="2400" dirty="0">
              <a:solidFill>
                <a:schemeClr val="bg1"/>
              </a:solidFill>
              <a:latin typeface="Arial"/>
              <a:ea typeface="+mn-lt"/>
              <a:cs typeface="Arial"/>
            </a:endParaRPr>
          </a:p>
        </p:txBody>
      </p:sp>
      <p:pic>
        <p:nvPicPr>
          <p:cNvPr id="5" name="Picture 4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58F73F7C-038F-2026-E79B-B1630F27C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145" y="299990"/>
            <a:ext cx="1969928" cy="43040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52ED511-E426-BAC5-E286-E2D63B403B1D}"/>
              </a:ext>
            </a:extLst>
          </p:cNvPr>
          <p:cNvSpPr txBox="1"/>
          <p:nvPr/>
        </p:nvSpPr>
        <p:spPr>
          <a:xfrm>
            <a:off x="524176" y="1174571"/>
            <a:ext cx="1075970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100" b="1">
                <a:solidFill>
                  <a:srgbClr val="FFFFFF"/>
                </a:solidFill>
                <a:latin typeface="Arial"/>
              </a:defRPr>
            </a:pPr>
            <a:r>
              <a:rPr lang="en-GB" sz="2800" dirty="0"/>
              <a:t>New to local government? Taking on a leadership role? Working in opposition?</a:t>
            </a:r>
          </a:p>
        </p:txBody>
      </p:sp>
      <p:pic>
        <p:nvPicPr>
          <p:cNvPr id="3" name="Graphic 2" descr="Map compass outline">
            <a:extLst>
              <a:ext uri="{FF2B5EF4-FFF2-40B4-BE49-F238E27FC236}">
                <a16:creationId xmlns:a16="http://schemas.microsoft.com/office/drawing/2014/main" id="{E9130360-3444-74BD-115A-D5D1947D7AC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4176" y="3244735"/>
            <a:ext cx="2795637" cy="279563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CF3C9A5-5EA2-9AE5-5658-29DC75D9B1C2}"/>
              </a:ext>
            </a:extLst>
          </p:cNvPr>
          <p:cNvSpPr txBox="1"/>
          <p:nvPr/>
        </p:nvSpPr>
        <p:spPr>
          <a:xfrm>
            <a:off x="7395706" y="303118"/>
            <a:ext cx="3290534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/>
                <a:ea typeface="Calibri"/>
                <a:cs typeface="Calibri"/>
              </a:rPr>
              <a:t>local.gov.uk/our-support</a:t>
            </a:r>
            <a:endParaRPr lang="en-GB" sz="2000" dirty="0"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E8D170-88BA-F047-683F-CA5361C09288}"/>
              </a:ext>
            </a:extLst>
          </p:cNvPr>
          <p:cNvSpPr txBox="1"/>
          <p:nvPr/>
        </p:nvSpPr>
        <p:spPr>
          <a:xfrm>
            <a:off x="524176" y="2184522"/>
            <a:ext cx="90404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900">
                <a:solidFill>
                  <a:srgbClr val="FFFFFF"/>
                </a:solidFill>
                <a:latin typeface="Arial"/>
              </a:defRPr>
            </a:pPr>
            <a:r>
              <a:rPr lang="en-GB" sz="2400" dirty="0"/>
              <a:t>The LGA can help councillors build confidence, lead effectively and navigate change.</a:t>
            </a:r>
          </a:p>
        </p:txBody>
      </p:sp>
    </p:spTree>
    <p:extLst>
      <p:ext uri="{BB962C8B-B14F-4D97-AF65-F5344CB8AC3E}">
        <p14:creationId xmlns:p14="http://schemas.microsoft.com/office/powerpoint/2010/main" val="4291958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79088B-4F4D-37A4-392F-22A465566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0FC40B-9F53-B0D3-8913-42063B9568EE}"/>
              </a:ext>
            </a:extLst>
          </p:cNvPr>
          <p:cNvSpPr txBox="1"/>
          <p:nvPr/>
        </p:nvSpPr>
        <p:spPr>
          <a:xfrm>
            <a:off x="434789" y="1248916"/>
            <a:ext cx="10490877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700"/>
              </a:spcAft>
              <a:defRPr sz="2100" b="1">
                <a:solidFill>
                  <a:srgbClr val="FFFFFF"/>
                </a:solidFill>
                <a:latin typeface="Arial"/>
              </a:defRPr>
            </a:pPr>
            <a:r>
              <a:rPr lang="en-GB" sz="2800" dirty="0"/>
              <a:t>Leading services, managing risk or supporting organisational change?</a:t>
            </a:r>
          </a:p>
        </p:txBody>
      </p:sp>
      <p:pic>
        <p:nvPicPr>
          <p:cNvPr id="5" name="Picture 4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97566408-97C2-B69B-5136-F2FB7D11BC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145" y="299990"/>
            <a:ext cx="1969928" cy="43040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E5956D-60F0-46BB-451F-5A172721847E}"/>
              </a:ext>
            </a:extLst>
          </p:cNvPr>
          <p:cNvSpPr txBox="1"/>
          <p:nvPr/>
        </p:nvSpPr>
        <p:spPr>
          <a:xfrm>
            <a:off x="2624331" y="3429000"/>
            <a:ext cx="785694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>
              <a:spcAft>
                <a:spcPts val="600"/>
              </a:spcAft>
              <a:defRPr sz="2000">
                <a:solidFill>
                  <a:srgbClr val="FFFFFF"/>
                </a:solidFill>
                <a:latin typeface="Arial"/>
              </a:defRPr>
            </a:pPr>
            <a:r>
              <a:rPr lang="en-GB" sz="2400" dirty="0"/>
              <a:t>We offer </a:t>
            </a:r>
            <a:r>
              <a:rPr lang="en-GB" sz="2400" b="1" dirty="0"/>
              <a:t>support for officers</a:t>
            </a:r>
            <a:r>
              <a:rPr lang="en-GB" sz="2400" dirty="0"/>
              <a:t>, including: </a:t>
            </a:r>
          </a:p>
          <a:p>
            <a:pPr marL="520700" indent="-342900"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solidFill>
                  <a:srgbClr val="FFFFFF"/>
                </a:solidFill>
                <a:latin typeface="Arial"/>
              </a:defRPr>
            </a:pPr>
            <a:r>
              <a:rPr lang="en-GB" sz="2400" dirty="0"/>
              <a:t>chief executive and statutory officer support</a:t>
            </a:r>
          </a:p>
          <a:p>
            <a:pPr marL="520700" indent="-342900"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solidFill>
                  <a:srgbClr val="FFFFFF"/>
                </a:solidFill>
                <a:latin typeface="Arial"/>
              </a:defRPr>
            </a:pPr>
            <a:r>
              <a:rPr lang="en-GB" sz="2400" dirty="0"/>
              <a:t>finance, governance and assurance</a:t>
            </a:r>
          </a:p>
          <a:p>
            <a:pPr marL="520700" indent="-342900"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solidFill>
                  <a:srgbClr val="FFFFFF"/>
                </a:solidFill>
                <a:latin typeface="Arial"/>
              </a:defRPr>
            </a:pPr>
            <a:r>
              <a:rPr lang="en-GB" sz="2400" dirty="0"/>
              <a:t>research, data and LG Inform</a:t>
            </a:r>
          </a:p>
          <a:p>
            <a:pPr marL="520700" indent="-342900"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solidFill>
                  <a:srgbClr val="FFFFFF"/>
                </a:solidFill>
                <a:latin typeface="Arial"/>
              </a:defRPr>
            </a:pPr>
            <a:r>
              <a:rPr lang="en-GB" sz="2400" dirty="0"/>
              <a:t>digital, cyber and transformation support.</a:t>
            </a:r>
          </a:p>
        </p:txBody>
      </p:sp>
      <p:pic>
        <p:nvPicPr>
          <p:cNvPr id="7" name="Graphic 6" descr="Gears outline">
            <a:extLst>
              <a:ext uri="{FF2B5EF4-FFF2-40B4-BE49-F238E27FC236}">
                <a16:creationId xmlns:a16="http://schemas.microsoft.com/office/drawing/2014/main" id="{3FF7DA6C-3083-F76E-4544-C12E2DDFFBD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788" y="3429000"/>
            <a:ext cx="2246769" cy="224676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E14271A-E832-FC11-02C1-14DD30BD4163}"/>
              </a:ext>
            </a:extLst>
          </p:cNvPr>
          <p:cNvSpPr txBox="1"/>
          <p:nvPr/>
        </p:nvSpPr>
        <p:spPr>
          <a:xfrm>
            <a:off x="7395706" y="303118"/>
            <a:ext cx="3290534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/>
                <a:ea typeface="Calibri"/>
                <a:cs typeface="Calibri"/>
              </a:rPr>
              <a:t>local.gov.uk/our-support</a:t>
            </a:r>
            <a:endParaRPr lang="en-GB" sz="2000" dirty="0"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5CF97E-8DAA-0698-C5F0-960B2337FBFF}"/>
              </a:ext>
            </a:extLst>
          </p:cNvPr>
          <p:cNvSpPr txBox="1"/>
          <p:nvPr/>
        </p:nvSpPr>
        <p:spPr>
          <a:xfrm>
            <a:off x="434788" y="2319451"/>
            <a:ext cx="959617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900">
                <a:solidFill>
                  <a:srgbClr val="FFFFFF"/>
                </a:solidFill>
                <a:latin typeface="Arial"/>
              </a:defRPr>
            </a:pPr>
            <a:r>
              <a:rPr lang="en-GB" sz="2400" dirty="0"/>
              <a:t>The LGA connects officers with practical advice, experienced peers and specialist support.</a:t>
            </a:r>
            <a:endParaRPr lang="en-GB" sz="2400" dirty="0">
              <a:solidFill>
                <a:schemeClr val="bg1"/>
              </a:solidFill>
              <a:latin typeface="Arial"/>
              <a:ea typeface="+mn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44239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14BDD-9C81-A76D-BFB5-AB8CD1E99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60ADF9B-43CE-9AA5-2EB7-6EF4073F5590}"/>
              </a:ext>
            </a:extLst>
          </p:cNvPr>
          <p:cNvSpPr txBox="1"/>
          <p:nvPr/>
        </p:nvSpPr>
        <p:spPr>
          <a:xfrm>
            <a:off x="434789" y="1248916"/>
            <a:ext cx="10490877" cy="150297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700"/>
              </a:spcAft>
              <a:defRPr sz="2100" b="1">
                <a:solidFill>
                  <a:srgbClr val="FFFFFF"/>
                </a:solidFill>
                <a:latin typeface="Arial"/>
              </a:defRPr>
            </a:pPr>
            <a:r>
              <a:rPr lang="en-GB" sz="2800" dirty="0"/>
              <a:t>Facing complex challenges? Preparing for change? </a:t>
            </a:r>
          </a:p>
          <a:p>
            <a:pPr>
              <a:spcAft>
                <a:spcPts val="700"/>
              </a:spcAft>
              <a:defRPr sz="2100" b="1">
                <a:solidFill>
                  <a:srgbClr val="FFFFFF"/>
                </a:solidFill>
                <a:latin typeface="Arial"/>
              </a:defRPr>
            </a:pPr>
            <a:r>
              <a:rPr lang="en-GB" sz="2800" dirty="0"/>
              <a:t>Looking for a trusted external view?</a:t>
            </a:r>
          </a:p>
          <a:p>
            <a:pPr>
              <a:spcAft>
                <a:spcPts val="700"/>
              </a:spcAft>
              <a:defRPr sz="1900">
                <a:solidFill>
                  <a:srgbClr val="FFFFFF"/>
                </a:solidFill>
                <a:latin typeface="Arial"/>
              </a:defRPr>
            </a:pPr>
            <a:r>
              <a:rPr lang="en-GB" sz="2400" dirty="0"/>
              <a:t>The LGA supports whole-council improvement through sector-led support.</a:t>
            </a:r>
          </a:p>
        </p:txBody>
      </p:sp>
      <p:pic>
        <p:nvPicPr>
          <p:cNvPr id="5" name="Picture 4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A3519639-35AA-D8C7-3D49-D11FF47058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145" y="299990"/>
            <a:ext cx="1969928" cy="43040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5F4FB0F-58D1-0B03-D416-5DB04A1E04E2}"/>
              </a:ext>
            </a:extLst>
          </p:cNvPr>
          <p:cNvSpPr txBox="1"/>
          <p:nvPr/>
        </p:nvSpPr>
        <p:spPr>
          <a:xfrm>
            <a:off x="3236975" y="3050712"/>
            <a:ext cx="8833104" cy="30315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>
              <a:spcAft>
                <a:spcPts val="600"/>
              </a:spcAft>
              <a:defRPr sz="2000">
                <a:solidFill>
                  <a:srgbClr val="FFFFFF"/>
                </a:solidFill>
                <a:latin typeface="Arial"/>
              </a:defRPr>
            </a:pPr>
            <a:r>
              <a:rPr lang="en-GB" sz="2300" dirty="0"/>
              <a:t>We offer </a:t>
            </a:r>
            <a:r>
              <a:rPr lang="en-GB" sz="2300" b="1" dirty="0"/>
              <a:t>whole-council support</a:t>
            </a:r>
            <a:r>
              <a:rPr lang="en-GB" sz="2300" dirty="0"/>
              <a:t>, including:</a:t>
            </a:r>
          </a:p>
          <a:p>
            <a:pPr marL="520700" indent="-342900"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solidFill>
                  <a:srgbClr val="FFFFFF"/>
                </a:solidFill>
                <a:latin typeface="Arial"/>
              </a:defRPr>
            </a:pPr>
            <a:r>
              <a:rPr lang="en-GB" sz="2300" dirty="0"/>
              <a:t>corporate peer challenge and service specific peer challenges</a:t>
            </a:r>
          </a:p>
          <a:p>
            <a:pPr marL="520700" indent="-342900"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solidFill>
                  <a:srgbClr val="FFFFFF"/>
                </a:solidFill>
                <a:latin typeface="Arial"/>
              </a:defRPr>
            </a:pPr>
            <a:r>
              <a:rPr lang="en-GB" sz="2300" dirty="0"/>
              <a:t>regional improvement advice</a:t>
            </a:r>
          </a:p>
          <a:p>
            <a:pPr marL="520700" indent="-342900"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solidFill>
                  <a:srgbClr val="FFFFFF"/>
                </a:solidFill>
                <a:latin typeface="Arial"/>
              </a:defRPr>
            </a:pPr>
            <a:r>
              <a:rPr lang="en-GB" sz="2300" dirty="0"/>
              <a:t>support on LGR and devolution</a:t>
            </a:r>
          </a:p>
          <a:p>
            <a:pPr marL="520700" indent="-342900"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solidFill>
                  <a:srgbClr val="FFFFFF"/>
                </a:solidFill>
                <a:latin typeface="Arial"/>
              </a:defRPr>
            </a:pPr>
            <a:r>
              <a:rPr lang="en-GB" sz="2300" dirty="0"/>
              <a:t>workforce and HR support</a:t>
            </a:r>
          </a:p>
          <a:p>
            <a:pPr marL="520700" indent="-342900"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solidFill>
                  <a:srgbClr val="FFFFFF"/>
                </a:solidFill>
                <a:latin typeface="Arial"/>
              </a:defRPr>
            </a:pPr>
            <a:r>
              <a:rPr lang="en-GB" sz="2300" dirty="0"/>
              <a:t>service-specific improvement support</a:t>
            </a:r>
          </a:p>
          <a:p>
            <a:pPr marL="520700" indent="-342900"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solidFill>
                  <a:srgbClr val="FFFFFF"/>
                </a:solidFill>
                <a:latin typeface="Arial"/>
              </a:defRPr>
            </a:pPr>
            <a:r>
              <a:rPr lang="en-GB" sz="2300" dirty="0"/>
              <a:t>tailored support for councils under specific pressures.</a:t>
            </a:r>
          </a:p>
        </p:txBody>
      </p:sp>
      <p:pic>
        <p:nvPicPr>
          <p:cNvPr id="10" name="Graphic 9" descr="Social network outline">
            <a:extLst>
              <a:ext uri="{FF2B5EF4-FFF2-40B4-BE49-F238E27FC236}">
                <a16:creationId xmlns:a16="http://schemas.microsoft.com/office/drawing/2014/main" id="{0364C857-96BA-83B4-AF35-7A3BD9F1A62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789" y="3050713"/>
            <a:ext cx="3075768" cy="30757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F48CB83-4C7A-28AA-4639-A98C399BF32E}"/>
              </a:ext>
            </a:extLst>
          </p:cNvPr>
          <p:cNvSpPr txBox="1"/>
          <p:nvPr/>
        </p:nvSpPr>
        <p:spPr>
          <a:xfrm>
            <a:off x="7395706" y="303118"/>
            <a:ext cx="3290534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/>
                <a:ea typeface="Calibri"/>
                <a:cs typeface="Calibri"/>
              </a:rPr>
              <a:t>local.gov.uk/our-support</a:t>
            </a:r>
            <a:endParaRPr lang="en-GB" sz="200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709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87D919F-DA62-9F1C-2FD1-5E368D283C82}"/>
              </a:ext>
            </a:extLst>
          </p:cNvPr>
          <p:cNvSpPr txBox="1"/>
          <p:nvPr/>
        </p:nvSpPr>
        <p:spPr>
          <a:xfrm>
            <a:off x="632915" y="1334984"/>
            <a:ext cx="609442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Arial"/>
              </a:defRPr>
            </a:pPr>
            <a:r>
              <a:rPr lang="en-GB" dirty="0"/>
              <a:t>Proven support. Real impact.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A1C7D0-CB4F-1C7B-772F-661B695B1343}"/>
              </a:ext>
            </a:extLst>
          </p:cNvPr>
          <p:cNvSpPr txBox="1"/>
          <p:nvPr/>
        </p:nvSpPr>
        <p:spPr>
          <a:xfrm>
            <a:off x="632915" y="1888982"/>
            <a:ext cx="3792781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100" b="0">
                <a:solidFill>
                  <a:srgbClr val="FFFFFF"/>
                </a:solidFill>
                <a:latin typeface="Arial"/>
              </a:defRPr>
            </a:pPr>
            <a:r>
              <a:rPr dirty="0"/>
              <a:t>In 2025/26, the LGA provided: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545FDE-B25C-D843-EDFA-97FB65A62FB0}"/>
              </a:ext>
            </a:extLst>
          </p:cNvPr>
          <p:cNvSpPr txBox="1"/>
          <p:nvPr/>
        </p:nvSpPr>
        <p:spPr>
          <a:xfrm>
            <a:off x="7259219" y="4609273"/>
            <a:ext cx="3566160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100" b="1">
                <a:solidFill>
                  <a:srgbClr val="FFFFFF"/>
                </a:solidFill>
                <a:latin typeface="Arial"/>
              </a:defRPr>
            </a:pPr>
            <a:r>
              <a:rPr dirty="0"/>
              <a:t>3,400+</a:t>
            </a:r>
          </a:p>
          <a:p>
            <a:pPr>
              <a:defRPr sz="1400">
                <a:solidFill>
                  <a:srgbClr val="FFFFFF"/>
                </a:solidFill>
                <a:latin typeface="Arial"/>
              </a:defRPr>
            </a:pPr>
            <a:r>
              <a:rPr sz="1600" dirty="0"/>
              <a:t>instances of direct support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789C65-0A49-49AF-C6D9-9273DE85C86A}"/>
              </a:ext>
            </a:extLst>
          </p:cNvPr>
          <p:cNvSpPr txBox="1"/>
          <p:nvPr/>
        </p:nvSpPr>
        <p:spPr>
          <a:xfrm>
            <a:off x="7229814" y="2336796"/>
            <a:ext cx="2327708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100" b="1">
                <a:solidFill>
                  <a:srgbClr val="FFFFFF"/>
                </a:solidFill>
                <a:latin typeface="Arial"/>
              </a:defRPr>
            </a:pPr>
            <a:r>
              <a:rPr dirty="0"/>
              <a:t>1,500</a:t>
            </a:r>
          </a:p>
          <a:p>
            <a:pPr>
              <a:defRPr sz="1400">
                <a:solidFill>
                  <a:srgbClr val="FFFFFF"/>
                </a:solidFill>
                <a:latin typeface="Arial"/>
              </a:defRPr>
            </a:pPr>
            <a:r>
              <a:rPr sz="1600" dirty="0"/>
              <a:t>days of peer support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DD5187-6E21-9868-A5F5-ED47F9DE2C2C}"/>
              </a:ext>
            </a:extLst>
          </p:cNvPr>
          <p:cNvSpPr txBox="1"/>
          <p:nvPr/>
        </p:nvSpPr>
        <p:spPr>
          <a:xfrm>
            <a:off x="7229814" y="3389113"/>
            <a:ext cx="3061235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100" b="1">
                <a:solidFill>
                  <a:srgbClr val="FFFFFF"/>
                </a:solidFill>
                <a:latin typeface="Arial"/>
              </a:defRPr>
            </a:pPr>
            <a:r>
              <a:rPr dirty="0"/>
              <a:t>2,500+</a:t>
            </a:r>
          </a:p>
          <a:p>
            <a:pPr>
              <a:defRPr sz="1400">
                <a:solidFill>
                  <a:srgbClr val="FFFFFF"/>
                </a:solidFill>
                <a:latin typeface="Arial"/>
              </a:defRPr>
            </a:pPr>
            <a:r>
              <a:rPr sz="1600" dirty="0" err="1"/>
              <a:t>councillors</a:t>
            </a:r>
            <a:r>
              <a:rPr sz="1600" dirty="0"/>
              <a:t> attending development opportunities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B26A96-B770-C915-C6E9-A4D3C55A5C37}"/>
              </a:ext>
            </a:extLst>
          </p:cNvPr>
          <p:cNvSpPr txBox="1"/>
          <p:nvPr/>
        </p:nvSpPr>
        <p:spPr>
          <a:xfrm>
            <a:off x="2390970" y="4156575"/>
            <a:ext cx="3061235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100" b="1">
                <a:solidFill>
                  <a:srgbClr val="FFFFFF"/>
                </a:solidFill>
                <a:latin typeface="Arial"/>
              </a:defRPr>
            </a:pPr>
            <a:r>
              <a:rPr lang="en-GB" dirty="0"/>
              <a:t>100</a:t>
            </a:r>
            <a:r>
              <a:rPr dirty="0"/>
              <a:t>%</a:t>
            </a:r>
          </a:p>
          <a:p>
            <a:pPr>
              <a:defRPr sz="1400">
                <a:solidFill>
                  <a:srgbClr val="FFFFFF"/>
                </a:solidFill>
                <a:latin typeface="Arial"/>
              </a:defRPr>
            </a:pPr>
            <a:r>
              <a:rPr sz="1600" dirty="0"/>
              <a:t>said LGA support </a:t>
            </a:r>
            <a:r>
              <a:rPr lang="en-GB" sz="1600" dirty="0"/>
              <a:t>helped them or their authority </a:t>
            </a:r>
            <a:endParaRPr sz="1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FBEC23-424D-53C4-039F-93C4873BCCB6}"/>
              </a:ext>
            </a:extLst>
          </p:cNvPr>
          <p:cNvSpPr txBox="1"/>
          <p:nvPr/>
        </p:nvSpPr>
        <p:spPr>
          <a:xfrm>
            <a:off x="2390970" y="2628449"/>
            <a:ext cx="3314886" cy="1308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100" b="1">
                <a:solidFill>
                  <a:srgbClr val="FFFFFF"/>
                </a:solidFill>
                <a:latin typeface="Arial"/>
              </a:defRPr>
            </a:pPr>
            <a:r>
              <a:rPr dirty="0"/>
              <a:t>97%</a:t>
            </a:r>
          </a:p>
          <a:p>
            <a:pPr>
              <a:defRPr sz="1400">
                <a:solidFill>
                  <a:srgbClr val="FFFFFF"/>
                </a:solidFill>
                <a:latin typeface="Arial"/>
              </a:defRPr>
            </a:pPr>
            <a:r>
              <a:rPr lang="en-GB" sz="1600" dirty="0"/>
              <a:t>of councillors and officers </a:t>
            </a:r>
            <a:r>
              <a:rPr sz="1600" dirty="0"/>
              <a:t>said </a:t>
            </a:r>
            <a:r>
              <a:rPr lang="en-GB" sz="1600" dirty="0"/>
              <a:t>LGA </a:t>
            </a:r>
            <a:r>
              <a:rPr sz="1600" dirty="0"/>
              <a:t>support improved knowledge, understanding or skills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14697A-3AB8-6818-8F62-9623F9535B5F}"/>
              </a:ext>
            </a:extLst>
          </p:cNvPr>
          <p:cNvSpPr txBox="1"/>
          <p:nvPr/>
        </p:nvSpPr>
        <p:spPr>
          <a:xfrm>
            <a:off x="632915" y="5826438"/>
            <a:ext cx="1094429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b="1">
                <a:solidFill>
                  <a:srgbClr val="FFFFFF"/>
                </a:solidFill>
                <a:latin typeface="Arial"/>
              </a:defRPr>
            </a:pPr>
            <a:r>
              <a:rPr sz="2200" dirty="0"/>
              <a:t>Find out what support is available for you and your </a:t>
            </a:r>
            <a:r>
              <a:rPr lang="en-GB" sz="2200" dirty="0"/>
              <a:t>local or combined authority</a:t>
            </a:r>
            <a:r>
              <a:rPr sz="2200" dirty="0"/>
              <a:t>.</a:t>
            </a:r>
          </a:p>
        </p:txBody>
      </p:sp>
      <p:pic>
        <p:nvPicPr>
          <p:cNvPr id="16" name="Picture 15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C1B1DC16-6968-78AC-F19D-B4A3C7C4F4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145" y="299990"/>
            <a:ext cx="1969928" cy="430404"/>
          </a:xfrm>
          <a:prstGeom prst="rect">
            <a:avLst/>
          </a:prstGeom>
        </p:spPr>
      </p:pic>
      <p:pic>
        <p:nvPicPr>
          <p:cNvPr id="19" name="Graphic 18" descr="Daily calendar with solid fill">
            <a:extLst>
              <a:ext uri="{FF2B5EF4-FFF2-40B4-BE49-F238E27FC236}">
                <a16:creationId xmlns:a16="http://schemas.microsoft.com/office/drawing/2014/main" id="{F7C61F09-9C22-36FE-DA2D-A77771872C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44819" y="2332886"/>
            <a:ext cx="914400" cy="914400"/>
          </a:xfrm>
          <a:prstGeom prst="rect">
            <a:avLst/>
          </a:prstGeom>
        </p:spPr>
      </p:pic>
      <p:pic>
        <p:nvPicPr>
          <p:cNvPr id="23" name="Graphic 22" descr="Idea outline">
            <a:extLst>
              <a:ext uri="{FF2B5EF4-FFF2-40B4-BE49-F238E27FC236}">
                <a16:creationId xmlns:a16="http://schemas.microsoft.com/office/drawing/2014/main" id="{43B03992-DB38-03AD-8B51-DE6FF426BD5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15414" y="3477834"/>
            <a:ext cx="914400" cy="914400"/>
          </a:xfrm>
          <a:prstGeom prst="rect">
            <a:avLst/>
          </a:prstGeom>
        </p:spPr>
      </p:pic>
      <p:pic>
        <p:nvPicPr>
          <p:cNvPr id="27" name="Graphic 26" descr="Good Inventory outline">
            <a:extLst>
              <a:ext uri="{FF2B5EF4-FFF2-40B4-BE49-F238E27FC236}">
                <a16:creationId xmlns:a16="http://schemas.microsoft.com/office/drawing/2014/main" id="{359720AF-7FCA-DC6F-4964-E8CFD19341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97428" y="2842332"/>
            <a:ext cx="914400" cy="914400"/>
          </a:xfrm>
          <a:prstGeom prst="rect">
            <a:avLst/>
          </a:prstGeom>
        </p:spPr>
      </p:pic>
      <p:pic>
        <p:nvPicPr>
          <p:cNvPr id="31" name="Graphic 30" descr="Handshake outline">
            <a:extLst>
              <a:ext uri="{FF2B5EF4-FFF2-40B4-BE49-F238E27FC236}">
                <a16:creationId xmlns:a16="http://schemas.microsoft.com/office/drawing/2014/main" id="{8B7D4920-CCA7-929F-3A55-7BCDF928FA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44819" y="4622782"/>
            <a:ext cx="914400" cy="914400"/>
          </a:xfrm>
          <a:prstGeom prst="rect">
            <a:avLst/>
          </a:prstGeom>
        </p:spPr>
      </p:pic>
      <p:pic>
        <p:nvPicPr>
          <p:cNvPr id="33" name="Graphic 32" descr="Bullseye outline">
            <a:extLst>
              <a:ext uri="{FF2B5EF4-FFF2-40B4-BE49-F238E27FC236}">
                <a16:creationId xmlns:a16="http://schemas.microsoft.com/office/drawing/2014/main" id="{84255E44-657D-502F-A65E-5887459A868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82726" y="4168212"/>
            <a:ext cx="914400" cy="9144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90185379-6EFD-DCCE-72A5-C20FA6D9182C}"/>
              </a:ext>
            </a:extLst>
          </p:cNvPr>
          <p:cNvSpPr txBox="1"/>
          <p:nvPr/>
        </p:nvSpPr>
        <p:spPr>
          <a:xfrm>
            <a:off x="7395706" y="303118"/>
            <a:ext cx="3290534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/>
                <a:ea typeface="Calibri"/>
                <a:cs typeface="Calibri"/>
              </a:rPr>
              <a:t>local.gov.uk/our-support</a:t>
            </a:r>
            <a:endParaRPr lang="en-GB" sz="200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2743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F862EFD6FCFE4E8D86966E83610302" ma:contentTypeVersion="18" ma:contentTypeDescription="Create a new document." ma:contentTypeScope="" ma:versionID="7afb02717f2c56b5bdd9fe9b866ccab5">
  <xsd:schema xmlns:xsd="http://www.w3.org/2001/XMLSchema" xmlns:xs="http://www.w3.org/2001/XMLSchema" xmlns:p="http://schemas.microsoft.com/office/2006/metadata/properties" xmlns:ns2="841262d2-d640-4e71-bead-bfb3c726a3a0" xmlns:ns3="be2d8b33-93e9-4cb7-9123-89740574f838" targetNamespace="http://schemas.microsoft.com/office/2006/metadata/properties" ma:root="true" ma:fieldsID="f2a9454bcacd5bd9bd89d15480e94011" ns2:_="" ns3:_="">
    <xsd:import namespace="841262d2-d640-4e71-bead-bfb3c726a3a0"/>
    <xsd:import namespace="be2d8b33-93e9-4cb7-9123-89740574f83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1262d2-d640-4e71-bead-bfb3c726a3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3323a573-f4b2-49c1-a657-d409971bfa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2d8b33-93e9-4cb7-9123-89740574f83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55a3c01-0596-43f0-a710-09e72a17d88f}" ma:internalName="TaxCatchAll" ma:showField="CatchAllData" ma:web="be2d8b33-93e9-4cb7-9123-89740574f8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e2d8b33-93e9-4cb7-9123-89740574f838" xsi:nil="true"/>
    <lcf76f155ced4ddcb4097134ff3c332f xmlns="841262d2-d640-4e71-bead-bfb3c726a3a0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DB0F4F5-1609-45D5-A7B1-4C6538A471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41262d2-d640-4e71-bead-bfb3c726a3a0"/>
    <ds:schemaRef ds:uri="be2d8b33-93e9-4cb7-9123-89740574f83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59B4D26-E1A7-4992-8837-0D00E7703F6F}">
  <ds:schemaRefs>
    <ds:schemaRef ds:uri="http://purl.org/dc/dcmitype/"/>
    <ds:schemaRef ds:uri="http://purl.org/dc/elements/1.1/"/>
    <ds:schemaRef ds:uri="http://purl.org/dc/terms/"/>
    <ds:schemaRef ds:uri="a695b657-4bb6-4b2e-b2ba-3e9177ba51d1"/>
    <ds:schemaRef ds:uri="http://schemas.microsoft.com/office/infopath/2007/PartnerControls"/>
    <ds:schemaRef ds:uri="http://schemas.microsoft.com/office/2006/documentManagement/types"/>
    <ds:schemaRef ds:uri="ec127222-c657-49ed-9dc4-7ef03865f43a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be2d8b33-93e9-4cb7-9123-89740574f838"/>
    <ds:schemaRef ds:uri="841262d2-d640-4e71-bead-bfb3c726a3a0"/>
  </ds:schemaRefs>
</ds:datastoreItem>
</file>

<file path=customXml/itemProps3.xml><?xml version="1.0" encoding="utf-8"?>
<ds:datastoreItem xmlns:ds="http://schemas.openxmlformats.org/officeDocument/2006/customXml" ds:itemID="{207BE943-AED5-476B-B24B-3E7C85B2D7B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8525</TotalTime>
  <Words>318</Words>
  <Application>Microsoft Office PowerPoint</Application>
  <PresentationFormat>Widescreen</PresentationFormat>
  <Paragraphs>48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Katharine Goodger</dc:creator>
  <cp:lastModifiedBy>Sharon Stead</cp:lastModifiedBy>
  <cp:revision>313</cp:revision>
  <dcterms:created xsi:type="dcterms:W3CDTF">2023-07-03T15:02:28Z</dcterms:created>
  <dcterms:modified xsi:type="dcterms:W3CDTF">2026-07-22T14:36:09Z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0x010100D6F862EFD6FCFE4E8D86966E83610302</vt:lpwstr>
  </property>
  <property fmtid="{D5CDD505-2E9C-101B-9397-08002B2CF9AE}" pid="3" name="MediaServiceImageTags">
    <vt:lpwstr/>
  </property>
</Properties>
</file>