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57" r:id="rId2"/>
    <p:sldMasterId id="2147483650" r:id="rId3"/>
    <p:sldMasterId id="2147483662" r:id="rId4"/>
    <p:sldMasterId id="2147483664" r:id="rId5"/>
    <p:sldMasterId id="2147483669" r:id="rId6"/>
  </p:sldMasterIdLst>
  <p:notesMasterIdLst>
    <p:notesMasterId r:id="rId14"/>
  </p:notesMasterIdLst>
  <p:sldIdLst>
    <p:sldId id="256" r:id="rId7"/>
    <p:sldId id="274" r:id="rId8"/>
    <p:sldId id="322" r:id="rId9"/>
    <p:sldId id="318" r:id="rId10"/>
    <p:sldId id="319" r:id="rId11"/>
    <p:sldId id="323" r:id="rId12"/>
    <p:sldId id="298" r:id="rId1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CF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86B4E-3236-4F82-A0C4-CC8669037398}" type="datetimeFigureOut">
              <a:rPr lang="en-GB" smtClean="0"/>
              <a:t>25/09/2015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CC9BB-F35D-4B6C-B44B-B265257616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811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38 bids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CC9BB-F35D-4B6C-B44B-B2652576168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330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Political desire,</a:t>
            </a:r>
            <a:r>
              <a:rPr lang="en-GB" baseline="0" dirty="0" smtClean="0"/>
              <a:t> but no imperative</a:t>
            </a:r>
          </a:p>
          <a:p>
            <a:r>
              <a:rPr lang="en-GB" baseline="0" dirty="0" smtClean="0"/>
              <a:t>Geography has to align</a:t>
            </a:r>
          </a:p>
          <a:p>
            <a:r>
              <a:rPr lang="en-GB" baseline="0" dirty="0" smtClean="0"/>
              <a:t>Only capacity to do a couple more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CC9BB-F35D-4B6C-B44B-B2652576168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330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 dirty="0" smtClean="0"/>
              <a:t>Co-ordination of policy</a:t>
            </a:r>
          </a:p>
          <a:p>
            <a:r>
              <a:rPr lang="en-GB" altLang="en-US" dirty="0" smtClean="0"/>
              <a:t>Strategic approach across LA boundaries for the good of the city-region</a:t>
            </a:r>
            <a:endParaRPr lang="en-GB" alt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1B21D6E-6EB6-4AA5-9717-6E0A59B57090}" type="slidenum">
              <a:rPr lang="en-GB" altLang="en-US" smtClean="0"/>
              <a:pPr algn="r" eaLnBrk="1" hangingPunct="1">
                <a:spcBef>
                  <a:spcPct val="0"/>
                </a:spcBef>
              </a:pPr>
              <a:t>4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1557974-32CD-469C-8100-FB956C001AE5}" type="slidenum">
              <a:rPr lang="en-GB" altLang="en-US" smtClean="0"/>
              <a:pPr algn="r" eaLnBrk="1" hangingPunct="1">
                <a:spcBef>
                  <a:spcPct val="0"/>
                </a:spcBef>
              </a:pPr>
              <a:t>5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1557974-32CD-469C-8100-FB956C001AE5}" type="slidenum">
              <a:rPr lang="en-GB" altLang="en-US" smtClean="0"/>
              <a:pPr algn="r" eaLnBrk="1" hangingPunct="1">
                <a:spcBef>
                  <a:spcPct val="0"/>
                </a:spcBef>
              </a:pPr>
              <a:t>6</a:t>
            </a:fld>
            <a:endParaRPr lang="en-GB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412776"/>
            <a:ext cx="7772400" cy="1470025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996952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8760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C6C5D6-F581-4D18-B3CE-B62E393910DB}" type="datetimeFigureOut">
              <a:rPr lang="en-GB" smtClean="0">
                <a:solidFill>
                  <a:prstClr val="black"/>
                </a:solidFill>
              </a:rPr>
              <a:pPr/>
              <a:t>25/09/2015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60FAB3-084E-4746-BA3C-E7D25F2ECBE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886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691680" y="1484784"/>
            <a:ext cx="7005464" cy="469939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07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735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C6C5D6-F581-4D18-B3CE-B62E393910DB}" type="datetimeFigureOut">
              <a:rPr lang="en-GB" smtClean="0">
                <a:solidFill>
                  <a:prstClr val="black"/>
                </a:solidFill>
              </a:rPr>
              <a:pPr/>
              <a:t>25/09/2015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60FAB3-084E-4746-BA3C-E7D25F2ECBE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717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47664" y="1484784"/>
            <a:ext cx="7139136" cy="46413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8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9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412776"/>
            <a:ext cx="7772400" cy="1470025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996952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7577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472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13"/>
          <p:cNvSpPr>
            <a:spLocks noGrp="1"/>
          </p:cNvSpPr>
          <p:nvPr>
            <p:ph idx="1"/>
          </p:nvPr>
        </p:nvSpPr>
        <p:spPr>
          <a:xfrm>
            <a:off x="1619672" y="1412776"/>
            <a:ext cx="7067128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2719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430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139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351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211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787218"/>
            <a:ext cx="4663797" cy="46637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801871"/>
            <a:ext cx="8229600" cy="2553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44624"/>
            <a:ext cx="9144000" cy="0"/>
          </a:xfrm>
          <a:prstGeom prst="line">
            <a:avLst/>
          </a:prstGeom>
          <a:ln w="127000" cap="rnd">
            <a:solidFill>
              <a:srgbClr val="A0CF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6821108"/>
            <a:ext cx="9144000" cy="0"/>
          </a:xfrm>
          <a:prstGeom prst="line">
            <a:avLst/>
          </a:prstGeom>
          <a:ln w="127000" cap="rnd">
            <a:solidFill>
              <a:srgbClr val="A0CF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56" y="476672"/>
            <a:ext cx="3794000" cy="89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32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6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A0CF67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787218"/>
            <a:ext cx="4663797" cy="46637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801871"/>
            <a:ext cx="8229600" cy="2553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44624"/>
            <a:ext cx="9144000" cy="0"/>
          </a:xfrm>
          <a:prstGeom prst="line">
            <a:avLst/>
          </a:prstGeom>
          <a:ln w="127000" cap="rnd">
            <a:solidFill>
              <a:srgbClr val="A0CF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6821108"/>
            <a:ext cx="9144000" cy="0"/>
          </a:xfrm>
          <a:prstGeom prst="line">
            <a:avLst/>
          </a:prstGeom>
          <a:ln w="127000" cap="rnd">
            <a:solidFill>
              <a:srgbClr val="A0CF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30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A0CF67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44624"/>
            <a:ext cx="9144000" cy="0"/>
          </a:xfrm>
          <a:prstGeom prst="line">
            <a:avLst/>
          </a:prstGeom>
          <a:ln w="127000" cap="rnd">
            <a:solidFill>
              <a:srgbClr val="A0CF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6821108"/>
            <a:ext cx="9144000" cy="0"/>
          </a:xfrm>
          <a:prstGeom prst="line">
            <a:avLst/>
          </a:prstGeom>
          <a:ln w="127000" cap="rnd">
            <a:solidFill>
              <a:srgbClr val="A0CF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243408"/>
            <a:ext cx="1782709" cy="1782709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619672" y="1124744"/>
            <a:ext cx="7128792" cy="0"/>
          </a:xfrm>
          <a:prstGeom prst="line">
            <a:avLst/>
          </a:prstGeom>
          <a:ln w="88900" cap="rnd">
            <a:solidFill>
              <a:srgbClr val="A0CF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1619672" y="1412776"/>
            <a:ext cx="7067128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212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75" r:id="rId2"/>
    <p:sldLayoutId id="2147483676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A0CF67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85000"/>
              <a:lumOff val="1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>
              <a:lumMod val="85000"/>
              <a:lumOff val="1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44624"/>
            <a:ext cx="9144000" cy="0"/>
          </a:xfrm>
          <a:prstGeom prst="line">
            <a:avLst/>
          </a:prstGeom>
          <a:ln w="127000" cap="rnd">
            <a:solidFill>
              <a:srgbClr val="A0CF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6821108"/>
            <a:ext cx="9144000" cy="0"/>
          </a:xfrm>
          <a:prstGeom prst="line">
            <a:avLst/>
          </a:prstGeom>
          <a:ln w="127000" cap="rnd">
            <a:solidFill>
              <a:srgbClr val="A0CF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243408"/>
            <a:ext cx="1782709" cy="1782709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619672" y="1124744"/>
            <a:ext cx="7128792" cy="0"/>
          </a:xfrm>
          <a:prstGeom prst="line">
            <a:avLst/>
          </a:prstGeom>
          <a:ln w="88900" cap="rnd">
            <a:solidFill>
              <a:srgbClr val="A0CF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1619672" y="1412776"/>
            <a:ext cx="7067128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0638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A0CF67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85000"/>
              <a:lumOff val="1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>
              <a:lumMod val="85000"/>
              <a:lumOff val="1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44624"/>
            <a:ext cx="9144000" cy="0"/>
          </a:xfrm>
          <a:prstGeom prst="line">
            <a:avLst/>
          </a:prstGeom>
          <a:ln w="127000" cap="rnd">
            <a:solidFill>
              <a:srgbClr val="A0CF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6821108"/>
            <a:ext cx="9144000" cy="0"/>
          </a:xfrm>
          <a:prstGeom prst="line">
            <a:avLst/>
          </a:prstGeom>
          <a:ln w="127000" cap="rnd">
            <a:solidFill>
              <a:srgbClr val="A0CF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243408"/>
            <a:ext cx="1782709" cy="1782709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619672" y="1124744"/>
            <a:ext cx="7128792" cy="0"/>
          </a:xfrm>
          <a:prstGeom prst="line">
            <a:avLst/>
          </a:prstGeom>
          <a:ln w="88900" cap="rnd">
            <a:solidFill>
              <a:srgbClr val="A0CF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1619672" y="1412776"/>
            <a:ext cx="7067128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905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68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A0CF67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85000"/>
              <a:lumOff val="1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>
              <a:lumMod val="85000"/>
              <a:lumOff val="1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44624"/>
            <a:ext cx="9144000" cy="0"/>
          </a:xfrm>
          <a:prstGeom prst="line">
            <a:avLst/>
          </a:prstGeom>
          <a:ln w="127000" cap="rnd">
            <a:solidFill>
              <a:srgbClr val="A0CF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6821108"/>
            <a:ext cx="9144000" cy="0"/>
          </a:xfrm>
          <a:prstGeom prst="line">
            <a:avLst/>
          </a:prstGeom>
          <a:ln w="127000" cap="rnd">
            <a:solidFill>
              <a:srgbClr val="A0CF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243408"/>
            <a:ext cx="1782709" cy="1782709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619672" y="1124744"/>
            <a:ext cx="7128792" cy="0"/>
          </a:xfrm>
          <a:prstGeom prst="line">
            <a:avLst/>
          </a:prstGeom>
          <a:ln w="88900" cap="rnd">
            <a:solidFill>
              <a:srgbClr val="A0CF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1619672" y="1412776"/>
            <a:ext cx="7067128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988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2" r:id="rId2"/>
    <p:sldLayoutId id="2147483673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A0CF67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85000"/>
              <a:lumOff val="1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>
              <a:lumMod val="85000"/>
              <a:lumOff val="1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7544" y="1340768"/>
            <a:ext cx="5616624" cy="2304256"/>
          </a:xfrm>
        </p:spPr>
        <p:txBody>
          <a:bodyPr>
            <a:normAutofit/>
          </a:bodyPr>
          <a:lstStyle/>
          <a:p>
            <a:r>
              <a:rPr lang="en-GB" b="1" dirty="0" smtClean="0"/>
              <a:t>Devolution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800" b="1" dirty="0">
                <a:solidFill>
                  <a:schemeClr val="tx1"/>
                </a:solidFill>
              </a:rPr>
              <a:t>W</a:t>
            </a:r>
            <a:r>
              <a:rPr lang="en-GB" sz="2800" b="1" dirty="0" smtClean="0">
                <a:solidFill>
                  <a:schemeClr val="tx1"/>
                </a:solidFill>
              </a:rPr>
              <a:t>hat is it, and what does it mean for planning?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67544" y="3573016"/>
            <a:ext cx="4608512" cy="3024336"/>
          </a:xfrm>
        </p:spPr>
        <p:txBody>
          <a:bodyPr>
            <a:normAutofit fontScale="92500" lnSpcReduction="10000"/>
          </a:bodyPr>
          <a:lstStyle/>
          <a:p>
            <a:endParaRPr lang="en-GB" sz="2800" dirty="0" smtClean="0"/>
          </a:p>
          <a:p>
            <a:endParaRPr lang="en-GB" sz="2600" dirty="0" smtClean="0">
              <a:latin typeface="Tahoma" panose="020B0604030504040204" pitchFamily="34" charset="0"/>
            </a:endParaRPr>
          </a:p>
          <a:p>
            <a:endParaRPr lang="en-GB" sz="2600" dirty="0" smtClean="0"/>
          </a:p>
          <a:p>
            <a:endParaRPr lang="en-GB" sz="2600" dirty="0"/>
          </a:p>
          <a:p>
            <a:r>
              <a:rPr lang="en-GB" sz="2600" b="1" dirty="0" smtClean="0">
                <a:latin typeface="Tahoma" panose="020B0604030504040204" pitchFamily="34" charset="0"/>
              </a:rPr>
              <a:t>Paul Swinney</a:t>
            </a:r>
          </a:p>
          <a:p>
            <a:endParaRPr lang="en-GB" sz="2600" dirty="0" smtClean="0">
              <a:latin typeface="Tahoma" panose="020B0604030504040204" pitchFamily="34" charset="0"/>
            </a:endParaRPr>
          </a:p>
          <a:p>
            <a:r>
              <a:rPr lang="en-GB" sz="2600" dirty="0" smtClean="0">
                <a:solidFill>
                  <a:srgbClr val="00B0F0"/>
                </a:solidFill>
                <a:latin typeface="Tahoma" panose="020B0604030504040204" pitchFamily="34" charset="0"/>
              </a:rPr>
              <a:t>      </a:t>
            </a:r>
            <a:r>
              <a:rPr lang="en-GB" sz="2600" dirty="0" smtClean="0">
                <a:solidFill>
                  <a:srgbClr val="A0CF67"/>
                </a:solidFill>
                <a:latin typeface="Tahoma" panose="020B0604030504040204" pitchFamily="34" charset="0"/>
              </a:rPr>
              <a:t>@</a:t>
            </a:r>
            <a:r>
              <a:rPr lang="en-GB" sz="2600" dirty="0" err="1" smtClean="0">
                <a:solidFill>
                  <a:srgbClr val="A0CF67"/>
                </a:solidFill>
                <a:latin typeface="Tahoma" panose="020B0604030504040204" pitchFamily="34" charset="0"/>
              </a:rPr>
              <a:t>paul_swinney</a:t>
            </a:r>
            <a:endParaRPr lang="en-GB" sz="2600" dirty="0">
              <a:solidFill>
                <a:srgbClr val="A0CF67"/>
              </a:solidFill>
              <a:latin typeface="Tahoma" panose="020B0604030504040204" pitchFamily="34" charset="0"/>
            </a:endParaRPr>
          </a:p>
          <a:p>
            <a:endParaRPr lang="en-GB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12" y="5949280"/>
            <a:ext cx="614715" cy="50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29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Tahoma" panose="020B0604030504040204" pitchFamily="34" charset="0"/>
              </a:rPr>
              <a:t>Devolution – where are we?</a:t>
            </a:r>
            <a:endParaRPr lang="en-GB" dirty="0">
              <a:latin typeface="Tahoma" panose="020B0604030504040204" pitchFamily="34" charset="0"/>
            </a:endParaRPr>
          </a:p>
        </p:txBody>
      </p:sp>
      <p:pic>
        <p:nvPicPr>
          <p:cNvPr id="1028" name="Picture 4" descr="http://www.lgcplus.com/pictures/586xAny/8/7/1/1309871_Devo-deals-graph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82689"/>
            <a:ext cx="558165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634997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Local Government Chronicle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868144" y="1772816"/>
            <a:ext cx="26642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“We thought we would get a dozen or </a:t>
            </a:r>
            <a:r>
              <a:rPr lang="en-GB" b="1" dirty="0" smtClean="0"/>
              <a:t>so. Thirty-eight </a:t>
            </a:r>
            <a:r>
              <a:rPr lang="en-GB" b="1" dirty="0"/>
              <a:t>was more than we expected</a:t>
            </a:r>
            <a:r>
              <a:rPr lang="en-GB" b="1" dirty="0" smtClean="0"/>
              <a:t>.”</a:t>
            </a:r>
          </a:p>
          <a:p>
            <a:endParaRPr lang="en-GB" dirty="0"/>
          </a:p>
          <a:p>
            <a:r>
              <a:rPr lang="en-GB" dirty="0" smtClean="0"/>
              <a:t>Greg Clark to the FT, 21</a:t>
            </a:r>
            <a:r>
              <a:rPr lang="en-GB" baseline="30000" dirty="0" smtClean="0"/>
              <a:t>st</a:t>
            </a:r>
            <a:r>
              <a:rPr lang="en-GB" dirty="0" smtClean="0"/>
              <a:t> September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277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Tahoma" panose="020B0604030504040204" pitchFamily="34" charset="0"/>
              </a:rPr>
              <a:t>Will we get another Manchester?</a:t>
            </a:r>
            <a:endParaRPr lang="en-GB" dirty="0">
              <a:latin typeface="Tahoma" panose="020B0604030504040204" pitchFamily="34" charset="0"/>
            </a:endParaRPr>
          </a:p>
        </p:txBody>
      </p:sp>
      <p:pic>
        <p:nvPicPr>
          <p:cNvPr id="5122" name="Picture 2" descr="C:\Users\p.swinney\Desktop\Manchester-tower-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217" y="1372890"/>
            <a:ext cx="3482975" cy="5224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59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2800" dirty="0" smtClean="0"/>
              <a:t>What role is there for planning?</a:t>
            </a:r>
            <a:endParaRPr lang="en-GB" altLang="en-US" sz="28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4071938" y="1268413"/>
            <a:ext cx="860425" cy="792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003800" y="1473200"/>
            <a:ext cx="1439863" cy="155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809750" y="2959100"/>
            <a:ext cx="719138" cy="155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0949">
            <a:off x="2201836" y="1699900"/>
            <a:ext cx="3412426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18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altLang="en-US" sz="3200" dirty="0" smtClean="0"/>
              <a:t>This requires an understanding of the city region economy</a:t>
            </a:r>
            <a:endParaRPr lang="en-GB" altLang="en-US" sz="32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4071938" y="1268413"/>
            <a:ext cx="860425" cy="792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003800" y="1473200"/>
            <a:ext cx="1439863" cy="155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809750" y="2959100"/>
            <a:ext cx="719138" cy="155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pic>
        <p:nvPicPr>
          <p:cNvPr id="3074" name="Picture 2" descr="\\C4c-sbs\Teams\Centre for Cities\1. Research programme\2015\3D MAPS\Map Exports\3D jobs\LEP (by MSOAs)\Greater Manchester (LEP) 3D job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123" y="1340768"/>
            <a:ext cx="6120680" cy="493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05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dirty="0" smtClean="0"/>
              <a:t>And goes beyond buildings</a:t>
            </a:r>
            <a:endParaRPr lang="en-GB" altLang="en-US" sz="32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4071938" y="1268413"/>
            <a:ext cx="860425" cy="792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003800" y="1473200"/>
            <a:ext cx="1439863" cy="155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809750" y="2959100"/>
            <a:ext cx="719138" cy="155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pic>
        <p:nvPicPr>
          <p:cNvPr id="4098" name="Picture 2" descr="C:\Users\p.swinney\Desktop\300_44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95857"/>
            <a:ext cx="3432296" cy="51694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.swinney\Desktop\DSC_04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015920"/>
            <a:ext cx="3891868" cy="26059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3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95536" y="1772816"/>
            <a:ext cx="6048672" cy="2232248"/>
          </a:xfrm>
        </p:spPr>
        <p:txBody>
          <a:bodyPr>
            <a:noAutofit/>
          </a:bodyPr>
          <a:lstStyle/>
          <a:p>
            <a:r>
              <a:rPr lang="en-GB" b="1" dirty="0"/>
              <a:t>Devolution </a:t>
            </a:r>
            <a:r>
              <a:rPr lang="en-GB" dirty="0"/>
              <a:t/>
            </a:r>
            <a:br>
              <a:rPr lang="en-GB" dirty="0"/>
            </a:br>
            <a:r>
              <a:rPr lang="en-GB" sz="2800" b="1" dirty="0">
                <a:solidFill>
                  <a:schemeClr val="tx1"/>
                </a:solidFill>
              </a:rPr>
              <a:t>What is it, and what does it mean for planning?</a:t>
            </a:r>
            <a:endParaRPr lang="en-GB" sz="28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17564" y="4941168"/>
            <a:ext cx="6400800" cy="1752600"/>
          </a:xfrm>
        </p:spPr>
        <p:txBody>
          <a:bodyPr>
            <a:normAutofit fontScale="25000" lnSpcReduction="20000"/>
          </a:bodyPr>
          <a:lstStyle/>
          <a:p>
            <a:endParaRPr lang="en-GB" sz="4400" dirty="0" smtClean="0"/>
          </a:p>
          <a:p>
            <a:r>
              <a:rPr lang="en-GB" sz="10400" dirty="0" smtClean="0"/>
              <a:t>Paul Swinney</a:t>
            </a:r>
            <a:endParaRPr lang="en-GB" sz="10400" dirty="0" smtClean="0"/>
          </a:p>
          <a:p>
            <a:endParaRPr lang="en-GB" sz="10400" dirty="0"/>
          </a:p>
          <a:p>
            <a:r>
              <a:rPr lang="en-GB" sz="10400" dirty="0" smtClean="0">
                <a:solidFill>
                  <a:srgbClr val="A0CF67"/>
                </a:solidFill>
              </a:rPr>
              <a:t>     </a:t>
            </a:r>
            <a:r>
              <a:rPr lang="en-GB" sz="10400" dirty="0" smtClean="0">
                <a:solidFill>
                  <a:srgbClr val="A0CF67"/>
                </a:solidFill>
              </a:rPr>
              <a:t>@</a:t>
            </a:r>
            <a:r>
              <a:rPr lang="en-GB" sz="10400" dirty="0" err="1" smtClean="0">
                <a:solidFill>
                  <a:srgbClr val="A0CF67"/>
                </a:solidFill>
              </a:rPr>
              <a:t>paul_swinney</a:t>
            </a:r>
            <a:endParaRPr lang="en-GB" sz="10400" dirty="0">
              <a:solidFill>
                <a:srgbClr val="A0CF67"/>
              </a:solidFill>
            </a:endParaRPr>
          </a:p>
          <a:p>
            <a:endParaRPr lang="en-GB" sz="112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51" y="5868209"/>
            <a:ext cx="542026" cy="44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84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rs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irs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10123</TotalTime>
  <Words>113</Words>
  <Application>Microsoft Office PowerPoint</Application>
  <PresentationFormat>On-screen Show (4:3)</PresentationFormat>
  <Paragraphs>33</Paragraphs>
  <Slides>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First</vt:lpstr>
      <vt:lpstr>1_First</vt:lpstr>
      <vt:lpstr>Main</vt:lpstr>
      <vt:lpstr>1_Main</vt:lpstr>
      <vt:lpstr>2_Main</vt:lpstr>
      <vt:lpstr>3_Main</vt:lpstr>
      <vt:lpstr>Devolution  What is it, and what does it mean for planning?</vt:lpstr>
      <vt:lpstr>Devolution – where are we?</vt:lpstr>
      <vt:lpstr>Will we get another Manchester?</vt:lpstr>
      <vt:lpstr>What role is there for planning?</vt:lpstr>
      <vt:lpstr>This requires an understanding of the city region economy</vt:lpstr>
      <vt:lpstr>And goes beyond buildings</vt:lpstr>
      <vt:lpstr>Devolution  What is it, and what does it mean for planning?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Rita Beden</dc:creator>
  <cp:lastModifiedBy>Paul Swinney</cp:lastModifiedBy>
  <cp:revision>84</cp:revision>
  <cp:lastPrinted>2015-02-03T13:45:45Z</cp:lastPrinted>
  <dcterms:created xsi:type="dcterms:W3CDTF">2013-10-16T17:10:47Z</dcterms:created>
  <dcterms:modified xsi:type="dcterms:W3CDTF">2015-09-25T12:14:40Z</dcterms:modified>
</cp:coreProperties>
</file>