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6" r:id="rId2"/>
    <p:sldId id="267" r:id="rId3"/>
    <p:sldId id="266" r:id="rId4"/>
    <p:sldId id="268" r:id="rId5"/>
    <p:sldId id="274" r:id="rId6"/>
    <p:sldId id="259" r:id="rId7"/>
    <p:sldId id="273" r:id="rId8"/>
    <p:sldId id="262" r:id="rId9"/>
    <p:sldId id="271" r:id="rId10"/>
    <p:sldId id="265" r:id="rId11"/>
    <p:sldId id="276" r:id="rId12"/>
    <p:sldId id="270" r:id="rId13"/>
    <p:sldId id="269" r:id="rId14"/>
    <p:sldId id="272" r:id="rId15"/>
  </p:sldIdLst>
  <p:sldSz cx="9144000" cy="6858000" type="screen4x3"/>
  <p:notesSz cx="6669088" cy="9867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625" autoAdjust="0"/>
  </p:normalViewPr>
  <p:slideViewPr>
    <p:cSldViewPr>
      <p:cViewPr>
        <p:scale>
          <a:sx n="73" d="100"/>
          <a:sy n="73" d="100"/>
        </p:scale>
        <p:origin x="-1470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3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6A027-EEE6-4AC6-8DE5-3012C22652E0}" type="datetimeFigureOut">
              <a:rPr lang="en-GB" smtClean="0"/>
              <a:t>04/03/2015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2792"/>
            <a:ext cx="2889938" cy="493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372792"/>
            <a:ext cx="2889938" cy="493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6F58C-7B59-4BA7-88D6-DC24057592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0526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2886D-C11C-4B7C-89F3-2699357FF1A1}" type="datetimeFigureOut">
              <a:rPr lang="en-GB"/>
              <a:pPr>
                <a:defRPr/>
              </a:pPr>
              <a:t>04/03/2015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445A8-56B2-46AC-AA83-1EFDCA512F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5A76D-CDCB-486F-B5A8-A6408BE2F53A}" type="datetimeFigureOut">
              <a:rPr lang="en-GB"/>
              <a:pPr>
                <a:defRPr/>
              </a:pPr>
              <a:t>04/03/2015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D6C67-BEA9-4850-A638-9578EA582F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FDDDC-BBB6-4510-A2FF-40099E24D005}" type="datetimeFigureOut">
              <a:rPr lang="en-GB"/>
              <a:pPr>
                <a:defRPr/>
              </a:pPr>
              <a:t>04/03/2015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E9E19-40C6-4A0E-B0A4-E244D65ACC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D5CDC-8DAC-4F81-8BCD-830C64D8BB23}" type="datetimeFigureOut">
              <a:rPr lang="en-GB"/>
              <a:pPr>
                <a:defRPr/>
              </a:pPr>
              <a:t>04/03/2015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F0767-BADA-474F-A4C4-DA681BE18F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CAB39-05EF-422F-9504-F85F1EBFB8C3}" type="datetimeFigureOut">
              <a:rPr lang="en-GB"/>
              <a:pPr>
                <a:defRPr/>
              </a:pPr>
              <a:t>04/03/2015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DFD8F-4171-481B-B2CB-78C7531040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B64B1-8A6D-4CE2-A3BF-B2C72AFB7C50}" type="datetimeFigureOut">
              <a:rPr lang="en-GB"/>
              <a:pPr>
                <a:defRPr/>
              </a:pPr>
              <a:t>04/03/2015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6E0C6-BDE1-4EC6-8B98-7442B2EC43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C2946-04DD-467B-AE71-DB460D346731}" type="datetimeFigureOut">
              <a:rPr lang="en-GB"/>
              <a:pPr>
                <a:defRPr/>
              </a:pPr>
              <a:t>04/03/2015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29687-CA93-4FEE-876F-ABCE4C7CCD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1B7A2-4093-4C28-A3A9-3905032F6B15}" type="datetimeFigureOut">
              <a:rPr lang="en-GB"/>
              <a:pPr>
                <a:defRPr/>
              </a:pPr>
              <a:t>04/03/2015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C32E7-0F18-49BF-9D3C-96266BEED7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F8DF1-623E-4222-A95C-98154C9EF866}" type="datetimeFigureOut">
              <a:rPr lang="en-GB"/>
              <a:pPr>
                <a:defRPr/>
              </a:pPr>
              <a:t>04/03/2015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3230B-A566-4A71-B03A-BFDEC7F5DC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17ADE-F3D7-4D94-AEF9-0C5E4B6E5CE6}" type="datetimeFigureOut">
              <a:rPr lang="en-GB"/>
              <a:pPr>
                <a:defRPr/>
              </a:pPr>
              <a:t>04/03/2015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C6142-AE30-4428-9CAE-2734AA3B27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E7FD0-5E9D-4DFF-AC14-E55A5D8F1889}" type="datetimeFigureOut">
              <a:rPr lang="en-GB"/>
              <a:pPr>
                <a:defRPr/>
              </a:pPr>
              <a:t>04/03/2015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BBAD4-5C9D-433D-B401-2AE50BC6B5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1B7210-33F0-495B-83AF-850DEB126893}" type="datetimeFigureOut">
              <a:rPr lang="en-GB"/>
              <a:pPr>
                <a:defRPr/>
              </a:pPr>
              <a:t>04/03/2015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C136FF-8B57-4931-97C4-4E9ADAF8AB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 descr="corporate ppt cov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3"/>
          <p:cNvSpPr>
            <a:spLocks noChangeArrowheads="1"/>
          </p:cNvSpPr>
          <p:nvPr/>
        </p:nvSpPr>
        <p:spPr bwMode="auto">
          <a:xfrm>
            <a:off x="0" y="2852936"/>
            <a:ext cx="9036050" cy="230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600" b="1" dirty="0">
                <a:latin typeface="Calibri" pitchFamily="34" charset="0"/>
              </a:rPr>
              <a:t/>
            </a:r>
            <a:br>
              <a:rPr lang="en-GB" sz="3600" b="1" dirty="0">
                <a:latin typeface="Calibri" pitchFamily="34" charset="0"/>
              </a:rPr>
            </a:br>
            <a:r>
              <a:rPr lang="en-GB" sz="3600" b="1" dirty="0">
                <a:latin typeface="Calibri" pitchFamily="34" charset="0"/>
              </a:rPr>
              <a:t/>
            </a:r>
            <a:br>
              <a:rPr lang="en-GB" sz="3600" b="1" dirty="0">
                <a:latin typeface="Calibri" pitchFamily="34" charset="0"/>
              </a:rPr>
            </a:br>
            <a:r>
              <a:rPr lang="en-GB" sz="3600" b="1" dirty="0" smtClean="0">
                <a:solidFill>
                  <a:schemeClr val="tx2"/>
                </a:solidFill>
                <a:latin typeface="Calibri" pitchFamily="34" charset="0"/>
              </a:rPr>
              <a:t>Planning </a:t>
            </a:r>
            <a:r>
              <a:rPr lang="en-GB" sz="3600" b="1" dirty="0">
                <a:solidFill>
                  <a:schemeClr val="tx2"/>
                </a:solidFill>
                <a:latin typeface="Calibri" pitchFamily="34" charset="0"/>
              </a:rPr>
              <a:t>Performance </a:t>
            </a:r>
            <a:r>
              <a:rPr lang="en-GB" sz="3600" b="1" dirty="0" smtClean="0">
                <a:solidFill>
                  <a:schemeClr val="tx2"/>
                </a:solidFill>
                <a:latin typeface="Calibri" pitchFamily="34" charset="0"/>
              </a:rPr>
              <a:t>Agreements in Camden</a:t>
            </a:r>
          </a:p>
          <a:p>
            <a:pPr algn="ctr"/>
            <a:endParaRPr lang="en-GB" sz="2800" dirty="0" smtClean="0">
              <a:solidFill>
                <a:schemeClr val="tx2"/>
              </a:solidFill>
              <a:latin typeface="Calibri" pitchFamily="34" charset="0"/>
            </a:endParaRPr>
          </a:p>
          <a:p>
            <a:pPr algn="ctr"/>
            <a:endParaRPr lang="en-GB" sz="2800" dirty="0" smtClean="0">
              <a:solidFill>
                <a:schemeClr val="tx2"/>
              </a:solidFill>
              <a:latin typeface="Calibri" pitchFamily="34" charset="0"/>
            </a:endParaRPr>
          </a:p>
          <a:p>
            <a:pPr algn="ctr"/>
            <a:r>
              <a:rPr lang="en-GB" sz="2800" dirty="0" smtClean="0">
                <a:solidFill>
                  <a:schemeClr val="tx2"/>
                </a:solidFill>
                <a:latin typeface="Calibri" pitchFamily="34" charset="0"/>
              </a:rPr>
              <a:t>Stuart Minty</a:t>
            </a:r>
            <a:endParaRPr lang="en-GB" sz="2800" dirty="0" smtClean="0">
              <a:solidFill>
                <a:schemeClr val="tx2"/>
              </a:solidFill>
              <a:latin typeface="Calibri" pitchFamily="34" charset="0"/>
            </a:endParaRPr>
          </a:p>
          <a:p>
            <a:pPr algn="ctr"/>
            <a:r>
              <a:rPr lang="en-GB" sz="2800" dirty="0" smtClean="0">
                <a:solidFill>
                  <a:schemeClr val="tx2"/>
                </a:solidFill>
                <a:latin typeface="Calibri" pitchFamily="34" charset="0"/>
              </a:rPr>
              <a:t>Head of Development Management</a:t>
            </a:r>
            <a:r>
              <a:rPr lang="en-GB" sz="3600" dirty="0">
                <a:latin typeface="Calibri" pitchFamily="34" charset="0"/>
              </a:rPr>
              <a:t/>
            </a:r>
            <a:br>
              <a:rPr lang="en-GB" sz="3600" dirty="0">
                <a:latin typeface="Calibri" pitchFamily="34" charset="0"/>
              </a:rPr>
            </a:br>
            <a:endParaRPr lang="en-GB" sz="36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photo curves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0513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395288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4400">
                <a:solidFill>
                  <a:schemeClr val="tx2"/>
                </a:solidFill>
                <a:latin typeface="Calibri" pitchFamily="34" charset="0"/>
              </a:rPr>
              <a:t>Success so far</a:t>
            </a: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395288" y="981075"/>
            <a:ext cx="8280400" cy="55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1950" indent="-361950">
              <a:spcBef>
                <a:spcPct val="20000"/>
              </a:spcBef>
              <a:buFont typeface="Arial" charset="0"/>
              <a:buNone/>
            </a:pPr>
            <a:r>
              <a:rPr lang="en-GB" dirty="0">
                <a:solidFill>
                  <a:schemeClr val="tx2"/>
                </a:solidFill>
                <a:latin typeface="Calibri" pitchFamily="34" charset="0"/>
              </a:rPr>
              <a:t>Steady increase in use of PPA</a:t>
            </a:r>
          </a:p>
          <a:p>
            <a:pPr marL="361950" indent="-361950">
              <a:spcBef>
                <a:spcPct val="20000"/>
              </a:spcBef>
              <a:buFont typeface="Arial" charset="0"/>
              <a:buChar char="•"/>
            </a:pPr>
            <a:r>
              <a:rPr lang="en-GB" dirty="0">
                <a:solidFill>
                  <a:schemeClr val="tx2"/>
                </a:solidFill>
                <a:latin typeface="Calibri" pitchFamily="34" charset="0"/>
              </a:rPr>
              <a:t>2010: 4</a:t>
            </a:r>
          </a:p>
          <a:p>
            <a:pPr marL="361950" indent="-361950">
              <a:spcBef>
                <a:spcPct val="20000"/>
              </a:spcBef>
              <a:buFont typeface="Arial" charset="0"/>
              <a:buChar char="•"/>
            </a:pPr>
            <a:r>
              <a:rPr lang="en-GB" dirty="0">
                <a:solidFill>
                  <a:schemeClr val="tx2"/>
                </a:solidFill>
                <a:latin typeface="Calibri" pitchFamily="34" charset="0"/>
              </a:rPr>
              <a:t>2011: 5 </a:t>
            </a:r>
          </a:p>
          <a:p>
            <a:pPr marL="361950" indent="-361950">
              <a:spcBef>
                <a:spcPct val="20000"/>
              </a:spcBef>
              <a:buFont typeface="Arial" charset="0"/>
              <a:buChar char="•"/>
            </a:pPr>
            <a:r>
              <a:rPr lang="en-GB" dirty="0">
                <a:solidFill>
                  <a:schemeClr val="tx2"/>
                </a:solidFill>
                <a:latin typeface="Calibri" pitchFamily="34" charset="0"/>
              </a:rPr>
              <a:t>2012: 12</a:t>
            </a:r>
          </a:p>
          <a:p>
            <a:pPr marL="361950" indent="-361950">
              <a:spcBef>
                <a:spcPct val="20000"/>
              </a:spcBef>
              <a:buFont typeface="Arial" charset="0"/>
              <a:buChar char="•"/>
            </a:pPr>
            <a:r>
              <a:rPr lang="en-GB" dirty="0">
                <a:solidFill>
                  <a:schemeClr val="tx2"/>
                </a:solidFill>
                <a:latin typeface="Calibri" pitchFamily="34" charset="0"/>
              </a:rPr>
              <a:t>2013: </a:t>
            </a:r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18</a:t>
            </a:r>
          </a:p>
          <a:p>
            <a:pPr marL="361950" indent="-361950">
              <a:spcBef>
                <a:spcPct val="20000"/>
              </a:spcBef>
              <a:buFont typeface="Arial" charset="0"/>
              <a:buChar char="•"/>
            </a:pPr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2014: 24</a:t>
            </a:r>
            <a:endParaRPr lang="en-GB" dirty="0" smtClean="0">
              <a:solidFill>
                <a:schemeClr val="tx2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</a:pPr>
            <a:endParaRPr lang="en-GB" dirty="0">
              <a:solidFill>
                <a:schemeClr val="tx2"/>
              </a:solidFill>
              <a:latin typeface="Calibri" pitchFamily="34" charset="0"/>
            </a:endParaRPr>
          </a:p>
          <a:p>
            <a:pPr marL="361950" indent="-361950">
              <a:spcBef>
                <a:spcPct val="20000"/>
              </a:spcBef>
              <a:buFont typeface="Arial" charset="0"/>
              <a:buNone/>
            </a:pPr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Some examples :</a:t>
            </a:r>
            <a:endParaRPr lang="en-GB" dirty="0">
              <a:solidFill>
                <a:schemeClr val="tx2"/>
              </a:solidFill>
              <a:latin typeface="Calibri" pitchFamily="34" charset="0"/>
            </a:endParaRPr>
          </a:p>
          <a:p>
            <a:pPr marL="361950" indent="-361950">
              <a:spcBef>
                <a:spcPct val="20000"/>
              </a:spcBef>
              <a:buFont typeface="Arial" charset="0"/>
              <a:buChar char="•"/>
            </a:pPr>
            <a:r>
              <a:rPr lang="en-GB" dirty="0">
                <a:solidFill>
                  <a:schemeClr val="tx2"/>
                </a:solidFill>
                <a:latin typeface="Calibri" pitchFamily="34" charset="0"/>
              </a:rPr>
              <a:t>Kings Cross Central </a:t>
            </a:r>
            <a:r>
              <a:rPr lang="en-GB" dirty="0" err="1">
                <a:solidFill>
                  <a:schemeClr val="tx2"/>
                </a:solidFill>
                <a:latin typeface="Calibri" pitchFamily="34" charset="0"/>
              </a:rPr>
              <a:t>masterplan</a:t>
            </a:r>
            <a:r>
              <a:rPr lang="en-GB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site</a:t>
            </a:r>
          </a:p>
          <a:p>
            <a:pPr marL="361950" indent="-361950">
              <a:spcBef>
                <a:spcPct val="20000"/>
              </a:spcBef>
              <a:buFont typeface="Arial" charset="0"/>
              <a:buChar char="•"/>
            </a:pPr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Housing Service’s Community Investment Programme</a:t>
            </a:r>
          </a:p>
          <a:p>
            <a:pPr marL="361950" indent="-361950">
              <a:spcBef>
                <a:spcPct val="20000"/>
              </a:spcBef>
              <a:buFont typeface="Arial" charset="0"/>
              <a:buChar char="•"/>
            </a:pPr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Francis </a:t>
            </a:r>
            <a:r>
              <a:rPr lang="en-GB" dirty="0">
                <a:solidFill>
                  <a:schemeClr val="tx2"/>
                </a:solidFill>
                <a:latin typeface="Calibri" pitchFamily="34" charset="0"/>
              </a:rPr>
              <a:t>Crick Centre (UKCRMI) - Kings Cross</a:t>
            </a:r>
          </a:p>
          <a:p>
            <a:pPr marL="361950" indent="-361950">
              <a:spcBef>
                <a:spcPct val="20000"/>
              </a:spcBef>
              <a:buFont typeface="Arial" charset="0"/>
              <a:buChar char="•"/>
            </a:pPr>
            <a:r>
              <a:rPr lang="en-GB" dirty="0">
                <a:solidFill>
                  <a:schemeClr val="tx2"/>
                </a:solidFill>
                <a:latin typeface="Calibri" pitchFamily="34" charset="0"/>
              </a:rPr>
              <a:t>Hawley Wharf - Camden Town</a:t>
            </a:r>
          </a:p>
          <a:p>
            <a:pPr marL="361950" indent="-361950">
              <a:spcBef>
                <a:spcPct val="20000"/>
              </a:spcBef>
              <a:buFont typeface="Arial" charset="0"/>
              <a:buChar char="•"/>
            </a:pPr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West </a:t>
            </a:r>
            <a:r>
              <a:rPr lang="en-GB" dirty="0">
                <a:solidFill>
                  <a:schemeClr val="tx2"/>
                </a:solidFill>
                <a:latin typeface="Calibri" pitchFamily="34" charset="0"/>
              </a:rPr>
              <a:t>End Lane development - West Hampstead</a:t>
            </a:r>
          </a:p>
          <a:p>
            <a:pPr marL="361950" indent="-361950">
              <a:spcBef>
                <a:spcPct val="20000"/>
              </a:spcBef>
              <a:buFont typeface="Arial" charset="0"/>
              <a:buChar char="•"/>
            </a:pPr>
            <a:r>
              <a:rPr lang="en-GB" dirty="0">
                <a:solidFill>
                  <a:schemeClr val="tx2"/>
                </a:solidFill>
                <a:latin typeface="Calibri" pitchFamily="34" charset="0"/>
              </a:rPr>
              <a:t>Kings College London Campus – Finchley </a:t>
            </a:r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Road</a:t>
            </a:r>
          </a:p>
          <a:p>
            <a:pPr marL="361950" indent="-361950">
              <a:spcBef>
                <a:spcPct val="20000"/>
              </a:spcBef>
              <a:buFont typeface="Arial" charset="0"/>
              <a:buChar char="•"/>
            </a:pPr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North East Quadrant – Regents Estate</a:t>
            </a:r>
          </a:p>
          <a:p>
            <a:pPr marL="361950" indent="-361950">
              <a:spcBef>
                <a:spcPct val="20000"/>
              </a:spcBef>
              <a:buFont typeface="Arial" charset="0"/>
              <a:buChar char="•"/>
            </a:pPr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79 Camden Rd</a:t>
            </a:r>
          </a:p>
          <a:p>
            <a:pPr marL="361950" indent="-361950">
              <a:spcBef>
                <a:spcPct val="20000"/>
              </a:spcBef>
              <a:buFont typeface="Arial" charset="0"/>
              <a:buChar char="•"/>
            </a:pPr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SAATCHI site - </a:t>
            </a:r>
            <a:r>
              <a:rPr lang="en-GB" dirty="0" err="1">
                <a:solidFill>
                  <a:schemeClr val="tx2"/>
                </a:solidFill>
                <a:latin typeface="Calibri" pitchFamily="34" charset="0"/>
              </a:rPr>
              <a:t>F</a:t>
            </a:r>
            <a:r>
              <a:rPr lang="en-GB" dirty="0" err="1" smtClean="0">
                <a:solidFill>
                  <a:schemeClr val="tx2"/>
                </a:solidFill>
                <a:latin typeface="Calibri" pitchFamily="34" charset="0"/>
              </a:rPr>
              <a:t>itzrovia</a:t>
            </a:r>
            <a:endParaRPr lang="en-GB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785225" cy="503237"/>
          </a:xfrm>
          <a:ln>
            <a:solidFill>
              <a:srgbClr val="0066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GB" altLang="en-US" sz="3100" b="1" smtClean="0"/>
              <a:t>Development Zones</a:t>
            </a:r>
            <a:r>
              <a:rPr lang="en-GB" altLang="en-US" sz="3200" b="1" smtClean="0"/>
              <a:t> </a:t>
            </a:r>
          </a:p>
        </p:txBody>
      </p:sp>
      <p:pic>
        <p:nvPicPr>
          <p:cNvPr id="7171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92150"/>
            <a:ext cx="9144000" cy="61896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053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photo curves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0513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4191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4400">
                <a:solidFill>
                  <a:schemeClr val="tx2"/>
                </a:solidFill>
                <a:latin typeface="Calibri" pitchFamily="34" charset="0"/>
              </a:rPr>
              <a:t>Case Study: Hawley Wharf</a:t>
            </a:r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395288" y="1268413"/>
            <a:ext cx="82804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1950" indent="-361950">
              <a:spcBef>
                <a:spcPct val="20000"/>
              </a:spcBef>
              <a:buFont typeface="Arial" charset="0"/>
              <a:buChar char="•"/>
            </a:pPr>
            <a:r>
              <a:rPr lang="en-GB" sz="2200">
                <a:solidFill>
                  <a:schemeClr val="tx2"/>
                </a:solidFill>
                <a:latin typeface="Calibri" pitchFamily="34" charset="0"/>
              </a:rPr>
              <a:t>Mixed use scheme comprising 180 flats, school, commercial and town centre uses. EIA development and referable to the GLA. </a:t>
            </a:r>
          </a:p>
          <a:p>
            <a:pPr marL="361950" indent="-361950">
              <a:spcBef>
                <a:spcPct val="20000"/>
              </a:spcBef>
              <a:buFont typeface="Arial" charset="0"/>
              <a:buChar char="•"/>
            </a:pPr>
            <a:r>
              <a:rPr lang="en-GB" sz="2200">
                <a:solidFill>
                  <a:schemeClr val="tx2"/>
                </a:solidFill>
                <a:latin typeface="Calibri" pitchFamily="34" charset="0"/>
              </a:rPr>
              <a:t>This was a re-submission after a committee overturn </a:t>
            </a:r>
          </a:p>
          <a:p>
            <a:pPr marL="361950" indent="-361950">
              <a:spcBef>
                <a:spcPct val="20000"/>
              </a:spcBef>
              <a:buFont typeface="Arial" charset="0"/>
              <a:buChar char="•"/>
            </a:pPr>
            <a:r>
              <a:rPr lang="en-GB" sz="2200" b="1" u="sng">
                <a:solidFill>
                  <a:schemeClr val="tx2"/>
                </a:solidFill>
                <a:latin typeface="Calibri" pitchFamily="34" charset="0"/>
              </a:rPr>
              <a:t>Screening:</a:t>
            </a:r>
            <a:r>
              <a:rPr lang="en-GB" sz="2200">
                <a:solidFill>
                  <a:schemeClr val="tx2"/>
                </a:solidFill>
                <a:latin typeface="Calibri" pitchFamily="34" charset="0"/>
              </a:rPr>
              <a:t> PPA was necessary</a:t>
            </a:r>
          </a:p>
          <a:p>
            <a:pPr marL="361950" indent="-361950">
              <a:spcBef>
                <a:spcPct val="20000"/>
              </a:spcBef>
              <a:buFont typeface="Arial" charset="0"/>
              <a:buChar char="•"/>
            </a:pPr>
            <a:r>
              <a:rPr lang="en-GB" sz="2200" b="1" u="sng">
                <a:solidFill>
                  <a:schemeClr val="tx2"/>
                </a:solidFill>
                <a:latin typeface="Calibri" pitchFamily="34" charset="0"/>
              </a:rPr>
              <a:t>Scoping:</a:t>
            </a:r>
            <a:r>
              <a:rPr lang="en-GB" sz="2200">
                <a:solidFill>
                  <a:schemeClr val="tx2"/>
                </a:solidFill>
                <a:latin typeface="Calibri" pitchFamily="34" charset="0"/>
              </a:rPr>
              <a:t> Timetable of meetings agreed - including 2 x Member Briefings, a Development Management Forum for local community.</a:t>
            </a:r>
          </a:p>
          <a:p>
            <a:pPr marL="361950" indent="-361950">
              <a:spcBef>
                <a:spcPct val="20000"/>
              </a:spcBef>
              <a:buFont typeface="Arial" charset="0"/>
              <a:buChar char="•"/>
            </a:pPr>
            <a:r>
              <a:rPr lang="en-GB" sz="2200">
                <a:solidFill>
                  <a:schemeClr val="tx2"/>
                </a:solidFill>
                <a:latin typeface="Calibri" pitchFamily="34" charset="0"/>
              </a:rPr>
              <a:t>Vision and objectives, key stakeholders, policy position, procedural arrangements and committee date all agreed. </a:t>
            </a:r>
          </a:p>
          <a:p>
            <a:pPr marL="361950" indent="-361950">
              <a:spcBef>
                <a:spcPct val="20000"/>
              </a:spcBef>
              <a:buFont typeface="Arial" charset="0"/>
              <a:buChar char="•"/>
            </a:pPr>
            <a:r>
              <a:rPr lang="en-GB" sz="2200" b="1" u="sng">
                <a:solidFill>
                  <a:schemeClr val="tx2"/>
                </a:solidFill>
                <a:latin typeface="Calibri" pitchFamily="34" charset="0"/>
              </a:rPr>
              <a:t>Implementation</a:t>
            </a:r>
            <a:r>
              <a:rPr lang="en-GB" sz="2200" b="1">
                <a:solidFill>
                  <a:schemeClr val="tx2"/>
                </a:solidFill>
                <a:latin typeface="Calibri" pitchFamily="34" charset="0"/>
              </a:rPr>
              <a:t>: </a:t>
            </a:r>
            <a:r>
              <a:rPr lang="en-GB" sz="2200">
                <a:solidFill>
                  <a:schemeClr val="tx2"/>
                </a:solidFill>
                <a:latin typeface="Calibri" pitchFamily="34" charset="0"/>
              </a:rPr>
              <a:t>First of 25 agreed meetings held in May 2012, with application presented at agreed Committee in November.</a:t>
            </a:r>
          </a:p>
          <a:p>
            <a:pPr marL="361950" indent="-361950">
              <a:spcBef>
                <a:spcPct val="20000"/>
              </a:spcBef>
              <a:buFont typeface="Arial" charset="0"/>
              <a:buChar char="•"/>
            </a:pPr>
            <a:r>
              <a:rPr lang="en-GB" sz="2200" b="1" u="sng">
                <a:solidFill>
                  <a:schemeClr val="tx2"/>
                </a:solidFill>
                <a:latin typeface="Calibri" pitchFamily="34" charset="0"/>
              </a:rPr>
              <a:t>Key benefits: </a:t>
            </a:r>
            <a:r>
              <a:rPr lang="en-GB" sz="2200">
                <a:solidFill>
                  <a:schemeClr val="tx2"/>
                </a:solidFill>
                <a:latin typeface="Calibri" pitchFamily="34" charset="0"/>
              </a:rPr>
              <a:t>Community engagement resulted in only 30 objections (previously 170), Member involvement allowed more certainty and understanding of a very complex proposal.</a:t>
            </a:r>
          </a:p>
          <a:p>
            <a:pPr marL="361950" indent="-361950">
              <a:spcBef>
                <a:spcPct val="20000"/>
              </a:spcBef>
              <a:buFont typeface="Arial" charset="0"/>
              <a:buChar char="•"/>
            </a:pPr>
            <a:r>
              <a:rPr lang="en-GB" sz="2200">
                <a:solidFill>
                  <a:schemeClr val="tx2"/>
                </a:solidFill>
                <a:latin typeface="Calibri" pitchFamily="34" charset="0"/>
              </a:rPr>
              <a:t>Decision was to unanimously approve</a:t>
            </a:r>
            <a:endParaRPr lang="en-GB" sz="2200" b="1" u="sng">
              <a:solidFill>
                <a:schemeClr val="tx2"/>
              </a:solidFill>
              <a:latin typeface="Calibri" pitchFamily="34" charset="0"/>
            </a:endParaRPr>
          </a:p>
          <a:p>
            <a:pPr marL="361950" indent="-361950">
              <a:spcBef>
                <a:spcPct val="20000"/>
              </a:spcBef>
              <a:buFont typeface="Arial" charset="0"/>
              <a:buChar char="•"/>
            </a:pPr>
            <a:endParaRPr lang="en-GB" sz="2200" b="1" u="sng">
              <a:solidFill>
                <a:schemeClr val="tx2"/>
              </a:solidFill>
              <a:latin typeface="Calibri" pitchFamily="34" charset="0"/>
            </a:endParaRPr>
          </a:p>
          <a:p>
            <a:pPr marL="361950" indent="-361950">
              <a:spcBef>
                <a:spcPct val="20000"/>
              </a:spcBef>
              <a:buFont typeface="Arial" charset="0"/>
              <a:buChar char="•"/>
            </a:pPr>
            <a:endParaRPr lang="en-GB" sz="2200">
              <a:solidFill>
                <a:schemeClr val="tx2"/>
              </a:solidFill>
              <a:latin typeface="Calibri" pitchFamily="34" charset="0"/>
            </a:endParaRPr>
          </a:p>
          <a:p>
            <a:pPr marL="361950" indent="-361950">
              <a:spcBef>
                <a:spcPct val="20000"/>
              </a:spcBef>
              <a:buFont typeface="Arial" charset="0"/>
              <a:buChar char="•"/>
            </a:pPr>
            <a:endParaRPr lang="en-GB" sz="2200">
              <a:solidFill>
                <a:schemeClr val="tx2"/>
              </a:solidFill>
              <a:latin typeface="Calibri" pitchFamily="34" charset="0"/>
            </a:endParaRPr>
          </a:p>
          <a:p>
            <a:pPr marL="361950" indent="-361950">
              <a:spcBef>
                <a:spcPct val="20000"/>
              </a:spcBef>
              <a:buFont typeface="Arial" charset="0"/>
              <a:buChar char="•"/>
            </a:pPr>
            <a:endParaRPr lang="en-GB" sz="220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photo curves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250825" y="980728"/>
            <a:ext cx="8893175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4400" dirty="0">
                <a:solidFill>
                  <a:schemeClr val="tx2"/>
                </a:solidFill>
                <a:latin typeface="Calibri" pitchFamily="34" charset="0"/>
              </a:rPr>
              <a:t>So for Camden a PPA is not just about removing the time constraints…</a:t>
            </a: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395288" y="2492896"/>
            <a:ext cx="8256587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GB" sz="2400" u="sng" dirty="0" smtClean="0">
                <a:solidFill>
                  <a:schemeClr val="tx2"/>
                </a:solidFill>
                <a:latin typeface="Calibri" pitchFamily="34" charset="0"/>
              </a:rPr>
              <a:t>a </a:t>
            </a:r>
            <a:r>
              <a:rPr lang="en-GB" sz="2400" u="sng" dirty="0">
                <a:solidFill>
                  <a:schemeClr val="tx2"/>
                </a:solidFill>
                <a:latin typeface="Calibri" pitchFamily="34" charset="0"/>
              </a:rPr>
              <a:t>PPA will: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GB" sz="2400" dirty="0" smtClean="0">
                <a:solidFill>
                  <a:schemeClr val="tx2"/>
                </a:solidFill>
                <a:latin typeface="Calibri" pitchFamily="34" charset="0"/>
              </a:rPr>
              <a:t>limit bureaucratic approach</a:t>
            </a:r>
            <a:endParaRPr lang="en-GB" sz="2400" dirty="0">
              <a:solidFill>
                <a:schemeClr val="tx2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GB" sz="2400" dirty="0" smtClean="0">
                <a:solidFill>
                  <a:schemeClr val="tx2"/>
                </a:solidFill>
                <a:latin typeface="Calibri" pitchFamily="34" charset="0"/>
              </a:rPr>
              <a:t>promote </a:t>
            </a:r>
            <a:r>
              <a:rPr lang="en-GB" sz="2400" dirty="0">
                <a:solidFill>
                  <a:schemeClr val="tx2"/>
                </a:solidFill>
                <a:latin typeface="Calibri" pitchFamily="34" charset="0"/>
              </a:rPr>
              <a:t>shared objectives , </a:t>
            </a:r>
            <a:r>
              <a:rPr lang="en-GB" sz="2400" dirty="0" smtClean="0">
                <a:solidFill>
                  <a:schemeClr val="tx2"/>
                </a:solidFill>
                <a:latin typeface="Calibri" pitchFamily="34" charset="0"/>
              </a:rPr>
              <a:t>visions, </a:t>
            </a:r>
            <a:r>
              <a:rPr lang="en-GB" sz="2400" dirty="0">
                <a:solidFill>
                  <a:schemeClr val="tx2"/>
                </a:solidFill>
                <a:latin typeface="Calibri" pitchFamily="34" charset="0"/>
              </a:rPr>
              <a:t>goals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GB" sz="2400" dirty="0" smtClean="0">
                <a:solidFill>
                  <a:schemeClr val="tx2"/>
                </a:solidFill>
                <a:latin typeface="Calibri" pitchFamily="34" charset="0"/>
              </a:rPr>
              <a:t>allows </a:t>
            </a:r>
            <a:r>
              <a:rPr lang="en-GB" sz="2400" dirty="0">
                <a:solidFill>
                  <a:schemeClr val="tx2"/>
                </a:solidFill>
                <a:latin typeface="Calibri" pitchFamily="34" charset="0"/>
              </a:rPr>
              <a:t>flexibility </a:t>
            </a:r>
            <a:endParaRPr lang="en-GB" sz="2400" dirty="0" smtClean="0">
              <a:solidFill>
                <a:schemeClr val="tx2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GB" sz="2400" dirty="0" smtClean="0">
                <a:solidFill>
                  <a:schemeClr val="tx2"/>
                </a:solidFill>
                <a:latin typeface="Calibri" pitchFamily="34" charset="0"/>
              </a:rPr>
              <a:t>build </a:t>
            </a:r>
            <a:r>
              <a:rPr lang="en-GB" sz="2400" dirty="0">
                <a:solidFill>
                  <a:schemeClr val="tx2"/>
                </a:solidFill>
                <a:latin typeface="Calibri" pitchFamily="34" charset="0"/>
              </a:rPr>
              <a:t>trust and strong partnerships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GB" sz="2400" dirty="0" smtClean="0">
                <a:solidFill>
                  <a:schemeClr val="tx2"/>
                </a:solidFill>
                <a:latin typeface="Calibri" pitchFamily="34" charset="0"/>
              </a:rPr>
              <a:t>give </a:t>
            </a:r>
            <a:r>
              <a:rPr lang="en-GB" sz="2400" dirty="0">
                <a:solidFill>
                  <a:schemeClr val="tx2"/>
                </a:solidFill>
                <a:latin typeface="Calibri" pitchFamily="34" charset="0"/>
              </a:rPr>
              <a:t>genuine voice to local communities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GB" sz="2400" dirty="0">
                <a:solidFill>
                  <a:schemeClr val="tx2"/>
                </a:solidFill>
                <a:latin typeface="Calibri" pitchFamily="34" charset="0"/>
              </a:rPr>
              <a:t>establish transparency and more certainty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GB" sz="2400" dirty="0" smtClean="0">
                <a:solidFill>
                  <a:schemeClr val="tx2"/>
                </a:solidFill>
                <a:latin typeface="Calibri" pitchFamily="34" charset="0"/>
              </a:rPr>
              <a:t>result </a:t>
            </a:r>
            <a:r>
              <a:rPr lang="en-GB" sz="2400" dirty="0">
                <a:solidFill>
                  <a:schemeClr val="tx2"/>
                </a:solidFill>
                <a:latin typeface="Calibri" pitchFamily="34" charset="0"/>
              </a:rPr>
              <a:t>in </a:t>
            </a:r>
            <a:r>
              <a:rPr lang="en-GB" sz="2400" dirty="0" smtClean="0">
                <a:solidFill>
                  <a:schemeClr val="tx2"/>
                </a:solidFill>
                <a:latin typeface="Calibri" pitchFamily="34" charset="0"/>
              </a:rPr>
              <a:t>well </a:t>
            </a:r>
            <a:r>
              <a:rPr lang="en-GB" sz="2400" dirty="0">
                <a:solidFill>
                  <a:schemeClr val="tx2"/>
                </a:solidFill>
                <a:latin typeface="Calibri" pitchFamily="34" charset="0"/>
              </a:rPr>
              <a:t>informed and robust </a:t>
            </a:r>
            <a:r>
              <a:rPr lang="en-GB" sz="2400" dirty="0" smtClean="0">
                <a:solidFill>
                  <a:schemeClr val="tx2"/>
                </a:solidFill>
                <a:latin typeface="Calibri" pitchFamily="34" charset="0"/>
              </a:rPr>
              <a:t>decision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GB" sz="2400" dirty="0" smtClean="0">
                <a:solidFill>
                  <a:schemeClr val="tx2"/>
                </a:solidFill>
                <a:latin typeface="Calibri" pitchFamily="34" charset="0"/>
              </a:rPr>
              <a:t>Ensures staff resource is available for discretionary service</a:t>
            </a:r>
            <a:endParaRPr lang="en-GB" sz="2400" dirty="0">
              <a:solidFill>
                <a:schemeClr val="tx2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GB" sz="2800" dirty="0">
              <a:solidFill>
                <a:schemeClr val="tx2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GB" sz="2800" dirty="0">
              <a:solidFill>
                <a:schemeClr val="tx2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GB" sz="2800" dirty="0">
              <a:solidFill>
                <a:schemeClr val="tx2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en-GB" sz="2800" dirty="0">
              <a:solidFill>
                <a:schemeClr val="tx2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GB" sz="28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photo curves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250825" y="476250"/>
            <a:ext cx="889317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GB" sz="4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395288" y="2249488"/>
            <a:ext cx="8256587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en-GB" sz="2800" dirty="0" smtClean="0">
              <a:solidFill>
                <a:schemeClr val="tx2"/>
              </a:solidFill>
              <a:latin typeface="Calibri" pitchFamily="34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en-GB" sz="2800" dirty="0" smtClean="0">
              <a:solidFill>
                <a:schemeClr val="tx2"/>
              </a:solidFill>
              <a:latin typeface="Calibri" pitchFamily="34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GB" sz="2800" dirty="0" smtClean="0">
                <a:solidFill>
                  <a:schemeClr val="tx2"/>
                </a:solidFill>
                <a:latin typeface="Calibri" pitchFamily="34" charset="0"/>
              </a:rPr>
              <a:t>Questions</a:t>
            </a:r>
            <a:endParaRPr lang="en-GB" sz="2800" dirty="0">
              <a:solidFill>
                <a:schemeClr val="tx2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GB" sz="2800" dirty="0">
              <a:solidFill>
                <a:schemeClr val="tx2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GB" sz="2800" dirty="0">
              <a:solidFill>
                <a:schemeClr val="tx2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GB" sz="2800" dirty="0">
              <a:solidFill>
                <a:schemeClr val="tx2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en-GB" sz="2800" dirty="0">
              <a:solidFill>
                <a:schemeClr val="tx2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GB" sz="2800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060575"/>
            <a:ext cx="3215779" cy="3384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094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photo curves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0513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250825" y="15573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4400">
                <a:solidFill>
                  <a:schemeClr val="tx2"/>
                </a:solidFill>
                <a:latin typeface="Calibri" pitchFamily="34" charset="0"/>
              </a:rPr>
              <a:t>Structure of presentation</a:t>
            </a: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395288" y="2852738"/>
            <a:ext cx="8256587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GB" sz="2800" dirty="0">
                <a:solidFill>
                  <a:schemeClr val="tx2"/>
                </a:solidFill>
                <a:latin typeface="Calibri" pitchFamily="34" charset="0"/>
              </a:rPr>
              <a:t>Why Camden encourages PPAs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GB" sz="2800" dirty="0" smtClean="0">
                <a:solidFill>
                  <a:schemeClr val="tx2"/>
                </a:solidFill>
                <a:latin typeface="Calibri" pitchFamily="34" charset="0"/>
              </a:rPr>
              <a:t>When we encourage PPAs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GB" sz="2800" dirty="0" smtClean="0">
                <a:solidFill>
                  <a:schemeClr val="tx2"/>
                </a:solidFill>
                <a:latin typeface="Calibri" pitchFamily="34" charset="0"/>
              </a:rPr>
              <a:t>Camden’s service offer</a:t>
            </a:r>
            <a:endParaRPr lang="en-GB" sz="2800" dirty="0">
              <a:solidFill>
                <a:schemeClr val="tx2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GB" sz="2800" dirty="0">
                <a:solidFill>
                  <a:schemeClr val="tx2"/>
                </a:solidFill>
                <a:latin typeface="Calibri" pitchFamily="34" charset="0"/>
              </a:rPr>
              <a:t>Success so far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GB" sz="2800" dirty="0" smtClean="0">
                <a:solidFill>
                  <a:schemeClr val="tx2"/>
                </a:solidFill>
                <a:latin typeface="Calibri" pitchFamily="34" charset="0"/>
              </a:rPr>
              <a:t>Examples</a:t>
            </a:r>
            <a:endParaRPr lang="en-GB" sz="2800" dirty="0">
              <a:solidFill>
                <a:schemeClr val="tx2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GB" sz="2800" dirty="0">
                <a:solidFill>
                  <a:schemeClr val="tx2"/>
                </a:solidFill>
                <a:latin typeface="Calibri" pitchFamily="34" charset="0"/>
              </a:rPr>
              <a:t>How Camden benefits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GB" sz="2800" dirty="0">
              <a:solidFill>
                <a:schemeClr val="tx2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GB" sz="28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photo curves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0513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-107950" y="836613"/>
            <a:ext cx="90725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4400">
                <a:solidFill>
                  <a:schemeClr val="tx2"/>
                </a:solidFill>
                <a:latin typeface="Calibri" pitchFamily="34" charset="0"/>
              </a:rPr>
              <a:t>Why Camden encourages PPAs</a:t>
            </a: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395288" y="1989138"/>
            <a:ext cx="835342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GB" sz="2800" u="sng" dirty="0">
                <a:solidFill>
                  <a:schemeClr val="tx2"/>
                </a:solidFill>
                <a:latin typeface="Calibri" pitchFamily="34" charset="0"/>
              </a:rPr>
              <a:t>1: </a:t>
            </a:r>
            <a:r>
              <a:rPr lang="en-GB" sz="2800" u="sng" dirty="0" smtClean="0">
                <a:solidFill>
                  <a:schemeClr val="tx2"/>
                </a:solidFill>
                <a:latin typeface="Calibri" pitchFamily="34" charset="0"/>
              </a:rPr>
              <a:t>Improves </a:t>
            </a:r>
            <a:r>
              <a:rPr lang="en-GB" sz="2800" u="sng" dirty="0">
                <a:solidFill>
                  <a:schemeClr val="tx2"/>
                </a:solidFill>
                <a:latin typeface="Calibri" pitchFamily="34" charset="0"/>
              </a:rPr>
              <a:t>quality of </a:t>
            </a:r>
            <a:r>
              <a:rPr lang="en-GB" sz="2800" u="sng" dirty="0" smtClean="0">
                <a:solidFill>
                  <a:schemeClr val="tx2"/>
                </a:solidFill>
                <a:latin typeface="Calibri" pitchFamily="34" charset="0"/>
              </a:rPr>
              <a:t>planning process</a:t>
            </a:r>
            <a:endParaRPr lang="en-GB" sz="2800" dirty="0">
              <a:solidFill>
                <a:schemeClr val="tx2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GB" sz="2800" dirty="0">
                <a:solidFill>
                  <a:schemeClr val="tx2"/>
                </a:solidFill>
                <a:latin typeface="Calibri" pitchFamily="34" charset="0"/>
              </a:rPr>
              <a:t>Shared vision and policy objectives </a:t>
            </a:r>
            <a:r>
              <a:rPr lang="en-GB" sz="2800" dirty="0" smtClean="0">
                <a:solidFill>
                  <a:schemeClr val="tx2"/>
                </a:solidFill>
                <a:latin typeface="Calibri" pitchFamily="34" charset="0"/>
              </a:rPr>
              <a:t>identified</a:t>
            </a:r>
            <a:endParaRPr lang="en-GB" sz="2800" dirty="0">
              <a:solidFill>
                <a:schemeClr val="tx2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GB" sz="2800" dirty="0">
                <a:solidFill>
                  <a:schemeClr val="tx2"/>
                </a:solidFill>
                <a:latin typeface="Calibri" pitchFamily="34" charset="0"/>
              </a:rPr>
              <a:t>Effective stakeholder involvement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GB" sz="2800" dirty="0">
                <a:solidFill>
                  <a:schemeClr val="tx2"/>
                </a:solidFill>
                <a:latin typeface="Calibri" pitchFamily="34" charset="0"/>
              </a:rPr>
              <a:t>Collaborative working </a:t>
            </a:r>
            <a:r>
              <a:rPr lang="en-GB" sz="2800" dirty="0" smtClean="0">
                <a:solidFill>
                  <a:schemeClr val="tx2"/>
                </a:solidFill>
                <a:latin typeface="Calibri" pitchFamily="34" charset="0"/>
              </a:rPr>
              <a:t>				</a:t>
            </a:r>
            <a:endParaRPr lang="en-GB" sz="2800" dirty="0">
              <a:solidFill>
                <a:schemeClr val="tx2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GB" sz="2800" dirty="0">
                <a:solidFill>
                  <a:schemeClr val="tx2"/>
                </a:solidFill>
                <a:latin typeface="Calibri" pitchFamily="34" charset="0"/>
              </a:rPr>
              <a:t>Fosters strong and productive </a:t>
            </a:r>
            <a:endParaRPr lang="en-GB" sz="2800" dirty="0" smtClean="0">
              <a:solidFill>
                <a:schemeClr val="tx2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</a:pPr>
            <a:r>
              <a:rPr lang="en-GB" sz="2800" dirty="0" smtClean="0">
                <a:solidFill>
                  <a:schemeClr val="tx2"/>
                </a:solidFill>
                <a:latin typeface="Calibri" pitchFamily="34" charset="0"/>
              </a:rPr>
              <a:t>    partnerships </a:t>
            </a:r>
            <a:endParaRPr lang="en-GB" sz="2800" dirty="0">
              <a:solidFill>
                <a:schemeClr val="tx2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GB" sz="2800" dirty="0">
                <a:solidFill>
                  <a:schemeClr val="tx2"/>
                </a:solidFill>
                <a:latin typeface="Calibri" pitchFamily="34" charset="0"/>
              </a:rPr>
              <a:t>An improved customer service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GB" sz="2800" dirty="0">
                <a:solidFill>
                  <a:schemeClr val="tx2"/>
                </a:solidFill>
                <a:latin typeface="Calibri" pitchFamily="34" charset="0"/>
              </a:rPr>
              <a:t>Better value in long term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GB" sz="2800" dirty="0">
                <a:solidFill>
                  <a:schemeClr val="tx2"/>
                </a:solidFill>
                <a:latin typeface="Calibri" pitchFamily="34" charset="0"/>
              </a:rPr>
              <a:t>Removal of 13/16-week time constraint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GB" sz="2800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5" name="Picture 8" descr="working_together_teamwork_puzzle_concept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692" y="3501008"/>
            <a:ext cx="3329921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photo curves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0513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-107950" y="836613"/>
            <a:ext cx="90725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4400" dirty="0" smtClean="0">
                <a:solidFill>
                  <a:schemeClr val="tx2"/>
                </a:solidFill>
                <a:latin typeface="Calibri" pitchFamily="34" charset="0"/>
              </a:rPr>
              <a:t>Why </a:t>
            </a:r>
            <a:r>
              <a:rPr lang="en-GB" sz="4400" dirty="0">
                <a:solidFill>
                  <a:schemeClr val="tx2"/>
                </a:solidFill>
                <a:latin typeface="Calibri" pitchFamily="34" charset="0"/>
              </a:rPr>
              <a:t>Camden </a:t>
            </a:r>
            <a:r>
              <a:rPr lang="en-GB" sz="4400" dirty="0" smtClean="0">
                <a:solidFill>
                  <a:schemeClr val="tx2"/>
                </a:solidFill>
                <a:latin typeface="Calibri" pitchFamily="34" charset="0"/>
              </a:rPr>
              <a:t>encourages PPAs</a:t>
            </a:r>
            <a:endParaRPr lang="en-GB" sz="4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395288" y="1989138"/>
            <a:ext cx="8256587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GB" sz="2800" u="sng" dirty="0">
                <a:solidFill>
                  <a:schemeClr val="tx2"/>
                </a:solidFill>
                <a:latin typeface="Calibri" pitchFamily="34" charset="0"/>
              </a:rPr>
              <a:t>2: </a:t>
            </a:r>
            <a:r>
              <a:rPr lang="en-GB" sz="2400" u="sng" dirty="0" smtClean="0">
                <a:solidFill>
                  <a:schemeClr val="tx2"/>
                </a:solidFill>
                <a:latin typeface="Calibri" pitchFamily="34" charset="0"/>
              </a:rPr>
              <a:t>Facilitates well </a:t>
            </a:r>
            <a:r>
              <a:rPr lang="en-GB" sz="2400" u="sng" dirty="0">
                <a:solidFill>
                  <a:schemeClr val="tx2"/>
                </a:solidFill>
                <a:latin typeface="Calibri" pitchFamily="34" charset="0"/>
              </a:rPr>
              <a:t>informed, robust decision making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GB" sz="2400" dirty="0">
                <a:solidFill>
                  <a:schemeClr val="tx2"/>
                </a:solidFill>
                <a:latin typeface="Calibri" pitchFamily="34" charset="0"/>
              </a:rPr>
              <a:t>Effective </a:t>
            </a:r>
            <a:r>
              <a:rPr lang="en-GB" sz="2400" dirty="0" smtClean="0">
                <a:solidFill>
                  <a:schemeClr val="tx2"/>
                </a:solidFill>
                <a:latin typeface="Calibri" pitchFamily="34" charset="0"/>
              </a:rPr>
              <a:t>transparent </a:t>
            </a:r>
            <a:r>
              <a:rPr lang="en-GB" sz="2400" dirty="0">
                <a:solidFill>
                  <a:schemeClr val="tx2"/>
                </a:solidFill>
                <a:latin typeface="Calibri" pitchFamily="34" charset="0"/>
              </a:rPr>
              <a:t>community engagement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GB" sz="2400" dirty="0">
                <a:solidFill>
                  <a:schemeClr val="tx2"/>
                </a:solidFill>
                <a:latin typeface="Calibri" pitchFamily="34" charset="0"/>
              </a:rPr>
              <a:t>Community empowerment and ownership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GB" sz="2400" dirty="0">
                <a:solidFill>
                  <a:schemeClr val="tx2"/>
                </a:solidFill>
                <a:latin typeface="Calibri" pitchFamily="34" charset="0"/>
              </a:rPr>
              <a:t>Building trust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GB" sz="2400" dirty="0">
                <a:solidFill>
                  <a:schemeClr val="tx2"/>
                </a:solidFill>
                <a:latin typeface="Calibri" pitchFamily="34" charset="0"/>
              </a:rPr>
              <a:t>Less objection, more </a:t>
            </a:r>
            <a:r>
              <a:rPr lang="en-GB" sz="2400" dirty="0" smtClean="0">
                <a:solidFill>
                  <a:schemeClr val="tx2"/>
                </a:solidFill>
                <a:latin typeface="Calibri" pitchFamily="34" charset="0"/>
              </a:rPr>
              <a:t>support				</a:t>
            </a:r>
            <a:endParaRPr lang="en-GB" sz="2400" dirty="0">
              <a:solidFill>
                <a:schemeClr val="tx2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GB" sz="2400" dirty="0">
                <a:solidFill>
                  <a:schemeClr val="tx2"/>
                </a:solidFill>
                <a:latin typeface="Calibri" pitchFamily="34" charset="0"/>
              </a:rPr>
              <a:t>Certainty through Member involvement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GB" sz="2400" dirty="0">
                <a:solidFill>
                  <a:schemeClr val="tx2"/>
                </a:solidFill>
                <a:latin typeface="Calibri" pitchFamily="34" charset="0"/>
              </a:rPr>
              <a:t>Avoidance of refusal and lengthy appeals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GB" sz="2400" dirty="0">
                <a:solidFill>
                  <a:schemeClr val="tx2"/>
                </a:solidFill>
                <a:latin typeface="Calibri" pitchFamily="34" charset="0"/>
              </a:rPr>
              <a:t>More sustainable and higher quality developments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GB" sz="2400" dirty="0">
              <a:solidFill>
                <a:schemeClr val="tx2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GB" sz="2800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631356"/>
            <a:ext cx="2376264" cy="2525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photo curves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0513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-107950" y="1196752"/>
            <a:ext cx="9072563" cy="115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4400" dirty="0" smtClean="0">
                <a:solidFill>
                  <a:schemeClr val="tx2"/>
                </a:solidFill>
                <a:latin typeface="Calibri" pitchFamily="34" charset="0"/>
              </a:rPr>
              <a:t>Why </a:t>
            </a:r>
            <a:r>
              <a:rPr lang="en-GB" sz="4400" dirty="0">
                <a:solidFill>
                  <a:schemeClr val="tx2"/>
                </a:solidFill>
                <a:latin typeface="Calibri" pitchFamily="34" charset="0"/>
              </a:rPr>
              <a:t>Camden </a:t>
            </a:r>
            <a:r>
              <a:rPr lang="en-GB" sz="4400" dirty="0" smtClean="0">
                <a:solidFill>
                  <a:schemeClr val="tx2"/>
                </a:solidFill>
                <a:latin typeface="Calibri" pitchFamily="34" charset="0"/>
              </a:rPr>
              <a:t>encourages PPAs</a:t>
            </a:r>
            <a:endParaRPr lang="en-GB" sz="4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395288" y="2420888"/>
            <a:ext cx="8256587" cy="38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GB" sz="2800" u="sng" dirty="0">
                <a:solidFill>
                  <a:schemeClr val="tx2"/>
                </a:solidFill>
                <a:latin typeface="Calibri" pitchFamily="34" charset="0"/>
              </a:rPr>
              <a:t>3</a:t>
            </a:r>
            <a:r>
              <a:rPr lang="en-GB" sz="2800" u="sng" dirty="0" smtClean="0">
                <a:solidFill>
                  <a:schemeClr val="tx2"/>
                </a:solidFill>
                <a:latin typeface="Calibri" pitchFamily="34" charset="0"/>
              </a:rPr>
              <a:t>: Facilitates workload planning</a:t>
            </a:r>
            <a:endParaRPr lang="en-GB" sz="2800" u="sng" dirty="0">
              <a:solidFill>
                <a:schemeClr val="tx2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GB" sz="2800" dirty="0" smtClean="0">
                <a:solidFill>
                  <a:schemeClr val="tx2"/>
                </a:solidFill>
                <a:latin typeface="Calibri" pitchFamily="34" charset="0"/>
              </a:rPr>
              <a:t>Core and ‘flexible </a:t>
            </a:r>
            <a:r>
              <a:rPr lang="en-GB" sz="2800" dirty="0" err="1" smtClean="0">
                <a:solidFill>
                  <a:schemeClr val="tx2"/>
                </a:solidFill>
                <a:latin typeface="Calibri" pitchFamily="34" charset="0"/>
              </a:rPr>
              <a:t>workpool</a:t>
            </a:r>
            <a:r>
              <a:rPr lang="en-GB" sz="2800" dirty="0" smtClean="0">
                <a:solidFill>
                  <a:schemeClr val="tx2"/>
                </a:solidFill>
                <a:latin typeface="Calibri" pitchFamily="34" charset="0"/>
              </a:rPr>
              <a:t>’ model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GB" sz="2800" dirty="0" smtClean="0">
                <a:solidFill>
                  <a:schemeClr val="tx2"/>
                </a:solidFill>
                <a:latin typeface="Calibri" pitchFamily="34" charset="0"/>
              </a:rPr>
              <a:t>Discretionary pre-application advice paid for by those who benefit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GB" sz="2800" dirty="0" smtClean="0">
                <a:solidFill>
                  <a:schemeClr val="tx2"/>
                </a:solidFill>
                <a:latin typeface="Calibri" pitchFamily="34" charset="0"/>
              </a:rPr>
              <a:t>Service can respond to development pressures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GB" sz="2800" dirty="0" smtClean="0">
                <a:solidFill>
                  <a:schemeClr val="tx2"/>
                </a:solidFill>
                <a:latin typeface="Calibri" pitchFamily="34" charset="0"/>
              </a:rPr>
              <a:t>Fixed </a:t>
            </a:r>
            <a:r>
              <a:rPr lang="en-GB" sz="2800" dirty="0">
                <a:solidFill>
                  <a:schemeClr val="tx2"/>
                </a:solidFill>
                <a:latin typeface="Calibri" pitchFamily="34" charset="0"/>
              </a:rPr>
              <a:t>term </a:t>
            </a:r>
            <a:r>
              <a:rPr lang="en-GB" sz="2800" dirty="0" smtClean="0">
                <a:solidFill>
                  <a:schemeClr val="tx2"/>
                </a:solidFill>
                <a:latin typeface="Calibri" pitchFamily="34" charset="0"/>
              </a:rPr>
              <a:t>contracts for additional staff</a:t>
            </a:r>
            <a:endParaRPr lang="en-GB" sz="2800" dirty="0">
              <a:solidFill>
                <a:schemeClr val="tx2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GB" sz="2800" dirty="0">
              <a:solidFill>
                <a:schemeClr val="tx2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GB" sz="28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11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photo curves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0513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419100" y="1268760"/>
            <a:ext cx="82296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4000" dirty="0" smtClean="0">
                <a:solidFill>
                  <a:schemeClr val="tx2"/>
                </a:solidFill>
                <a:latin typeface="Calibri" pitchFamily="34" charset="0"/>
              </a:rPr>
              <a:t>What sort of PPAs do Camden offer?</a:t>
            </a:r>
            <a:r>
              <a:rPr lang="en-GB" sz="4000" dirty="0" smtClean="0">
                <a:latin typeface="Calibri" pitchFamily="34" charset="0"/>
              </a:rPr>
              <a:t> </a:t>
            </a:r>
            <a:endParaRPr lang="en-GB" sz="4000" dirty="0">
              <a:latin typeface="Calibri" pitchFamily="34" charset="0"/>
            </a:endParaRP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419100" y="2492896"/>
            <a:ext cx="8545513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GB" sz="3600" dirty="0" smtClean="0">
                <a:solidFill>
                  <a:schemeClr val="tx2"/>
                </a:solidFill>
                <a:latin typeface="Calibri" pitchFamily="34" charset="0"/>
              </a:rPr>
              <a:t>Pre-application</a:t>
            </a: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GB" sz="3600" dirty="0">
                <a:solidFill>
                  <a:schemeClr val="tx2"/>
                </a:solidFill>
                <a:latin typeface="Calibri" pitchFamily="34" charset="0"/>
              </a:rPr>
              <a:t>A</a:t>
            </a:r>
            <a:r>
              <a:rPr lang="en-GB" sz="3600" dirty="0" smtClean="0">
                <a:solidFill>
                  <a:schemeClr val="tx2"/>
                </a:solidFill>
                <a:latin typeface="Calibri" pitchFamily="34" charset="0"/>
              </a:rPr>
              <a:t>pplication stage</a:t>
            </a: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GB" sz="3600" dirty="0" smtClean="0">
                <a:solidFill>
                  <a:schemeClr val="tx2"/>
                </a:solidFill>
                <a:latin typeface="Calibri" pitchFamily="34" charset="0"/>
              </a:rPr>
              <a:t>Post decision</a:t>
            </a:r>
            <a:endParaRPr lang="en-GB" sz="3600" dirty="0">
              <a:solidFill>
                <a:schemeClr val="tx2"/>
              </a:solidFill>
              <a:latin typeface="Calibri" pitchFamily="34" charset="0"/>
            </a:endParaRP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GB" sz="3600" dirty="0" smtClean="0">
                <a:solidFill>
                  <a:schemeClr val="tx2"/>
                </a:solidFill>
                <a:latin typeface="Calibri" pitchFamily="34" charset="0"/>
              </a:rPr>
              <a:t>Significant </a:t>
            </a:r>
            <a:r>
              <a:rPr lang="en-GB" sz="3600" dirty="0" smtClean="0">
                <a:solidFill>
                  <a:schemeClr val="tx2"/>
                </a:solidFill>
                <a:latin typeface="Calibri" pitchFamily="34" charset="0"/>
              </a:rPr>
              <a:t>clients/land owners who </a:t>
            </a:r>
            <a:r>
              <a:rPr lang="en-GB" sz="3600" dirty="0" smtClean="0">
                <a:solidFill>
                  <a:schemeClr val="tx2"/>
                </a:solidFill>
                <a:latin typeface="Calibri" pitchFamily="34" charset="0"/>
              </a:rPr>
              <a:t>submit a number of applications and enquiries each year</a:t>
            </a:r>
            <a:endParaRPr lang="en-GB" sz="36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photo curves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0513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419100" y="1268760"/>
            <a:ext cx="82296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4400" dirty="0" smtClean="0">
                <a:solidFill>
                  <a:schemeClr val="tx2"/>
                </a:solidFill>
                <a:latin typeface="Calibri" pitchFamily="34" charset="0"/>
              </a:rPr>
              <a:t>When do we encourage a PPA</a:t>
            </a:r>
            <a:r>
              <a:rPr lang="en-GB" sz="4400" dirty="0" smtClean="0">
                <a:latin typeface="Calibri" pitchFamily="34" charset="0"/>
              </a:rPr>
              <a:t> </a:t>
            </a:r>
            <a:endParaRPr lang="en-GB" sz="4400" dirty="0">
              <a:latin typeface="Calibri" pitchFamily="34" charset="0"/>
            </a:endParaRP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419100" y="2492896"/>
            <a:ext cx="8545513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GB" sz="2200" b="1" dirty="0">
                <a:solidFill>
                  <a:schemeClr val="tx2"/>
                </a:solidFill>
                <a:latin typeface="Calibri" pitchFamily="34" charset="0"/>
              </a:rPr>
              <a:t>planning </a:t>
            </a:r>
            <a:r>
              <a:rPr lang="en-GB" sz="2200" b="1" dirty="0" smtClean="0">
                <a:solidFill>
                  <a:schemeClr val="tx2"/>
                </a:solidFill>
                <a:latin typeface="Calibri" pitchFamily="34" charset="0"/>
              </a:rPr>
              <a:t>proposals that</a:t>
            </a:r>
            <a:r>
              <a:rPr lang="en-GB" sz="2200" b="1" dirty="0">
                <a:solidFill>
                  <a:schemeClr val="tx2"/>
                </a:solidFill>
                <a:latin typeface="Calibri" pitchFamily="34" charset="0"/>
              </a:rPr>
              <a:t>: </a:t>
            </a: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GB" sz="2200" dirty="0">
                <a:solidFill>
                  <a:schemeClr val="tx2"/>
                </a:solidFill>
                <a:latin typeface="Calibri" pitchFamily="34" charset="0"/>
              </a:rPr>
              <a:t>are </a:t>
            </a:r>
            <a:r>
              <a:rPr lang="en-GB" sz="2200" dirty="0" smtClean="0">
                <a:solidFill>
                  <a:schemeClr val="tx2"/>
                </a:solidFill>
                <a:latin typeface="Calibri" pitchFamily="34" charset="0"/>
              </a:rPr>
              <a:t>strategic </a:t>
            </a: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GB" sz="2200" dirty="0" smtClean="0">
                <a:solidFill>
                  <a:schemeClr val="tx2"/>
                </a:solidFill>
                <a:latin typeface="Calibri" pitchFamily="34" charset="0"/>
              </a:rPr>
              <a:t>require Environmental </a:t>
            </a:r>
            <a:r>
              <a:rPr lang="en-GB" sz="2200" dirty="0">
                <a:solidFill>
                  <a:schemeClr val="tx2"/>
                </a:solidFill>
                <a:latin typeface="Calibri" pitchFamily="34" charset="0"/>
              </a:rPr>
              <a:t>Impact </a:t>
            </a:r>
            <a:r>
              <a:rPr lang="en-GB" sz="2200" dirty="0" smtClean="0">
                <a:solidFill>
                  <a:schemeClr val="tx2"/>
                </a:solidFill>
                <a:latin typeface="Calibri" pitchFamily="34" charset="0"/>
              </a:rPr>
              <a:t>Assessment </a:t>
            </a:r>
            <a:endParaRPr lang="en-GB" sz="2200" dirty="0">
              <a:solidFill>
                <a:schemeClr val="tx2"/>
              </a:solidFill>
              <a:latin typeface="Calibri" pitchFamily="34" charset="0"/>
            </a:endParaRP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GB" sz="2200" dirty="0">
                <a:solidFill>
                  <a:schemeClr val="tx2"/>
                </a:solidFill>
                <a:latin typeface="Calibri" pitchFamily="34" charset="0"/>
              </a:rPr>
              <a:t>on larger sites that include a variety of land </a:t>
            </a:r>
            <a:r>
              <a:rPr lang="en-GB" sz="2200" dirty="0" smtClean="0">
                <a:solidFill>
                  <a:schemeClr val="tx2"/>
                </a:solidFill>
                <a:latin typeface="Calibri" pitchFamily="34" charset="0"/>
              </a:rPr>
              <a:t>uses</a:t>
            </a:r>
            <a:endParaRPr lang="en-GB" sz="2200" dirty="0">
              <a:solidFill>
                <a:schemeClr val="tx2"/>
              </a:solidFill>
              <a:latin typeface="Calibri" pitchFamily="34" charset="0"/>
            </a:endParaRP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GB" sz="2200" dirty="0">
                <a:solidFill>
                  <a:schemeClr val="tx2"/>
                </a:solidFill>
                <a:latin typeface="Calibri" pitchFamily="34" charset="0"/>
              </a:rPr>
              <a:t>have </a:t>
            </a:r>
            <a:r>
              <a:rPr lang="en-GB" sz="2200" dirty="0" smtClean="0">
                <a:solidFill>
                  <a:schemeClr val="tx2"/>
                </a:solidFill>
                <a:latin typeface="Calibri" pitchFamily="34" charset="0"/>
              </a:rPr>
              <a:t>impact </a:t>
            </a:r>
            <a:r>
              <a:rPr lang="en-GB" sz="2200" dirty="0">
                <a:solidFill>
                  <a:schemeClr val="tx2"/>
                </a:solidFill>
                <a:latin typeface="Calibri" pitchFamily="34" charset="0"/>
              </a:rPr>
              <a:t>on strategic areas of environmental </a:t>
            </a:r>
            <a:r>
              <a:rPr lang="en-GB" sz="2200" dirty="0" smtClean="0">
                <a:solidFill>
                  <a:schemeClr val="tx2"/>
                </a:solidFill>
                <a:latin typeface="Calibri" pitchFamily="34" charset="0"/>
              </a:rPr>
              <a:t>sensitivity</a:t>
            </a:r>
            <a:endParaRPr lang="en-GB" sz="2200" dirty="0">
              <a:solidFill>
                <a:schemeClr val="tx2"/>
              </a:solidFill>
              <a:latin typeface="Calibri" pitchFamily="34" charset="0"/>
            </a:endParaRP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GB" sz="2200" dirty="0">
                <a:solidFill>
                  <a:schemeClr val="tx2"/>
                </a:solidFill>
                <a:latin typeface="Calibri" pitchFamily="34" charset="0"/>
              </a:rPr>
              <a:t>on sites </a:t>
            </a:r>
            <a:r>
              <a:rPr lang="en-GB" sz="2200" dirty="0" smtClean="0">
                <a:solidFill>
                  <a:schemeClr val="tx2"/>
                </a:solidFill>
                <a:latin typeface="Calibri" pitchFamily="34" charset="0"/>
              </a:rPr>
              <a:t>with many </a:t>
            </a:r>
            <a:r>
              <a:rPr lang="en-GB" sz="2200" dirty="0">
                <a:solidFill>
                  <a:schemeClr val="tx2"/>
                </a:solidFill>
                <a:latin typeface="Calibri" pitchFamily="34" charset="0"/>
              </a:rPr>
              <a:t>constraints to be resolved </a:t>
            </a:r>
            <a:endParaRPr lang="en-GB" sz="2200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GB" sz="2200" dirty="0" smtClean="0">
                <a:solidFill>
                  <a:schemeClr val="tx2"/>
                </a:solidFill>
                <a:latin typeface="Calibri" pitchFamily="34" charset="0"/>
              </a:rPr>
              <a:t>involve </a:t>
            </a:r>
            <a:r>
              <a:rPr lang="en-GB" sz="2200" dirty="0">
                <a:solidFill>
                  <a:schemeClr val="tx2"/>
                </a:solidFill>
                <a:latin typeface="Calibri" pitchFamily="34" charset="0"/>
              </a:rPr>
              <a:t>significant non-standard planning obligations </a:t>
            </a:r>
            <a:endParaRPr lang="en-GB" sz="2200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GB" sz="2200" dirty="0" smtClean="0">
                <a:solidFill>
                  <a:schemeClr val="tx2"/>
                </a:solidFill>
                <a:latin typeface="Calibri" pitchFamily="34" charset="0"/>
              </a:rPr>
              <a:t>referable </a:t>
            </a:r>
            <a:r>
              <a:rPr lang="en-GB" sz="2200" dirty="0">
                <a:solidFill>
                  <a:schemeClr val="tx2"/>
                </a:solidFill>
                <a:latin typeface="Calibri" pitchFamily="34" charset="0"/>
              </a:rPr>
              <a:t>to </a:t>
            </a:r>
            <a:r>
              <a:rPr lang="en-GB" sz="2200" dirty="0" smtClean="0">
                <a:solidFill>
                  <a:schemeClr val="tx2"/>
                </a:solidFill>
                <a:latin typeface="Calibri" pitchFamily="34" charset="0"/>
              </a:rPr>
              <a:t>GLA </a:t>
            </a:r>
            <a:r>
              <a:rPr lang="en-GB" sz="2200" dirty="0">
                <a:solidFill>
                  <a:schemeClr val="tx2"/>
                </a:solidFill>
                <a:latin typeface="Calibri" pitchFamily="34" charset="0"/>
              </a:rPr>
              <a:t>or Secretary of State;</a:t>
            </a: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GB" sz="2200" dirty="0" smtClean="0">
                <a:solidFill>
                  <a:schemeClr val="tx2"/>
                </a:solidFill>
                <a:latin typeface="Calibri" pitchFamily="34" charset="0"/>
              </a:rPr>
              <a:t>significant </a:t>
            </a:r>
            <a:r>
              <a:rPr lang="en-GB" sz="2200" dirty="0">
                <a:solidFill>
                  <a:schemeClr val="tx2"/>
                </a:solidFill>
                <a:latin typeface="Calibri" pitchFamily="34" charset="0"/>
              </a:rPr>
              <a:t>impact on existing communities </a:t>
            </a:r>
            <a:r>
              <a:rPr lang="en-GB" sz="2200" dirty="0" smtClean="0">
                <a:solidFill>
                  <a:schemeClr val="tx2"/>
                </a:solidFill>
                <a:latin typeface="Calibri" pitchFamily="34" charset="0"/>
              </a:rPr>
              <a:t>which require wide consultation/ </a:t>
            </a:r>
            <a:r>
              <a:rPr lang="en-GB" sz="2200" dirty="0">
                <a:solidFill>
                  <a:schemeClr val="tx2"/>
                </a:solidFill>
                <a:latin typeface="Calibri" pitchFamily="34" charset="0"/>
              </a:rPr>
              <a:t>involvement </a:t>
            </a:r>
            <a:r>
              <a:rPr lang="en-GB" sz="2200" dirty="0" smtClean="0">
                <a:solidFill>
                  <a:schemeClr val="tx2"/>
                </a:solidFill>
                <a:latin typeface="Calibri" pitchFamily="34" charset="0"/>
              </a:rPr>
              <a:t>with stakeholders</a:t>
            </a: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GB" sz="2200" dirty="0" smtClean="0">
                <a:solidFill>
                  <a:schemeClr val="tx2"/>
                </a:solidFill>
                <a:latin typeface="Calibri" pitchFamily="34" charset="0"/>
              </a:rPr>
              <a:t>unique </a:t>
            </a:r>
            <a:r>
              <a:rPr lang="en-GB" sz="2200" dirty="0">
                <a:solidFill>
                  <a:schemeClr val="tx2"/>
                </a:solidFill>
                <a:latin typeface="Calibri" pitchFamily="34" charset="0"/>
              </a:rPr>
              <a:t>to a local authority’s experience.</a:t>
            </a:r>
          </a:p>
        </p:txBody>
      </p:sp>
    </p:spTree>
    <p:extLst>
      <p:ext uri="{BB962C8B-B14F-4D97-AF65-F5344CB8AC3E}">
        <p14:creationId xmlns:p14="http://schemas.microsoft.com/office/powerpoint/2010/main" val="81082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photo curves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0513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0"/>
            <a:ext cx="4919662" cy="663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1484313"/>
            <a:ext cx="3276600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4400">
                <a:solidFill>
                  <a:schemeClr val="tx2"/>
                </a:solidFill>
                <a:latin typeface="Calibri" pitchFamily="34" charset="0"/>
              </a:rPr>
              <a:t>Camden’s PPA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 descr="photo curves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0513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95288" y="11969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4400" dirty="0" smtClean="0">
                <a:solidFill>
                  <a:schemeClr val="tx2"/>
                </a:solidFill>
                <a:latin typeface="Calibri" pitchFamily="34" charset="0"/>
              </a:rPr>
              <a:t>Camden’s charges</a:t>
            </a:r>
            <a:endParaRPr lang="en-GB" sz="4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79388" y="2276475"/>
            <a:ext cx="8964612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1950" indent="-361950"/>
            <a:endParaRPr lang="en-GB" dirty="0">
              <a:solidFill>
                <a:schemeClr val="tx2"/>
              </a:solidFill>
            </a:endParaRPr>
          </a:p>
          <a:p>
            <a:pPr marL="361950" indent="-361950"/>
            <a:r>
              <a:rPr lang="en-GB" sz="2000" dirty="0">
                <a:solidFill>
                  <a:schemeClr val="tx2"/>
                </a:solidFill>
                <a:latin typeface="Calibri" pitchFamily="34" charset="0"/>
              </a:rPr>
              <a:t>For a flat rate of </a:t>
            </a:r>
            <a:r>
              <a:rPr lang="en-GB" sz="2000" dirty="0" smtClean="0">
                <a:solidFill>
                  <a:schemeClr val="tx2"/>
                </a:solidFill>
                <a:latin typeface="Calibri" pitchFamily="34" charset="0"/>
              </a:rPr>
              <a:t>£6,000 </a:t>
            </a:r>
            <a:r>
              <a:rPr lang="en-GB" sz="2000" dirty="0">
                <a:solidFill>
                  <a:schemeClr val="tx2"/>
                </a:solidFill>
                <a:latin typeface="Calibri" pitchFamily="34" charset="0"/>
              </a:rPr>
              <a:t>(exclusive of meeting costs), 2 types of PPA are offered:</a:t>
            </a:r>
          </a:p>
          <a:p>
            <a:pPr marL="361950" indent="-361950"/>
            <a:endParaRPr lang="en-GB" sz="2000" dirty="0">
              <a:solidFill>
                <a:schemeClr val="tx2"/>
              </a:solidFill>
              <a:latin typeface="Calibri" pitchFamily="34" charset="0"/>
            </a:endParaRPr>
          </a:p>
          <a:p>
            <a:pPr marL="361950" indent="-361950"/>
            <a:r>
              <a:rPr lang="en-GB" sz="2000" b="1" dirty="0">
                <a:solidFill>
                  <a:schemeClr val="tx2"/>
                </a:solidFill>
                <a:latin typeface="Calibri" pitchFamily="34" charset="0"/>
              </a:rPr>
              <a:t>Type 1</a:t>
            </a:r>
            <a:r>
              <a:rPr lang="en-GB" sz="2000" dirty="0">
                <a:solidFill>
                  <a:schemeClr val="tx2"/>
                </a:solidFill>
                <a:latin typeface="Calibri" pitchFamily="34" charset="0"/>
              </a:rPr>
              <a:t>: Pre-application through to decision PPA</a:t>
            </a:r>
          </a:p>
          <a:p>
            <a:pPr marL="361950" indent="-361950"/>
            <a:endParaRPr lang="en-GB" sz="2000" dirty="0">
              <a:solidFill>
                <a:schemeClr val="tx2"/>
              </a:solidFill>
              <a:latin typeface="Calibri" pitchFamily="34" charset="0"/>
            </a:endParaRPr>
          </a:p>
          <a:p>
            <a:pPr marL="361950" indent="-361950"/>
            <a:r>
              <a:rPr lang="en-GB" sz="2000" b="1" dirty="0">
                <a:solidFill>
                  <a:schemeClr val="tx2"/>
                </a:solidFill>
                <a:latin typeface="Calibri" pitchFamily="34" charset="0"/>
              </a:rPr>
              <a:t>Type 2: </a:t>
            </a:r>
            <a:r>
              <a:rPr lang="en-GB" sz="2000" dirty="0">
                <a:solidFill>
                  <a:schemeClr val="tx2"/>
                </a:solidFill>
                <a:latin typeface="Calibri" pitchFamily="34" charset="0"/>
              </a:rPr>
              <a:t>Post decision PPA to consider Approval of Details and s106 discharge of obligations </a:t>
            </a:r>
          </a:p>
          <a:p>
            <a:pPr marL="361950" indent="-361950"/>
            <a:endParaRPr lang="en-GB" sz="2000" dirty="0">
              <a:solidFill>
                <a:schemeClr val="tx2"/>
              </a:solidFill>
              <a:latin typeface="Calibri" pitchFamily="34" charset="0"/>
            </a:endParaRPr>
          </a:p>
          <a:p>
            <a:pPr marL="361950" indent="-361950"/>
            <a:r>
              <a:rPr lang="en-GB" sz="2000" dirty="0">
                <a:solidFill>
                  <a:schemeClr val="tx2"/>
                </a:solidFill>
                <a:latin typeface="Calibri" pitchFamily="34" charset="0"/>
              </a:rPr>
              <a:t>E.g. of meeting costs</a:t>
            </a:r>
          </a:p>
          <a:p>
            <a:pPr marL="361950" indent="-361950"/>
            <a:r>
              <a:rPr lang="en-GB" sz="2000" b="1" dirty="0">
                <a:solidFill>
                  <a:schemeClr val="tx2"/>
                </a:solidFill>
                <a:latin typeface="Calibri" pitchFamily="34" charset="0"/>
              </a:rPr>
              <a:t>Large major</a:t>
            </a:r>
            <a:r>
              <a:rPr lang="en-GB" sz="2000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GB" sz="2000" dirty="0" smtClean="0">
                <a:solidFill>
                  <a:schemeClr val="tx2"/>
                </a:solidFill>
                <a:latin typeface="Calibri" pitchFamily="34" charset="0"/>
              </a:rPr>
              <a:t>£4,000 </a:t>
            </a:r>
            <a:r>
              <a:rPr lang="en-GB" sz="2000" dirty="0">
                <a:solidFill>
                  <a:schemeClr val="tx2"/>
                </a:solidFill>
                <a:latin typeface="Calibri" pitchFamily="34" charset="0"/>
              </a:rPr>
              <a:t>for full pre-app meeting, </a:t>
            </a:r>
            <a:r>
              <a:rPr lang="en-GB" sz="2000" dirty="0" smtClean="0">
                <a:solidFill>
                  <a:schemeClr val="tx2"/>
                </a:solidFill>
                <a:latin typeface="Calibri" pitchFamily="34" charset="0"/>
              </a:rPr>
              <a:t>£2,000 </a:t>
            </a:r>
            <a:r>
              <a:rPr lang="en-GB" sz="2000" dirty="0">
                <a:solidFill>
                  <a:schemeClr val="tx2"/>
                </a:solidFill>
                <a:latin typeface="Calibri" pitchFamily="34" charset="0"/>
              </a:rPr>
              <a:t>for breakout meeting/workshop</a:t>
            </a:r>
          </a:p>
          <a:p>
            <a:pPr marL="361950" indent="-361950"/>
            <a:endParaRPr lang="en-GB" sz="2000" dirty="0">
              <a:solidFill>
                <a:schemeClr val="tx2"/>
              </a:solidFill>
              <a:latin typeface="Calibri" pitchFamily="34" charset="0"/>
            </a:endParaRPr>
          </a:p>
          <a:p>
            <a:pPr marL="361950" indent="-361950"/>
            <a:r>
              <a:rPr lang="en-GB" sz="2000" b="1" dirty="0">
                <a:solidFill>
                  <a:schemeClr val="tx2"/>
                </a:solidFill>
                <a:latin typeface="Calibri" pitchFamily="34" charset="0"/>
              </a:rPr>
              <a:t>Development Management Forum</a:t>
            </a:r>
            <a:r>
              <a:rPr lang="en-GB" sz="2000" dirty="0">
                <a:solidFill>
                  <a:schemeClr val="tx2"/>
                </a:solidFill>
                <a:latin typeface="Calibri" pitchFamily="34" charset="0"/>
              </a:rPr>
              <a:t> £</a:t>
            </a:r>
            <a:r>
              <a:rPr lang="en-GB" sz="2000" dirty="0" smtClean="0">
                <a:solidFill>
                  <a:schemeClr val="tx2"/>
                </a:solidFill>
                <a:latin typeface="Calibri" pitchFamily="34" charset="0"/>
              </a:rPr>
              <a:t>1,500 + cost of venue</a:t>
            </a:r>
            <a:endParaRPr lang="en-GB" sz="2000" dirty="0">
              <a:solidFill>
                <a:schemeClr val="tx2"/>
              </a:solidFill>
              <a:latin typeface="Calibri" pitchFamily="34" charset="0"/>
            </a:endParaRPr>
          </a:p>
          <a:p>
            <a:pPr marL="361950" indent="-361950"/>
            <a:r>
              <a:rPr lang="en-GB" b="1" dirty="0">
                <a:solidFill>
                  <a:schemeClr val="tx2"/>
                </a:solidFill>
              </a:rPr>
              <a:t>Developers Briefing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smtClean="0">
                <a:solidFill>
                  <a:schemeClr val="tx2"/>
                </a:solidFill>
              </a:rPr>
              <a:t>£1,000</a:t>
            </a:r>
            <a:endParaRPr lang="en-GB" dirty="0">
              <a:solidFill>
                <a:schemeClr val="tx2"/>
              </a:solidFill>
            </a:endParaRPr>
          </a:p>
          <a:p>
            <a:pPr marL="361950" indent="-361950"/>
            <a:endParaRPr lang="en-GB" sz="20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565</Words>
  <Application>Microsoft Office PowerPoint</Application>
  <PresentationFormat>On-screen Show (4:3)</PresentationFormat>
  <Paragraphs>116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Development Zones </vt:lpstr>
      <vt:lpstr>PowerPoint Presentation</vt:lpstr>
      <vt:lpstr>PowerPoint Presentation</vt:lpstr>
      <vt:lpstr>PowerPoint Presentation</vt:lpstr>
    </vt:vector>
  </TitlesOfParts>
  <Company>London Borough of Camden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Swinscoe, Polly</dc:creator>
  <cp:lastModifiedBy>Minty, Stuart</cp:lastModifiedBy>
  <cp:revision>29</cp:revision>
  <cp:lastPrinted>2014-06-03T19:22:52Z</cp:lastPrinted>
  <dcterms:created xsi:type="dcterms:W3CDTF">2012-12-06T15:48:33Z</dcterms:created>
  <dcterms:modified xsi:type="dcterms:W3CDTF">2015-03-04T13:21:44Z</dcterms:modified>
</cp:coreProperties>
</file>